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62" r:id="rId2"/>
    <p:sldId id="264" r:id="rId3"/>
    <p:sldId id="272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878727-D539-4B23-BBC0-CC8A7C5649A3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773F9D-07A7-4DE4-8FD7-15BD7ADB4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883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8FE2D6A-CED3-4488-940F-81AEBD5ECB8E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DC3C63-56AE-4D0B-A8BD-BEA5D9D526F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148" y="422225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565820" y="2060849"/>
            <a:ext cx="7772400" cy="936104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32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043608" y="2348880"/>
            <a:ext cx="6735688" cy="268870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979712" y="1916832"/>
            <a:ext cx="6984776" cy="4320479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ZŠP </a:t>
            </a:r>
            <a:r>
              <a:rPr lang="cs-CZ" sz="3200" dirty="0"/>
              <a:t>a ZŠS Uherský Brod</a:t>
            </a:r>
            <a:br>
              <a:rPr lang="cs-CZ" sz="3200" dirty="0"/>
            </a:br>
            <a:r>
              <a:rPr lang="cs-CZ" sz="3200" dirty="0" smtClean="0"/>
              <a:t>projekt </a:t>
            </a:r>
            <a:r>
              <a:rPr lang="cs-CZ" sz="3200" dirty="0"/>
              <a:t>č. CZ.1.07/1.4.00/21.0961</a:t>
            </a:r>
            <a:br>
              <a:rPr lang="cs-CZ" sz="3200" dirty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>Biologie člověka </a:t>
            </a:r>
            <a:r>
              <a:rPr lang="cs-CZ" sz="3200" dirty="0"/>
              <a:t/>
            </a:r>
            <a:br>
              <a:rPr lang="cs-CZ" sz="3200" dirty="0"/>
            </a:br>
            <a:r>
              <a:rPr lang="cs-CZ" sz="2800" dirty="0"/>
              <a:t>Č. </a:t>
            </a:r>
            <a:r>
              <a:rPr lang="cs-CZ" sz="2800" dirty="0" err="1" smtClean="0"/>
              <a:t>DUMu</a:t>
            </a:r>
            <a:r>
              <a:rPr lang="cs-CZ" sz="2800" dirty="0" smtClean="0"/>
              <a:t>:  VY_32_INOVACE_20_čich, chuť a hmat</a:t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/>
              <a:t/>
            </a:r>
            <a:br>
              <a:rPr lang="cs-CZ" sz="2800" dirty="0"/>
            </a:br>
            <a:r>
              <a:rPr lang="cs-CZ" sz="2400" dirty="0" smtClean="0"/>
              <a:t>Jméno autora:  PaedDr. Hana Jurásková </a:t>
            </a:r>
            <a:r>
              <a:rPr lang="cs-CZ" sz="2800" dirty="0"/>
              <a:t/>
            </a:r>
            <a:br>
              <a:rPr lang="cs-CZ" sz="2800" dirty="0"/>
            </a:br>
            <a:endParaRPr lang="cs-CZ" b="0" dirty="0"/>
          </a:p>
        </p:txBody>
      </p:sp>
    </p:spTree>
    <p:extLst>
      <p:ext uri="{BB962C8B-B14F-4D97-AF65-F5344CB8AC3E}">
        <p14:creationId xmlns:p14="http://schemas.microsoft.com/office/powerpoint/2010/main" val="19103849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60840" cy="309634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          Anotace</a:t>
            </a:r>
            <a:r>
              <a:rPr lang="cs-CZ" sz="2400" dirty="0"/>
              <a:t>: Prezentace </a:t>
            </a:r>
            <a:r>
              <a:rPr lang="cs-CZ" sz="2400" dirty="0" smtClean="0"/>
              <a:t>slouží  k seznámení a 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procvičení žáků nového učiva. Učivo se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zaměřuje na některá smyslová ústrojí - čich, 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chuť a hmat.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Učivo je určeno pro žáky 8. ročníku.</a:t>
            </a:r>
            <a:br>
              <a:rPr lang="cs-CZ" sz="2400" dirty="0" smtClean="0"/>
            </a:br>
            <a:r>
              <a:rPr lang="cs-CZ" sz="2400" dirty="0" smtClean="0"/>
              <a:t>                       Období vytvoření prezentace –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červen 2012.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492896"/>
            <a:ext cx="7211144" cy="398105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92879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  Smyslová ústrojí - čich</a:t>
            </a:r>
            <a:endParaRPr lang="cs-CZ" sz="3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2"/>
          </p:nvPr>
        </p:nvSpPr>
        <p:spPr>
          <a:xfrm>
            <a:off x="609600" y="1700808"/>
            <a:ext cx="4394448" cy="42484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Orgánem pro čich je nos.</a:t>
            </a:r>
          </a:p>
          <a:p>
            <a:r>
              <a:rPr lang="cs-CZ" sz="2800" dirty="0" smtClean="0"/>
              <a:t>Čich člověka rozlišuje až 10000pachů.</a:t>
            </a:r>
          </a:p>
          <a:p>
            <a:r>
              <a:rPr lang="cs-CZ" sz="2800" dirty="0" smtClean="0"/>
              <a:t>Umožňuje lepší vnímání chuti jídla.</a:t>
            </a:r>
          </a:p>
          <a:p>
            <a:r>
              <a:rPr lang="cs-CZ" sz="2800" dirty="0" smtClean="0"/>
              <a:t>Nosní dutiny – hlavní vstup pro dýchací systém.</a:t>
            </a:r>
          </a:p>
          <a:p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884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02888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Smyslová </a:t>
            </a: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ústrojí - čich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72816"/>
            <a:ext cx="4034408" cy="432318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Ve sliznici horní části nosní dutiny jsou čichové buňky.</a:t>
            </a:r>
          </a:p>
          <a:p>
            <a:r>
              <a:rPr lang="cs-CZ" sz="2800" dirty="0" smtClean="0"/>
              <a:t>Z čichových buněk vycházejí nervová vlákna.</a:t>
            </a:r>
          </a:p>
          <a:p>
            <a:r>
              <a:rPr lang="cs-CZ" sz="2800" dirty="0" smtClean="0"/>
              <a:t>Nervová vlákna vedou podráždění do čichového centra – šedá hmota mozkové kůry.</a:t>
            </a:r>
            <a:endParaRPr lang="cs-CZ" sz="2800" dirty="0"/>
          </a:p>
        </p:txBody>
      </p:sp>
      <p:pic>
        <p:nvPicPr>
          <p:cNvPr id="2050" name="Picture 2" descr="C:\Users\08F2\Pictures\MP Navigator EX\2012_06_03\IMG_00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28800"/>
            <a:ext cx="3124906" cy="4419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cxnSp>
        <p:nvCxnSpPr>
          <p:cNvPr id="6" name="Přímá spojnice se šipkou 5"/>
          <p:cNvCxnSpPr/>
          <p:nvPr/>
        </p:nvCxnSpPr>
        <p:spPr>
          <a:xfrm>
            <a:off x="4572000" y="2420888"/>
            <a:ext cx="1728192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0940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Smyslová </a:t>
            </a: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ústrojí -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chuť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844824"/>
            <a:ext cx="4394448" cy="4896544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Smyslovým orgánem pro chuť jsou chuťové pohárky.</a:t>
            </a:r>
          </a:p>
          <a:p>
            <a:r>
              <a:rPr lang="cs-CZ" sz="2800" dirty="0" smtClean="0"/>
              <a:t>Chuťové pohárky jsou uloženy v chuťových bradavkách jazyka.</a:t>
            </a:r>
          </a:p>
          <a:p>
            <a:r>
              <a:rPr lang="cs-CZ" sz="2800" dirty="0" smtClean="0"/>
              <a:t>V chuťových pohárcích se nacházejí chuťové buňky.</a:t>
            </a:r>
          </a:p>
          <a:p>
            <a:r>
              <a:rPr lang="cs-CZ" sz="2800" dirty="0" smtClean="0"/>
              <a:t>Z chuťových buněk vedou nervy  podráždění do mozkové kůry.</a:t>
            </a:r>
            <a:endParaRPr lang="cs-CZ" sz="2800" dirty="0"/>
          </a:p>
        </p:txBody>
      </p:sp>
      <p:pic>
        <p:nvPicPr>
          <p:cNvPr id="3074" name="Picture 2" descr="C:\Users\08F2\Pictures\MP Navigator EX\2012_05_06\IMG_00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780" y="1844675"/>
            <a:ext cx="3059803" cy="43275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cxnSp>
        <p:nvCxnSpPr>
          <p:cNvPr id="6" name="Přímá spojnice se šipkou 5"/>
          <p:cNvCxnSpPr/>
          <p:nvPr/>
        </p:nvCxnSpPr>
        <p:spPr>
          <a:xfrm>
            <a:off x="3851920" y="4005064"/>
            <a:ext cx="2736304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52664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Smyslová </a:t>
            </a: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ústrojí -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chuť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844824"/>
            <a:ext cx="3818384" cy="425117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Vnímáme chutě: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hořkou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/>
              <a:t>slanou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/>
              <a:t>k</a:t>
            </a:r>
            <a:r>
              <a:rPr lang="cs-CZ" sz="2800" dirty="0" smtClean="0"/>
              <a:t>yselou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/>
              <a:t>sladkou</a:t>
            </a:r>
            <a:endParaRPr lang="cs-CZ" sz="2800" dirty="0"/>
          </a:p>
        </p:txBody>
      </p:sp>
      <p:pic>
        <p:nvPicPr>
          <p:cNvPr id="3074" name="Picture 2" descr="C:\Users\08F2\Pictures\MP Navigator EX\2012_05_06\IMG_00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780" y="1844675"/>
            <a:ext cx="3059803" cy="43275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cxnSp>
        <p:nvCxnSpPr>
          <p:cNvPr id="5" name="Přímá spojnice se šipkou 4"/>
          <p:cNvCxnSpPr/>
          <p:nvPr/>
        </p:nvCxnSpPr>
        <p:spPr>
          <a:xfrm>
            <a:off x="2555776" y="2852936"/>
            <a:ext cx="3888432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555776" y="3645024"/>
            <a:ext cx="4104456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2555776" y="4221088"/>
            <a:ext cx="4104456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2555776" y="4797152"/>
            <a:ext cx="4248472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43834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077200" cy="869950"/>
          </a:xfrm>
        </p:spPr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Smyslová </a:t>
            </a: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ústrojí -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hmat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251520" y="1700808"/>
            <a:ext cx="4248472" cy="504056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r>
              <a:rPr lang="cs-CZ" sz="2800" dirty="0" smtClean="0"/>
              <a:t>Kůží vnímáme mechanické, tepelné a chemické podráždění.</a:t>
            </a:r>
          </a:p>
          <a:p>
            <a:r>
              <a:rPr lang="cs-CZ" sz="2800" dirty="0" smtClean="0"/>
              <a:t>Hmatový vjem jako nervový impulz je přenášen do temenního laloku.</a:t>
            </a:r>
          </a:p>
          <a:p>
            <a:r>
              <a:rPr lang="cs-CZ" sz="2800" dirty="0" smtClean="0"/>
              <a:t>Zde je informace zpracována.</a:t>
            </a:r>
          </a:p>
          <a:p>
            <a:r>
              <a:rPr lang="cs-CZ" sz="2800" dirty="0" smtClean="0"/>
              <a:t>Výsledkem jsou pokyny (obrana, uchopení, změna postoje aj.).</a:t>
            </a:r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  <p:pic>
        <p:nvPicPr>
          <p:cNvPr id="4099" name="Picture 3" descr="C:\Users\08F2\Pictures\MP Navigator EX\2012_05_06\IMG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184575" y="1773238"/>
            <a:ext cx="3110313" cy="439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se šipkou 12"/>
          <p:cNvCxnSpPr/>
          <p:nvPr/>
        </p:nvCxnSpPr>
        <p:spPr>
          <a:xfrm>
            <a:off x="4644008" y="3212976"/>
            <a:ext cx="216024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3566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Smyslová </a:t>
            </a:r>
            <a:r>
              <a:rPr lang="cs-CZ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ústrojí - </a:t>
            </a: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hmat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844824"/>
            <a:ext cx="3818384" cy="425117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Kůže přijímá různé druhy podnětů (lehký dotyk, vibrace, tlak, teplo, bolest aj.).</a:t>
            </a:r>
          </a:p>
          <a:p>
            <a:r>
              <a:rPr lang="cs-CZ" sz="2800" dirty="0" smtClean="0"/>
              <a:t>Podněty jsou vnímány receptory v pokožce a škáře.</a:t>
            </a:r>
          </a:p>
          <a:p>
            <a:r>
              <a:rPr lang="cs-CZ" sz="2800" dirty="0" smtClean="0"/>
              <a:t>  </a:t>
            </a:r>
            <a:endParaRPr lang="cs-CZ" sz="2800" dirty="0"/>
          </a:p>
        </p:txBody>
      </p:sp>
      <p:pic>
        <p:nvPicPr>
          <p:cNvPr id="4098" name="Picture 2" descr="C:\Users\08F2\Pictures\MP Navigator EX\2012_06_03\IMG_000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56217" y="2036673"/>
            <a:ext cx="3528392" cy="38647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cxnSp>
        <p:nvCxnSpPr>
          <p:cNvPr id="5" name="Přímá spojnice se šipkou 4"/>
          <p:cNvCxnSpPr/>
          <p:nvPr/>
        </p:nvCxnSpPr>
        <p:spPr>
          <a:xfrm>
            <a:off x="3995936" y="2780928"/>
            <a:ext cx="1440160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2411760" y="3356992"/>
            <a:ext cx="4824536" cy="144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555776" y="3068960"/>
            <a:ext cx="3672408" cy="914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3707904" y="3212976"/>
            <a:ext cx="2520280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2245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Žáci doplňují k jednotlivým obrázkům tyto vjemy:</a:t>
            </a:r>
            <a:r>
              <a:rPr lang="cs-CZ" sz="2800" dirty="0" smtClean="0">
                <a:solidFill>
                  <a:srgbClr val="00B050"/>
                </a:solidFill>
              </a:rPr>
              <a:t> bolest, hořká chuť, kyselá chuť, tlak, pachy, slaná chuť, lehký dotyk, sladká chuť, teplo</a:t>
            </a:r>
            <a:endParaRPr lang="cs-CZ" sz="2800" dirty="0"/>
          </a:p>
        </p:txBody>
      </p:sp>
      <p:pic>
        <p:nvPicPr>
          <p:cNvPr id="5124" name="Picture 4" descr="C:\Users\08F2\Pictures\MP Navigator EX\2012_06_03\IMG_000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2818" y="2189550"/>
            <a:ext cx="4245128" cy="384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08F2\AppData\Local\Microsoft\Windows\Temporary Internet Files\Content.IE5\AM1I8PN9\MC9003316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885" y="4149080"/>
            <a:ext cx="2273300" cy="230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08F2\Pictures\MP Navigator EX\2012_05_06\IMG_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1772816"/>
            <a:ext cx="2736303" cy="46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Přímá spojnice se šipkou 14"/>
          <p:cNvCxnSpPr/>
          <p:nvPr/>
        </p:nvCxnSpPr>
        <p:spPr>
          <a:xfrm flipH="1">
            <a:off x="7596336" y="2204864"/>
            <a:ext cx="504056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2483768" y="2204864"/>
            <a:ext cx="158417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7596336" y="4941168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>
            <a:off x="1763688" y="3356992"/>
            <a:ext cx="2304256" cy="7588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29" name="Přímá spojnice se šipkou 5128"/>
          <p:cNvCxnSpPr/>
          <p:nvPr/>
        </p:nvCxnSpPr>
        <p:spPr>
          <a:xfrm flipH="1">
            <a:off x="2771800" y="5877272"/>
            <a:ext cx="1512168" cy="228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33" name="Přímá spojnice se šipkou 5132"/>
          <p:cNvCxnSpPr/>
          <p:nvPr/>
        </p:nvCxnSpPr>
        <p:spPr>
          <a:xfrm flipH="1">
            <a:off x="7452320" y="4149080"/>
            <a:ext cx="1224136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37" name="Přímá spojnice se šipkou 5136"/>
          <p:cNvCxnSpPr/>
          <p:nvPr/>
        </p:nvCxnSpPr>
        <p:spPr>
          <a:xfrm>
            <a:off x="323528" y="2348880"/>
            <a:ext cx="648072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44" name="Přímá spojnice se šipkou 5143"/>
          <p:cNvCxnSpPr/>
          <p:nvPr/>
        </p:nvCxnSpPr>
        <p:spPr>
          <a:xfrm flipH="1" flipV="1">
            <a:off x="7452320" y="5445224"/>
            <a:ext cx="1008112" cy="10136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49" name="Přímá spojnice se šipkou 5148"/>
          <p:cNvCxnSpPr/>
          <p:nvPr/>
        </p:nvCxnSpPr>
        <p:spPr>
          <a:xfrm flipV="1">
            <a:off x="971600" y="4797152"/>
            <a:ext cx="792088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1094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                          Řešení</a:t>
            </a:r>
            <a:endParaRPr lang="cs-CZ" sz="3600" dirty="0"/>
          </a:p>
        </p:txBody>
      </p:sp>
      <p:pic>
        <p:nvPicPr>
          <p:cNvPr id="5124" name="Picture 4" descr="C:\Users\08F2\Pictures\MP Navigator EX\2012_06_03\IMG_000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22818" y="2189550"/>
            <a:ext cx="4245128" cy="384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08F2\AppData\Local\Microsoft\Windows\Temporary Internet Files\Content.IE5\AM1I8PN9\MC9003316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885" y="4149080"/>
            <a:ext cx="2273300" cy="230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08F2\Pictures\MP Navigator EX\2012_05_06\IMG_0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1772816"/>
            <a:ext cx="2736303" cy="46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Přímá spojnice se šipkou 14"/>
          <p:cNvCxnSpPr/>
          <p:nvPr/>
        </p:nvCxnSpPr>
        <p:spPr>
          <a:xfrm flipH="1">
            <a:off x="7596336" y="2465313"/>
            <a:ext cx="360040" cy="15755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2483768" y="2204864"/>
            <a:ext cx="158417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>
            <a:off x="7596336" y="4941168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>
            <a:off x="1763688" y="3356992"/>
            <a:ext cx="2304256" cy="75886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29" name="Přímá spojnice se šipkou 5128"/>
          <p:cNvCxnSpPr/>
          <p:nvPr/>
        </p:nvCxnSpPr>
        <p:spPr>
          <a:xfrm flipH="1">
            <a:off x="2771800" y="5877272"/>
            <a:ext cx="1512168" cy="228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33" name="Přímá spojnice se šipkou 5132"/>
          <p:cNvCxnSpPr/>
          <p:nvPr/>
        </p:nvCxnSpPr>
        <p:spPr>
          <a:xfrm flipH="1">
            <a:off x="7452320" y="4149080"/>
            <a:ext cx="1224136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37" name="Přímá spojnice se šipkou 5136"/>
          <p:cNvCxnSpPr/>
          <p:nvPr/>
        </p:nvCxnSpPr>
        <p:spPr>
          <a:xfrm>
            <a:off x="323528" y="2348880"/>
            <a:ext cx="648072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44" name="Přímá spojnice se šipkou 5143"/>
          <p:cNvCxnSpPr/>
          <p:nvPr/>
        </p:nvCxnSpPr>
        <p:spPr>
          <a:xfrm flipV="1">
            <a:off x="7308304" y="5445224"/>
            <a:ext cx="144016" cy="6606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49" name="Přímá spojnice se šipkou 5148"/>
          <p:cNvCxnSpPr>
            <a:stCxn id="12" idx="1"/>
          </p:cNvCxnSpPr>
          <p:nvPr/>
        </p:nvCxnSpPr>
        <p:spPr>
          <a:xfrm flipV="1">
            <a:off x="1547664" y="4797152"/>
            <a:ext cx="216024" cy="590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4067944" y="1772816"/>
            <a:ext cx="915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bolest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2003648"/>
            <a:ext cx="14873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hořká chuť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62192" y="4509120"/>
            <a:ext cx="1402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k</a:t>
            </a:r>
            <a:r>
              <a:rPr lang="cs-CZ" sz="2400" dirty="0" smtClean="0"/>
              <a:t>yselá chuť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2003648"/>
            <a:ext cx="1694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lehký dotyk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5733256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pachy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208404" y="3736423"/>
            <a:ext cx="829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slaná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28185" y="6105872"/>
            <a:ext cx="172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</a:t>
            </a:r>
            <a:r>
              <a:rPr lang="cs-CZ" sz="2400" dirty="0" smtClean="0"/>
              <a:t>ladká chuť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515719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teplo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067944" y="3140968"/>
            <a:ext cx="6399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tlak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170794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l-PL" dirty="0"/>
              <a:t>Obrázky dostupné na WWW: &lt;http://office.microsoft.com&gt;</a:t>
            </a:r>
          </a:p>
          <a:p>
            <a:r>
              <a:rPr lang="cs-CZ" dirty="0"/>
              <a:t>Obrázky autorky [cit. </a:t>
            </a:r>
            <a:r>
              <a:rPr lang="cs-CZ" smtClean="0"/>
              <a:t>2012-06-02].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01163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856</TotalTime>
  <Words>276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Medián</vt:lpstr>
      <vt:lpstr>ZŠP a ZŠS Uherský Brod projekt č. CZ.1.07/1.4.00/21.0961  Biologie člověka  Č. DUMu:  VY_32_INOVACE_20_čich, chuť a hmat   Jméno autora:  PaedDr. Hana Jurásková  </vt:lpstr>
      <vt:lpstr>          Anotace: Prezentace slouží  k seznámení a                         procvičení žáků nového učiva. Učivo se                        zaměřuje na některá smyslová ústrojí - čich,                         chuť a hmat.                        Učivo je určeno pro žáky 8. ročníku.                        Období vytvoření prezentace –                        červen 2012.                  </vt:lpstr>
      <vt:lpstr>                Smyslová ústrojí - čich</vt:lpstr>
      <vt:lpstr>        Smyslová ústrojí - čich</vt:lpstr>
      <vt:lpstr>       Smyslová ústrojí - chuť</vt:lpstr>
      <vt:lpstr>       Smyslová ústrojí - chuť</vt:lpstr>
      <vt:lpstr>       Smyslová ústrojí - hmat</vt:lpstr>
      <vt:lpstr>       Smyslová ústrojí - hmat</vt:lpstr>
      <vt:lpstr>Žáci doplňují k jednotlivým obrázkům tyto vjemy: bolest, hořká chuť, kyselá chuť, tlak, pachy, slaná chuť, lehký dotyk, sladká chuť, teplo</vt:lpstr>
      <vt:lpstr>                          Řešení</vt:lpstr>
      <vt:lpstr> 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praktická a Základní škola speciální Uherský Brod</dc:title>
  <dc:creator>PC-1KN5</dc:creator>
  <cp:lastModifiedBy>08F2</cp:lastModifiedBy>
  <cp:revision>100</cp:revision>
  <dcterms:created xsi:type="dcterms:W3CDTF">2011-05-09T11:23:16Z</dcterms:created>
  <dcterms:modified xsi:type="dcterms:W3CDTF">2012-06-21T18:31:07Z</dcterms:modified>
</cp:coreProperties>
</file>