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9"/>
  </p:notesMasterIdLst>
  <p:sldIdLst>
    <p:sldId id="265" r:id="rId2"/>
    <p:sldId id="273" r:id="rId3"/>
    <p:sldId id="256" r:id="rId4"/>
    <p:sldId id="257" r:id="rId5"/>
    <p:sldId id="277" r:id="rId6"/>
    <p:sldId id="278" r:id="rId7"/>
    <p:sldId id="27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2B66E4-CF9E-4DA4-AF4A-58E4C0744E8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06045E-456F-4920-90CE-B09BBD82F7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07336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E995E72-9AFF-48E2-837F-FBB48917F89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422F2C1-08B4-4212-B2E9-8FA58F695C04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95E72-9AFF-48E2-837F-FBB48917F89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2F2C1-08B4-4212-B2E9-8FA58F695C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95E72-9AFF-48E2-837F-FBB48917F89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2F2C1-08B4-4212-B2E9-8FA58F695C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95E72-9AFF-48E2-837F-FBB48917F89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2F2C1-08B4-4212-B2E9-8FA58F695C0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95E72-9AFF-48E2-837F-FBB48917F89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2F2C1-08B4-4212-B2E9-8FA58F695C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95E72-9AFF-48E2-837F-FBB48917F89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2F2C1-08B4-4212-B2E9-8FA58F695C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95E72-9AFF-48E2-837F-FBB48917F89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2F2C1-08B4-4212-B2E9-8FA58F695C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95E72-9AFF-48E2-837F-FBB48917F89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2F2C1-08B4-4212-B2E9-8FA58F695C04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95E72-9AFF-48E2-837F-FBB48917F89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2F2C1-08B4-4212-B2E9-8FA58F695C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95E72-9AFF-48E2-837F-FBB48917F89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2F2C1-08B4-4212-B2E9-8FA58F695C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95E72-9AFF-48E2-837F-FBB48917F89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2F2C1-08B4-4212-B2E9-8FA58F695C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7E995E72-9AFF-48E2-837F-FBB48917F89E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5422F2C1-08B4-4212-B2E9-8FA58F695C0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Josef_Mathauser_-_P%C5%99emysl_v%C3%ADt%C3%A1n_Libu%C5%A1%C3%AD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pPr algn="l"/>
            <a:r>
              <a:rPr lang="cs-CZ" sz="2600" dirty="0" smtClean="0"/>
              <a:t>Dějepis</a:t>
            </a:r>
            <a:endParaRPr lang="cs-CZ" sz="2600" dirty="0" smtClean="0"/>
          </a:p>
          <a:p>
            <a:pPr algn="l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 VY_32_INOVACE_04_Přemyslovci</a:t>
            </a:r>
          </a:p>
          <a:p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31640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Lenka Habartová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67838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980728"/>
            <a:ext cx="6912768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/>
              <a:t>Anotace</a:t>
            </a:r>
            <a:r>
              <a:rPr lang="cs-CZ" sz="4000" dirty="0" smtClean="0"/>
              <a:t>:</a:t>
            </a:r>
          </a:p>
          <a:p>
            <a:r>
              <a:rPr lang="cs-CZ" dirty="0" smtClean="0"/>
              <a:t>Prezentace seznamuje žáky 7. ročníku ZŠP v hodinách dějepisu s nástupem rodu Přemyslovců a životem lidí         pod jejich vládou.                                                                                  K doplňování  lze </a:t>
            </a:r>
            <a:r>
              <a:rPr lang="cs-CZ" dirty="0"/>
              <a:t>použít pero ICT nebo fix. </a:t>
            </a:r>
          </a:p>
          <a:p>
            <a:r>
              <a:rPr lang="cs-CZ" dirty="0"/>
              <a:t>Období vzniku vzdělávacího materiálu: listopad 2011.</a:t>
            </a:r>
          </a:p>
        </p:txBody>
      </p:sp>
    </p:spTree>
    <p:extLst>
      <p:ext uri="{BB962C8B-B14F-4D97-AF65-F5344CB8AC3E}">
        <p14:creationId xmlns:p14="http://schemas.microsoft.com/office/powerpoint/2010/main" val="14323270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2204864"/>
            <a:ext cx="799288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5091" y="2564904"/>
            <a:ext cx="8481810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PŘEMYSLOVCI</a:t>
            </a:r>
            <a:endParaRPr lang="cs-CZ" sz="9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671637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21" y="1663799"/>
            <a:ext cx="7588470" cy="4876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7544" y="740468"/>
            <a:ext cx="78758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Co praví staré pověsti?</a:t>
            </a:r>
            <a:endParaRPr lang="cs-CZ" sz="2000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657" y="1772816"/>
            <a:ext cx="7515834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Doplň výrazy ze závorky:</a:t>
            </a:r>
          </a:p>
          <a:p>
            <a:endParaRPr lang="cs-CZ" sz="2000" dirty="0" smtClean="0"/>
          </a:p>
          <a:p>
            <a:r>
              <a:rPr lang="cs-CZ" sz="2000" dirty="0" smtClean="0"/>
              <a:t>Kněžna ………………..., nejmladší dcera vojvody ………….., </a:t>
            </a:r>
          </a:p>
          <a:p>
            <a:endParaRPr lang="cs-CZ" sz="2000" dirty="0"/>
          </a:p>
          <a:p>
            <a:r>
              <a:rPr lang="cs-CZ" sz="2000" dirty="0" smtClean="0"/>
              <a:t>se na přání otce stala jeho nástupkyní a soudkyní. Byla </a:t>
            </a:r>
          </a:p>
          <a:p>
            <a:endParaRPr lang="cs-CZ" sz="2000" dirty="0"/>
          </a:p>
          <a:p>
            <a:r>
              <a:rPr lang="cs-CZ" sz="2000" dirty="0" smtClean="0"/>
              <a:t>spravedlivá, ale muži jí pohrdali. Podle ……………………. </a:t>
            </a:r>
          </a:p>
          <a:p>
            <a:endParaRPr lang="cs-CZ" sz="2000" dirty="0"/>
          </a:p>
          <a:p>
            <a:r>
              <a:rPr lang="cs-CZ" sz="2000" dirty="0" smtClean="0"/>
              <a:t>kroniky vyslala posly do …………………, aby přivedli  </a:t>
            </a:r>
          </a:p>
          <a:p>
            <a:endParaRPr lang="cs-CZ" sz="2000" dirty="0"/>
          </a:p>
          <a:p>
            <a:r>
              <a:rPr lang="cs-CZ" sz="2000" dirty="0" smtClean="0"/>
              <a:t>…………………. Oráče, za kterého se provdala. Od něj pak </a:t>
            </a:r>
          </a:p>
          <a:p>
            <a:endParaRPr lang="cs-CZ" sz="2000" dirty="0"/>
          </a:p>
          <a:p>
            <a:r>
              <a:rPr lang="cs-CZ" sz="2000" dirty="0" smtClean="0"/>
              <a:t>odvozovali původ = </a:t>
            </a:r>
            <a:r>
              <a:rPr lang="cs-CZ" sz="2000" b="1" dirty="0" smtClean="0"/>
              <a:t>rod ………………………………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(Kroka , Přemysla, Stadic,  Libuše, Přemyslovců, Kosmovy)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185675" y="2060848"/>
            <a:ext cx="142539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Libuše</a:t>
            </a:r>
            <a:endParaRPr lang="cs-CZ" sz="32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81476" y="2154548"/>
            <a:ext cx="1847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898187" y="3302320"/>
            <a:ext cx="200086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Kosmovy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71417" y="3922394"/>
            <a:ext cx="142378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Stadic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64167" y="4548104"/>
            <a:ext cx="198323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Přemysla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502737" y="2147194"/>
            <a:ext cx="1847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59364" y="5130628"/>
            <a:ext cx="271420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Přemyslovců</a:t>
            </a:r>
            <a:endParaRPr lang="cs-CZ" sz="32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893419" y="2060848"/>
            <a:ext cx="134363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Kroka</a:t>
            </a:r>
            <a:endParaRPr lang="cs-CZ" sz="32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388083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10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5591" y="671651"/>
            <a:ext cx="52709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Doložená fakta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594981"/>
            <a:ext cx="784887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400" dirty="0">
                <a:solidFill>
                  <a:prstClr val="black"/>
                </a:solidFill>
              </a:rPr>
              <a:t>Doplň výrazy ze závorky</a:t>
            </a:r>
            <a:r>
              <a:rPr lang="cs-CZ" sz="1400" dirty="0" smtClean="0">
                <a:solidFill>
                  <a:prstClr val="black"/>
                </a:solidFill>
              </a:rPr>
              <a:t>:</a:t>
            </a:r>
            <a:endParaRPr lang="cs-CZ" sz="2000" dirty="0" smtClean="0"/>
          </a:p>
          <a:p>
            <a:endParaRPr lang="cs-CZ" sz="800" dirty="0" smtClean="0"/>
          </a:p>
          <a:p>
            <a:r>
              <a:rPr lang="cs-CZ" sz="2000" dirty="0" smtClean="0"/>
              <a:t>Prvním historicky doloženým Přemyslovcem byl ……………… .</a:t>
            </a:r>
          </a:p>
          <a:p>
            <a:endParaRPr lang="cs-CZ" sz="2000" dirty="0"/>
          </a:p>
          <a:p>
            <a:r>
              <a:rPr lang="cs-CZ" sz="2000" dirty="0" smtClean="0"/>
              <a:t>Přijal křest na Velké Moravě z rukou ….…………....... .</a:t>
            </a:r>
          </a:p>
          <a:p>
            <a:endParaRPr lang="cs-CZ" sz="2000" dirty="0" smtClean="0"/>
          </a:p>
          <a:p>
            <a:r>
              <a:rPr lang="cs-CZ" sz="2000" dirty="0" smtClean="0"/>
              <a:t>Šířil křesťanství v ……………….. .                                                      </a:t>
            </a:r>
          </a:p>
          <a:p>
            <a:endParaRPr lang="cs-CZ" sz="2000" dirty="0"/>
          </a:p>
          <a:p>
            <a:r>
              <a:rPr lang="cs-CZ" sz="2000" dirty="0" smtClean="0"/>
              <a:t>Na svém hradišti Levý Hradec založil první křesťanský kostel.</a:t>
            </a:r>
          </a:p>
          <a:p>
            <a:endParaRPr lang="cs-CZ" sz="2000" dirty="0" smtClean="0"/>
          </a:p>
          <a:p>
            <a:r>
              <a:rPr lang="cs-CZ" sz="2000" dirty="0" smtClean="0"/>
              <a:t>Na území …………… bojují kmeny o nadvládu. Pod vedením </a:t>
            </a:r>
          </a:p>
          <a:p>
            <a:endParaRPr lang="cs-CZ" sz="2000" dirty="0"/>
          </a:p>
          <a:p>
            <a:r>
              <a:rPr lang="cs-CZ" sz="2000" dirty="0" smtClean="0"/>
              <a:t>……………………… vítězí …………………..a zakládají český stát. </a:t>
            </a:r>
          </a:p>
          <a:p>
            <a:endParaRPr lang="cs-CZ" sz="2000" dirty="0"/>
          </a:p>
          <a:p>
            <a:r>
              <a:rPr lang="cs-CZ" sz="2000" dirty="0" smtClean="0"/>
              <a:t>Rod ……………………….. se ujímá vlády.</a:t>
            </a:r>
          </a:p>
          <a:p>
            <a:r>
              <a:rPr lang="cs-CZ" sz="2000" dirty="0" smtClean="0"/>
              <a:t>  </a:t>
            </a:r>
            <a:endParaRPr lang="cs-CZ" dirty="0"/>
          </a:p>
          <a:p>
            <a:r>
              <a:rPr lang="cs-CZ" dirty="0" smtClean="0"/>
              <a:t>(Čechové, Bořivoj, Přemyslovců, Metoděje, Čechách, Čech)   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671552" y="1825010"/>
            <a:ext cx="134684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Bořivoj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10545" y="2351259"/>
            <a:ext cx="186301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Metoděje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773075" y="2996952"/>
            <a:ext cx="181972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Čechách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042636" y="4194293"/>
            <a:ext cx="113845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Čech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65470" y="4843061"/>
            <a:ext cx="239520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Přemyslovců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52184" y="4833592"/>
            <a:ext cx="179728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Čechové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366905" y="5445224"/>
            <a:ext cx="239520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Přemyslovců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684178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ál 8"/>
          <p:cNvSpPr/>
          <p:nvPr/>
        </p:nvSpPr>
        <p:spPr>
          <a:xfrm>
            <a:off x="5083046" y="4832965"/>
            <a:ext cx="1912035" cy="153137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827583" y="4686797"/>
            <a:ext cx="1368153" cy="151216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624873" y="3717581"/>
            <a:ext cx="1921182" cy="1342699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310265" y="3552332"/>
            <a:ext cx="1686245" cy="147504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081000" y="3789040"/>
            <a:ext cx="1194856" cy="116072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39552" y="531103"/>
            <a:ext cx="30828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Život lidí 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472010"/>
            <a:ext cx="7776864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Život lidí se soustřeďoval v blízkosti hradišť.                       Hradiště byla tak velká, aby se v nich mohli v případě nebezpečí ukrýt všichni obyvatelé i s majetkem.</a:t>
            </a:r>
          </a:p>
          <a:p>
            <a:endParaRPr lang="cs-CZ" sz="2000" dirty="0" smtClean="0"/>
          </a:p>
          <a:p>
            <a:r>
              <a:rPr lang="cs-CZ" sz="2000" dirty="0" smtClean="0"/>
              <a:t>Lidé obchodovali s kupci, kteří měnili hedvábí a brokát          za obilí, včelí vosk, kožešiny, stříbro, cín.</a:t>
            </a:r>
          </a:p>
          <a:p>
            <a:endParaRPr lang="cs-CZ" sz="2000" dirty="0"/>
          </a:p>
          <a:p>
            <a:r>
              <a:rPr lang="cs-CZ" sz="1400" dirty="0" smtClean="0"/>
              <a:t>Zakroužkuj a pojmenuj hlavní produkty obchodu:</a:t>
            </a:r>
            <a:endParaRPr lang="cs-CZ" sz="1400" dirty="0"/>
          </a:p>
        </p:txBody>
      </p:sp>
      <p:pic>
        <p:nvPicPr>
          <p:cNvPr id="2050" name="Picture 2" descr="C:\Users\PC-1KN5\AppData\Local\Microsoft\Windows\Temporary Internet Files\Content.IE5\K8AXYOV8\MC9004366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6995" y="3934151"/>
            <a:ext cx="734023" cy="937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-1KN5\AppData\Local\Microsoft\Windows\Temporary Internet Files\Content.IE5\TUU1V9QD\MP9004328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1508" y="5142244"/>
            <a:ext cx="1375113" cy="91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-1KN5\AppData\Local\Microsoft\Windows\Temporary Internet Files\Content.IE5\9AZZ289B\MP9004116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237" y="4899000"/>
            <a:ext cx="1087762" cy="108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-1KN5\AppData\Local\Microsoft\Windows\Temporary Internet Files\Content.IE5\9AZZ289B\MP9003168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1045" y="3900441"/>
            <a:ext cx="1424687" cy="937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-1KN5\AppData\Local\Microsoft\Windows\Temporary Internet Files\Content.IE5\QUM1YERC\MP9002626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290" y="3896592"/>
            <a:ext cx="1372349" cy="91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-1KN5\AppData\Local\Microsoft\Windows\Temporary Internet Files\Content.IE5\EX4I1O6F\MP90044858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2165" y="4949763"/>
            <a:ext cx="1175705" cy="116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-1KN5\AppData\Local\Microsoft\Windows\Temporary Internet Files\Content.IE5\K8AXYOV8\MC900437099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52332"/>
            <a:ext cx="1397431" cy="1397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C-1KN5\AppData\Local\Microsoft\Windows\Temporary Internet Files\Content.IE5\6V3XKWAU\MC90043251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919972"/>
            <a:ext cx="1172398" cy="937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PC-1KN5\AppData\Local\Microsoft\Windows\Temporary Internet Files\Content.IE5\K8AXYOV8\MP90043093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849693" y="4917495"/>
            <a:ext cx="910316" cy="136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C-1KN5\AppData\Local\Microsoft\Windows\Temporary Internet Files\Content.IE5\6V3XKWAU\MP90039895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8026" y="5239292"/>
            <a:ext cx="1332406" cy="76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 flipH="1">
            <a:off x="3071018" y="3212976"/>
            <a:ext cx="416852" cy="72124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336995" y="3212976"/>
            <a:ext cx="1104050" cy="72124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511659" y="3212976"/>
            <a:ext cx="0" cy="147382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Levá složená závorka 15"/>
          <p:cNvSpPr/>
          <p:nvPr/>
        </p:nvSpPr>
        <p:spPr>
          <a:xfrm rot="16200000">
            <a:off x="6369049" y="2755776"/>
            <a:ext cx="337664" cy="914400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se šipkou 17"/>
          <p:cNvCxnSpPr>
            <a:stCxn id="16" idx="1"/>
          </p:cNvCxnSpPr>
          <p:nvPr/>
        </p:nvCxnSpPr>
        <p:spPr>
          <a:xfrm flipH="1">
            <a:off x="6392470" y="3381808"/>
            <a:ext cx="145411" cy="156795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3487870" y="3212976"/>
            <a:ext cx="3238751" cy="86409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10695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8" grpId="0" animBg="1"/>
      <p:bldP spid="7" grpId="0" animBg="1"/>
      <p:bldP spid="6" grpId="0" animBg="1"/>
      <p:bldP spid="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43608" y="1628800"/>
            <a:ext cx="7640588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Snímek 4</a:t>
            </a:r>
          </a:p>
          <a:p>
            <a:r>
              <a:rPr lang="cs-CZ" sz="1200" dirty="0" smtClean="0"/>
              <a:t>Josef </a:t>
            </a:r>
            <a:r>
              <a:rPr lang="cs-CZ" sz="1200" dirty="0" err="1" smtClean="0"/>
              <a:t>Mathauser</a:t>
            </a:r>
            <a:r>
              <a:rPr lang="cs-CZ" sz="1200" dirty="0" smtClean="0"/>
              <a:t> (1846-1917). </a:t>
            </a:r>
            <a:r>
              <a:rPr lang="en-US" sz="1200" dirty="0" smtClean="0">
                <a:solidFill>
                  <a:prstClr val="black"/>
                </a:solidFill>
              </a:rPr>
              <a:t>[cit.2011</a:t>
            </a:r>
            <a:r>
              <a:rPr lang="cs-CZ" sz="1200" dirty="0" smtClean="0">
                <a:solidFill>
                  <a:prstClr val="black"/>
                </a:solidFill>
              </a:rPr>
              <a:t>-12-05</a:t>
            </a:r>
            <a:r>
              <a:rPr lang="en-US" sz="1200" dirty="0" smtClean="0">
                <a:solidFill>
                  <a:prstClr val="black"/>
                </a:solidFill>
              </a:rPr>
              <a:t>]</a:t>
            </a:r>
            <a:r>
              <a:rPr lang="cs-CZ" sz="1200" dirty="0">
                <a:solidFill>
                  <a:prstClr val="black"/>
                </a:solidFill>
              </a:rPr>
              <a:t>. Volné dílo</a:t>
            </a:r>
            <a:r>
              <a:rPr lang="cs-CZ" sz="1200" dirty="0" smtClean="0">
                <a:solidFill>
                  <a:prstClr val="black"/>
                </a:solidFill>
              </a:rPr>
              <a:t>. Dostupný </a:t>
            </a:r>
            <a:r>
              <a:rPr lang="cs-CZ" sz="1200" dirty="0">
                <a:solidFill>
                  <a:prstClr val="black"/>
                </a:solidFill>
              </a:rPr>
              <a:t>pod licencí </a:t>
            </a:r>
            <a:r>
              <a:rPr lang="cs-CZ" sz="1200" dirty="0" err="1">
                <a:solidFill>
                  <a:prstClr val="black"/>
                </a:solidFill>
              </a:rPr>
              <a:t>Wikimedia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</a:t>
            </a:r>
            <a:r>
              <a:rPr lang="cs-CZ" sz="1200" dirty="0" smtClean="0">
                <a:solidFill>
                  <a:prstClr val="black"/>
                </a:solidFill>
              </a:rPr>
              <a:t>WWW</a:t>
            </a:r>
            <a:r>
              <a:rPr lang="cs-CZ" sz="1200" dirty="0">
                <a:solidFill>
                  <a:prstClr val="black"/>
                </a:solidFill>
              </a:rPr>
              <a:t>: </a:t>
            </a:r>
            <a:r>
              <a:rPr lang="cs-CZ" sz="1200" dirty="0" smtClean="0">
                <a:solidFill>
                  <a:prstClr val="black"/>
                </a:solidFill>
                <a:latin typeface="Palatino Linotype"/>
              </a:rPr>
              <a:t>&lt;</a:t>
            </a:r>
            <a:r>
              <a:rPr lang="cs-CZ" sz="1200" dirty="0" smtClean="0">
                <a:solidFill>
                  <a:prstClr val="black"/>
                </a:solidFill>
                <a:hlinkClick r:id="rId2"/>
              </a:rPr>
              <a:t>http</a:t>
            </a:r>
            <a:r>
              <a:rPr lang="cs-CZ" sz="1200" dirty="0">
                <a:solidFill>
                  <a:prstClr val="black"/>
                </a:solidFill>
                <a:hlinkClick r:id="rId2"/>
              </a:rPr>
              <a:t>://cs.wikipedia.org/wiki/Soubor:Josef_Mathauser_-_</a:t>
            </a:r>
            <a:r>
              <a:rPr lang="cs-CZ" sz="1200" dirty="0" smtClean="0">
                <a:solidFill>
                  <a:prstClr val="black"/>
                </a:solidFill>
                <a:hlinkClick r:id="rId2"/>
              </a:rPr>
              <a:t>P%C5%99emysl_v%C3%ADt%C3%A1n_Libu%C5%A1%C3%AD.jpg</a:t>
            </a:r>
            <a:r>
              <a:rPr lang="en-US" sz="1200" dirty="0" smtClean="0">
                <a:solidFill>
                  <a:prstClr val="black"/>
                </a:solidFill>
                <a:latin typeface="Palatino Linotype"/>
              </a:rPr>
              <a:t>&gt;</a:t>
            </a:r>
            <a:endParaRPr lang="cs-CZ" sz="1200" dirty="0" smtClean="0">
              <a:solidFill>
                <a:prstClr val="black"/>
              </a:solidFill>
              <a:latin typeface="Palatino Linotype"/>
            </a:endParaRP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r>
              <a:rPr lang="cs-CZ" sz="1200" dirty="0"/>
              <a:t>S</a:t>
            </a:r>
            <a:r>
              <a:rPr lang="cs-CZ" sz="1200" dirty="0" smtClean="0"/>
              <a:t>nímek 6</a:t>
            </a:r>
          </a:p>
          <a:p>
            <a:pPr lvl="0"/>
            <a:r>
              <a:rPr lang="cs-CZ" sz="1200" dirty="0" smtClean="0">
                <a:solidFill>
                  <a:prstClr val="black"/>
                </a:solidFill>
              </a:rPr>
              <a:t>Obrázky dostupné z Klipart sady Microsoft Office.</a:t>
            </a:r>
            <a:endParaRPr lang="cs-CZ" sz="1200" dirty="0" smtClean="0">
              <a:solidFill>
                <a:prstClr val="black"/>
              </a:solidFill>
              <a:latin typeface="Palatino Linotype"/>
            </a:endParaRPr>
          </a:p>
          <a:p>
            <a:pPr lvl="0"/>
            <a:endParaRPr lang="cs-CZ" sz="1200" dirty="0" smtClean="0">
              <a:solidFill>
                <a:prstClr val="black"/>
              </a:solidFill>
              <a:latin typeface="Palatino Linotype"/>
            </a:endParaRPr>
          </a:p>
          <a:p>
            <a:pPr lvl="0"/>
            <a:endParaRPr lang="cs-CZ" sz="1200" dirty="0" smtClean="0">
              <a:solidFill>
                <a:prstClr val="black"/>
              </a:solidFill>
              <a:latin typeface="Palatino Linotype"/>
            </a:endParaRPr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043608" y="877506"/>
            <a:ext cx="8338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u="sng" dirty="0"/>
              <a:t>CITACE</a:t>
            </a:r>
          </a:p>
        </p:txBody>
      </p:sp>
    </p:spTree>
    <p:extLst>
      <p:ext uri="{BB962C8B-B14F-4D97-AF65-F5344CB8AC3E}">
        <p14:creationId xmlns:p14="http://schemas.microsoft.com/office/powerpoint/2010/main" val="11959643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771</TotalTime>
  <Words>321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PC-1KN5</dc:creator>
  <cp:lastModifiedBy>SEF</cp:lastModifiedBy>
  <cp:revision>82</cp:revision>
  <dcterms:created xsi:type="dcterms:W3CDTF">2011-05-16T17:06:58Z</dcterms:created>
  <dcterms:modified xsi:type="dcterms:W3CDTF">2012-10-12T08:18:19Z</dcterms:modified>
</cp:coreProperties>
</file>