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69" r:id="rId4"/>
    <p:sldId id="270" r:id="rId5"/>
    <p:sldId id="271" r:id="rId6"/>
    <p:sldId id="273" r:id="rId7"/>
    <p:sldId id="272" r:id="rId8"/>
    <p:sldId id="27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39C1B50-F069-4CB2-86A3-FAC6D2C5D27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4D479F1-876D-48A4-A5EF-7A9DB1B5A1E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VY_32_INOVACE_07_Život na vesnici 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6470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Jméno </a:t>
            </a:r>
            <a:r>
              <a:rPr lang="cs-CZ" dirty="0" smtClean="0"/>
              <a:t>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1341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71218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7. ročníku ZŠP.  V hodině dějepisu se seznámí               se životem starých Čechů na vesnici </a:t>
            </a:r>
            <a:r>
              <a:rPr lang="cs-CZ" smtClean="0"/>
              <a:t>a se změnami </a:t>
            </a:r>
            <a:r>
              <a:rPr lang="cs-CZ" dirty="0" smtClean="0"/>
              <a:t>ve </a:t>
            </a:r>
            <a:r>
              <a:rPr lang="cs-CZ" smtClean="0"/>
              <a:t>vlastnictví půdy.</a:t>
            </a:r>
            <a:endParaRPr lang="cs-CZ" dirty="0" smtClean="0"/>
          </a:p>
          <a:p>
            <a:r>
              <a:rPr lang="cs-CZ" dirty="0"/>
              <a:t>K 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listopad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6912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1" y="404664"/>
            <a:ext cx="68546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Život n</a:t>
            </a:r>
            <a: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 vesnici</a:t>
            </a:r>
            <a:endParaRPr lang="cs-CZ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862" y="1484784"/>
            <a:ext cx="6754465" cy="5060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7389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14" y="548680"/>
            <a:ext cx="7416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Společenské postavení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4609" y="1504494"/>
            <a:ext cx="748883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Čechové žili v rodinách a rodech.</a:t>
            </a:r>
          </a:p>
          <a:p>
            <a:endParaRPr lang="cs-CZ" sz="2000" dirty="0" smtClean="0"/>
          </a:p>
          <a:p>
            <a:pPr algn="ctr"/>
            <a:r>
              <a:rPr lang="cs-CZ" sz="2000" dirty="0" smtClean="0"/>
              <a:t>Hlava rodiny - ………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Více rodin – ………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V čele rodu - …………..…………………….</a:t>
            </a:r>
          </a:p>
          <a:p>
            <a:pPr algn="ctr"/>
            <a:endParaRPr lang="cs-CZ" sz="2000" dirty="0"/>
          </a:p>
          <a:p>
            <a:r>
              <a:rPr lang="cs-CZ" sz="2000" dirty="0" smtClean="0"/>
              <a:t>O všech pracích rozhodovala ………… = stařešina a muži rodu</a:t>
            </a:r>
          </a:p>
          <a:p>
            <a:endParaRPr lang="cs-CZ" sz="2000" dirty="0" smtClean="0"/>
          </a:p>
          <a:p>
            <a:r>
              <a:rPr lang="cs-CZ" sz="2000" dirty="0" smtClean="0"/>
              <a:t>Půda je majetkem celého rodu.  Všichni mají stejná práva a povinnosti.</a:t>
            </a:r>
          </a:p>
          <a:p>
            <a:endParaRPr lang="cs-CZ" sz="2000" dirty="0" smtClean="0"/>
          </a:p>
          <a:p>
            <a:r>
              <a:rPr lang="cs-CZ" sz="2000" dirty="0" smtClean="0"/>
              <a:t>Největší …………– vyhoštění z rodu = smrt hladem</a:t>
            </a:r>
          </a:p>
          <a:p>
            <a:endParaRPr lang="cs-CZ" sz="2000" dirty="0"/>
          </a:p>
          <a:p>
            <a:pPr lvl="0"/>
            <a:r>
              <a:rPr lang="cs-CZ" sz="1400" dirty="0">
                <a:solidFill>
                  <a:prstClr val="black"/>
                </a:solidFill>
                <a:latin typeface="Century Gothic"/>
              </a:rPr>
              <a:t>Doplň výrazy ze závorky:</a:t>
            </a:r>
            <a:endParaRPr lang="cs-CZ" sz="2000" dirty="0">
              <a:solidFill>
                <a:prstClr val="black"/>
              </a:solidFill>
              <a:latin typeface="Century Gothic"/>
            </a:endParaRPr>
          </a:p>
          <a:p>
            <a:pPr lvl="0"/>
            <a:endParaRPr lang="cs-CZ" sz="800" dirty="0">
              <a:solidFill>
                <a:prstClr val="black"/>
              </a:solidFill>
              <a:latin typeface="Century Gothic"/>
            </a:endParaRPr>
          </a:p>
          <a:p>
            <a:r>
              <a:rPr lang="cs-CZ" sz="2000" dirty="0" smtClean="0"/>
              <a:t>(otec, rod, stařešina = starosta, rada, trest)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923043" y="2003095"/>
            <a:ext cx="9220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otec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37429" y="2564507"/>
            <a:ext cx="7592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rod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40787" y="3197297"/>
            <a:ext cx="31525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stařešina-starosta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13705" y="3775072"/>
            <a:ext cx="9364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rada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51720" y="5013176"/>
            <a:ext cx="9821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trest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96354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3235" y="516355"/>
            <a:ext cx="67345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Práce na poli – 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obilí a len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práce vykonávali muži a které ženy?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tabLst>
                <a:tab pos="1976438" algn="l"/>
                <a:tab pos="2065338" algn="l"/>
                <a:tab pos="6991350" algn="l"/>
              </a:tabLst>
            </a:pPr>
            <a:r>
              <a:rPr lang="cs-CZ" dirty="0" smtClean="0"/>
              <a:t>                              ………………….                         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………………….                         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>
              <a:tabLst>
                <a:tab pos="2152650" algn="l"/>
                <a:tab pos="3406775" algn="l"/>
                <a:tab pos="3671888" algn="l"/>
                <a:tab pos="5383213" algn="l"/>
                <a:tab pos="6991350" algn="l"/>
                <a:tab pos="7078663" algn="l"/>
              </a:tabLst>
            </a:pPr>
            <a:r>
              <a:rPr lang="cs-CZ" dirty="0"/>
              <a:t> </a:t>
            </a:r>
            <a:r>
              <a:rPr lang="cs-CZ" dirty="0" smtClean="0"/>
              <a:t>                              .…………………                        ………………….</a:t>
            </a:r>
          </a:p>
          <a:p>
            <a:pPr>
              <a:tabLst>
                <a:tab pos="2152650" algn="l"/>
                <a:tab pos="3406775" algn="l"/>
                <a:tab pos="3671888" algn="l"/>
                <a:tab pos="5383213" algn="l"/>
                <a:tab pos="6991350" algn="l"/>
                <a:tab pos="7078663" algn="l"/>
              </a:tabLst>
            </a:pPr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(sklízeli, tkaly, orali, předly, seli, šily)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299492" y="1982381"/>
            <a:ext cx="144943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MUŽI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02284" y="1982380"/>
            <a:ext cx="15167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ŽENY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1026" name="Picture 2" descr="C:\Users\PC-1KN5\AppData\Local\Microsoft\Windows\Temporary Internet Files\Content.IE5\QUM1YERC\MC900007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223" y="2748805"/>
            <a:ext cx="1474585" cy="99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5\AppData\Local\Microsoft\Windows\Temporary Internet Files\Content.IE5\K8AXYOV8\MC9002927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223" y="3740278"/>
            <a:ext cx="1252321" cy="114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1KN5\AppData\Local\Microsoft\Windows\Temporary Internet Files\Content.IE5\CMPJGC3A\MC900287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222" y="4883179"/>
            <a:ext cx="1116891" cy="120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1KN5\AppData\Local\Microsoft\Windows\Temporary Internet Files\Content.IE5\RD6RZQQ2\MC9003573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022" y="3859727"/>
            <a:ext cx="1252162" cy="87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1KN5\AppData\Local\Microsoft\Windows\Temporary Internet Files\Content.IE5\TUU1V9QD\MC9003101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748" y="4802777"/>
            <a:ext cx="987961" cy="115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1KN5\AppData\Local\Microsoft\Windows\Temporary Internet Files\Content.IE5\TUU1V9QD\MC9001550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022" y="2640934"/>
            <a:ext cx="1135414" cy="120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41591" y="2958620"/>
            <a:ext cx="13773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orali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41591" y="3978838"/>
            <a:ext cx="104067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seli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44503" y="5102064"/>
            <a:ext cx="193828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sklízeli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19046" y="4013306"/>
            <a:ext cx="14583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/>
                <a:solidFill>
                  <a:schemeClr val="accent3"/>
                </a:solidFill>
                <a:effectLst/>
              </a:rPr>
              <a:t>tkaly</a:t>
            </a:r>
            <a:endParaRPr lang="cs-CZ" sz="4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93275" y="2958619"/>
            <a:ext cx="183986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/>
                <a:solidFill>
                  <a:schemeClr val="accent3"/>
                </a:solidFill>
                <a:effectLst/>
              </a:rPr>
              <a:t>předly</a:t>
            </a:r>
            <a:endParaRPr lang="cs-CZ" sz="4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16733" y="5102063"/>
            <a:ext cx="101111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/>
                <a:solidFill>
                  <a:schemeClr val="accent3"/>
                </a:solidFill>
                <a:effectLst/>
              </a:rPr>
              <a:t>šily</a:t>
            </a:r>
            <a:endParaRPr lang="cs-CZ" sz="4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397214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Chov dobytka 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9373" y="1489416"/>
            <a:ext cx="7704856" cy="475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bohatých pastvinách pásli dobytek, který dával obživu.</a:t>
            </a:r>
          </a:p>
          <a:p>
            <a:endParaRPr lang="cs-CZ" sz="1100" dirty="0" smtClean="0"/>
          </a:p>
          <a:p>
            <a:r>
              <a:rPr lang="cs-CZ" dirty="0" smtClean="0"/>
              <a:t>Pojmenuj chovaná zvířata a jejich užitek: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…………………………………………………………………………………………………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2000" dirty="0" smtClean="0"/>
              <a:t>……………………………………………………………………………..</a:t>
            </a:r>
            <a:endParaRPr lang="cs-CZ" sz="1600" dirty="0" smtClean="0"/>
          </a:p>
        </p:txBody>
      </p:sp>
      <p:pic>
        <p:nvPicPr>
          <p:cNvPr id="3076" name="Picture 4" descr="C:\Users\PC-1KN5\AppData\Local\Microsoft\Windows\Temporary Internet Files\Content.IE5\XPT1NH3L\MC900413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511" y="4591666"/>
            <a:ext cx="182870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-1KN5\AppData\Local\Microsoft\Windows\Temporary Internet Files\Content.IE5\CMPJGC3A\MC9001558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090" y="2780018"/>
            <a:ext cx="1815998" cy="106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-1KN5\AppData\Local\Microsoft\Windows\Temporary Internet Files\Content.IE5\XRXX0MXU\MC900370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50" y="3046519"/>
            <a:ext cx="1022340" cy="793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-1KN5\AppData\Local\Microsoft\Windows\Temporary Internet Files\Content.IE5\K8AXYOV8\MC9002806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340" y="4437112"/>
            <a:ext cx="1656184" cy="160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1KN5\AppData\Local\Microsoft\Windows\Temporary Internet Files\Content.IE5\CMPJGC3A\MC9003561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589" y="2974438"/>
            <a:ext cx="1400225" cy="78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-1KN5\AppData\Local\Microsoft\Windows\Temporary Internet Files\Content.IE5\CMPJGC3A\MC900290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904" y="4792787"/>
            <a:ext cx="1136372" cy="1162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C-1KN5\AppData\Local\Microsoft\Windows\Temporary Internet Files\Content.IE5\EX4I1O6F\MC9003244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387" y="2666585"/>
            <a:ext cx="1168715" cy="117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C-1KN5\AppData\Local\Microsoft\Windows\Temporary Internet Files\Content.IE5\K8AXYOV8\MC9001550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81152"/>
            <a:ext cx="1414436" cy="137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PC-1KN5\AppData\Local\Microsoft\Windows\Temporary Internet Files\Content.IE5\QUM1YERC\MC90036067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856" y="4935941"/>
            <a:ext cx="1671373" cy="99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23643" y="3866990"/>
            <a:ext cx="9445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ovce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36550" y="3866990"/>
            <a:ext cx="11079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kráva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38525" y="3866990"/>
            <a:ext cx="9642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koza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77102" y="3891677"/>
            <a:ext cx="13612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drůbež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53729" y="3866990"/>
            <a:ext cx="10983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prase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60274" y="5864980"/>
            <a:ext cx="108715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maso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1395" y="5733254"/>
            <a:ext cx="192719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ůže, vlna,</a:t>
            </a:r>
          </a:p>
          <a:p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kožešiny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1155" y="5852380"/>
            <a:ext cx="10350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vejce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04719" y="5733256"/>
            <a:ext cx="244009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léko, sýry, </a:t>
            </a:r>
          </a:p>
          <a:p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tvaroh, máslo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28886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3672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Chov 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včel 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2338"/>
            <a:ext cx="748883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Dříve lidé sladili medem lesních včel, později chovají včely v úlech.</a:t>
            </a:r>
          </a:p>
          <a:p>
            <a:endParaRPr lang="cs-CZ" sz="2000" dirty="0"/>
          </a:p>
          <a:p>
            <a:r>
              <a:rPr lang="cs-CZ" sz="2000" dirty="0" smtClean="0"/>
              <a:t>Popiš obrázky: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				</a:t>
            </a:r>
            <a:endParaRPr lang="cs-CZ" sz="2000" dirty="0"/>
          </a:p>
          <a:p>
            <a:r>
              <a:rPr lang="cs-CZ" sz="2000" dirty="0" smtClean="0"/>
              <a:t>.……………….......................................................................................................</a:t>
            </a:r>
          </a:p>
        </p:txBody>
      </p:sp>
      <p:pic>
        <p:nvPicPr>
          <p:cNvPr id="2051" name="Picture 3" descr="C:\Users\PC-1KN5\AppData\Local\Microsoft\Windows\Temporary Internet Files\Content.IE5\5EWH4OCB\MC900231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639" y="3027634"/>
            <a:ext cx="3312369" cy="195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1KN5\AppData\Local\Microsoft\Windows\Temporary Internet Files\Content.IE5\CMPJGC3A\MC9002502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31267"/>
            <a:ext cx="2250796" cy="205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-1KN5\AppData\Local\Microsoft\Windows\Temporary Internet Files\Content.IE5\LJLR4QC9\MC9000884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956" y="2210169"/>
            <a:ext cx="1154236" cy="139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-1KN5\AppData\Local\Microsoft\Windows\Temporary Internet Files\Content.IE5\XPT1NH3L\MC90043686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009" y="3429000"/>
            <a:ext cx="1487580" cy="186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8423" y="5212479"/>
            <a:ext cx="7482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095026" y="5200145"/>
            <a:ext cx="5341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úl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56558" y="5200144"/>
            <a:ext cx="11544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včela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56177" y="5200143"/>
            <a:ext cx="13388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včelař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80112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68910" y="616125"/>
            <a:ext cx="62515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Noví vlastníci půdy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365" y="2109942"/>
            <a:ext cx="748883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</a:t>
            </a:r>
            <a:r>
              <a:rPr lang="cs-CZ" dirty="0"/>
              <a:t> </a:t>
            </a:r>
            <a:r>
              <a:rPr lang="cs-CZ" dirty="0" smtClean="0"/>
              <a:t>slova ze závorky:</a:t>
            </a:r>
          </a:p>
          <a:p>
            <a:endParaRPr lang="cs-CZ" dirty="0" smtClean="0"/>
          </a:p>
          <a:p>
            <a:r>
              <a:rPr lang="cs-CZ" sz="2000" dirty="0" smtClean="0"/>
              <a:t>Vlastníkem neobdělané půdy je ……………….</a:t>
            </a:r>
          </a:p>
          <a:p>
            <a:endParaRPr lang="cs-CZ" sz="2000" dirty="0" smtClean="0"/>
          </a:p>
          <a:p>
            <a:r>
              <a:rPr lang="cs-CZ" sz="2000" dirty="0" smtClean="0"/>
              <a:t>Obdělanou zabral nebo získal smrtí ……………………..</a:t>
            </a:r>
          </a:p>
          <a:p>
            <a:r>
              <a:rPr lang="cs-CZ" sz="2000" dirty="0" smtClean="0"/>
              <a:t>.</a:t>
            </a:r>
          </a:p>
          <a:p>
            <a:r>
              <a:rPr lang="cs-CZ" sz="2000" dirty="0" smtClean="0"/>
              <a:t>Půdu dává do užívání …………………………, kteří na vesnicích </a:t>
            </a:r>
          </a:p>
          <a:p>
            <a:endParaRPr lang="cs-CZ" sz="2000" dirty="0"/>
          </a:p>
          <a:p>
            <a:r>
              <a:rPr lang="cs-CZ" sz="2000" dirty="0" smtClean="0"/>
              <a:t>usazují nesvobodné rodiny = …………..... Ti odvádí panstvu část úrody.</a:t>
            </a:r>
          </a:p>
          <a:p>
            <a:endParaRPr lang="cs-CZ" sz="2000" dirty="0" smtClean="0"/>
          </a:p>
          <a:p>
            <a:r>
              <a:rPr lang="cs-CZ" sz="2000" dirty="0" smtClean="0"/>
              <a:t>Tvrze obývá venkovská šlechta = ……………….  Mají povinnost </a:t>
            </a:r>
          </a:p>
          <a:p>
            <a:endParaRPr lang="cs-CZ" sz="2000" dirty="0"/>
          </a:p>
          <a:p>
            <a:r>
              <a:rPr lang="cs-CZ" sz="2000" dirty="0" smtClean="0"/>
              <a:t>vojenské služby.</a:t>
            </a:r>
          </a:p>
          <a:p>
            <a:endParaRPr lang="cs-CZ" sz="2000" dirty="0"/>
          </a:p>
          <a:p>
            <a:r>
              <a:rPr lang="cs-CZ" sz="2000" dirty="0" smtClean="0"/>
              <a:t>(kníže, majitelů, oblíbencům, nevolníky, zemané)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994022" y="1525167"/>
            <a:ext cx="29456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10.-12.  století 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73742" y="2547664"/>
            <a:ext cx="10775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kníže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9209" y="3120236"/>
            <a:ext cx="156805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majitelů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5586" y="3684445"/>
            <a:ext cx="215283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oblíbencům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46366" y="4331483"/>
            <a:ext cx="175855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nevolníky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61029" y="4919156"/>
            <a:ext cx="150797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zemané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95962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344816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CITACE</a:t>
            </a:r>
          </a:p>
          <a:p>
            <a:r>
              <a:rPr lang="cs-CZ" dirty="0">
                <a:solidFill>
                  <a:prstClr val="black"/>
                </a:solidFill>
              </a:rPr>
              <a:t>Snímek 3</a:t>
            </a:r>
          </a:p>
          <a:p>
            <a:r>
              <a:rPr lang="cs-CZ" dirty="0">
                <a:solidFill>
                  <a:prstClr val="black"/>
                </a:solidFill>
              </a:rPr>
              <a:t>Foto archiv autora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Snímek 5, 6, 7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Obrázky dostupné z Klipart sady Microsoft Office.</a:t>
            </a:r>
            <a:endParaRPr lang="cs-CZ" dirty="0">
              <a:solidFill>
                <a:prstClr val="black"/>
              </a:solidFill>
              <a:latin typeface="Palatino Linotype"/>
            </a:endParaRPr>
          </a:p>
          <a:p>
            <a:endParaRPr lang="cs-CZ" sz="2800" dirty="0" smtClean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46253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328</TotalTime>
  <Words>344</Words>
  <Application>Microsoft Office PowerPoint</Application>
  <PresentationFormat>Předvádění na obrazovce (4:3)</PresentationFormat>
  <Paragraphs>140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SEF</cp:lastModifiedBy>
  <cp:revision>39</cp:revision>
  <dcterms:created xsi:type="dcterms:W3CDTF">2011-11-14T21:09:25Z</dcterms:created>
  <dcterms:modified xsi:type="dcterms:W3CDTF">2012-10-15T06:26:03Z</dcterms:modified>
</cp:coreProperties>
</file>