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8" r:id="rId11"/>
    <p:sldId id="267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19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6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940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560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252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80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112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197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020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541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075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F8A329-CCAF-499F-AA7F-F570120C0708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E872E-934B-4E79-ADAF-5E9B4F66E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274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wmf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countinghands-thre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916832"/>
            <a:ext cx="8136904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</a:t>
            </a:r>
            <a:r>
              <a:rPr lang="en-US" sz="2400" dirty="0"/>
              <a:t>0</a:t>
            </a:r>
            <a:r>
              <a:rPr lang="cs-CZ" sz="2400" dirty="0" smtClean="0"/>
              <a:t>9_</a:t>
            </a:r>
            <a:r>
              <a:rPr lang="en-US" sz="2400" dirty="0" smtClean="0"/>
              <a:t>p</a:t>
            </a:r>
            <a:r>
              <a:rPr lang="cs-CZ" sz="2400" dirty="0" err="1" smtClean="0"/>
              <a:t>ojem</a:t>
            </a:r>
            <a:r>
              <a:rPr lang="cs-CZ" sz="2400" dirty="0" smtClean="0"/>
              <a:t> čísla 3</a:t>
            </a:r>
            <a:r>
              <a:rPr lang="en-US" sz="2400" dirty="0" smtClean="0"/>
              <a:t> </a:t>
            </a:r>
            <a:endParaRPr lang="cs-CZ" sz="2400" dirty="0" smtClean="0"/>
          </a:p>
          <a:p>
            <a:r>
              <a:rPr lang="en-US" sz="2400" dirty="0" smtClean="0"/>
              <a:t>a v</a:t>
            </a:r>
            <a:r>
              <a:rPr lang="cs-CZ" sz="2400" dirty="0" err="1" smtClean="0"/>
              <a:t>zestupná</a:t>
            </a:r>
            <a:r>
              <a:rPr lang="cs-CZ" sz="2400" dirty="0" smtClean="0"/>
              <a:t> číselná řada do 3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9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slouží k seznámení žáků s pojmem čísla 3 a vzestupnou číselnou řadou v oboru do 3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květen 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11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kolik je …?</a:t>
            </a:r>
            <a:endParaRPr lang="cs-CZ" dirty="0"/>
          </a:p>
        </p:txBody>
      </p:sp>
      <p:pic>
        <p:nvPicPr>
          <p:cNvPr id="1026" name="Picture 2" descr="C:\Users\Elizabeth\AppData\Local\Microsoft\Windows\Temporary Internet Files\Content.IE5\P0HU3CI4\MC900437099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312" y="871848"/>
            <a:ext cx="2088232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zabeth\AppData\Local\Microsoft\Windows\Temporary Internet Files\Content.IE5\P0HU3CI4\MC9004370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872716"/>
            <a:ext cx="2016224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zabeth\AppData\Local\Microsoft\Windows\Temporary Internet Files\Content.IE5\P0HU3CI4\MC9004370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1944216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9852" y="3320988"/>
            <a:ext cx="9361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0" b="1" dirty="0" smtClean="0"/>
              <a:t>3</a:t>
            </a:r>
            <a:endParaRPr lang="cs-CZ" sz="120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65"/>
          <a:stretch/>
        </p:blipFill>
        <p:spPr bwMode="auto">
          <a:xfrm>
            <a:off x="4427984" y="3325924"/>
            <a:ext cx="986808" cy="1715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5095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/>
              <a:t>Spočítáme a ukážeme kolik je …?</a:t>
            </a:r>
            <a:endParaRPr lang="cs-CZ" b="1" dirty="0"/>
          </a:p>
        </p:txBody>
      </p:sp>
      <p:pic>
        <p:nvPicPr>
          <p:cNvPr id="2051" name="Picture 3" descr="C:\Users\Elizabeth\AppData\Local\Microsoft\Windows\Temporary Internet Files\Content.IE5\6K47XZAZ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83618"/>
            <a:ext cx="1519901" cy="151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6K47XZAZ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34201"/>
            <a:ext cx="1469318" cy="146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6K47XZAZ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1456969"/>
            <a:ext cx="1440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3</a:t>
            </a:r>
            <a:endParaRPr lang="cs-CZ" sz="8800" b="1" dirty="0"/>
          </a:p>
        </p:txBody>
      </p:sp>
      <p:pic>
        <p:nvPicPr>
          <p:cNvPr id="2055" name="Picture 7" descr="C:\Users\Elizabeth\AppData\Local\Microsoft\Windows\Temporary Internet Files\Content.IE5\P0HU3CI4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702" y="3312368"/>
            <a:ext cx="967385" cy="152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lizabeth\AppData\Local\Microsoft\Windows\Temporary Internet Files\Content.IE5\P0HU3CI4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147" y="3325495"/>
            <a:ext cx="997003" cy="157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lizabeth\AppData\Local\Microsoft\Windows\Temporary Internet Files\Content.IE5\P0HU3CI4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29000"/>
            <a:ext cx="931286" cy="146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58441"/>
            <a:ext cx="1914525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 descr="C:\Users\Elizabeth\AppData\Local\Microsoft\Windows\Temporary Internet Files\Content.IE5\P0HU3CI4\MC9004369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46176">
            <a:off x="2172604" y="5102874"/>
            <a:ext cx="1433584" cy="143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Elizabeth\AppData\Local\Microsoft\Windows\Temporary Internet Files\Content.IE5\P0HU3CI4\MC9004369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02133">
            <a:off x="1161300" y="5098002"/>
            <a:ext cx="1412095" cy="141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Elizabeth\AppData\Local\Microsoft\Windows\Temporary Internet Files\Content.IE5\P0HU3CI4\MC9004369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99062">
            <a:off x="53517" y="4997388"/>
            <a:ext cx="1515504" cy="151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276" y="4772062"/>
            <a:ext cx="1914525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39631"/>
            <a:ext cx="853752" cy="1481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802" y="3312368"/>
            <a:ext cx="811094" cy="140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801" y="1651413"/>
            <a:ext cx="811095" cy="140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575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 správný počet předmětů s číslicí 3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03452" y="2924944"/>
            <a:ext cx="2880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 smtClean="0"/>
              <a:t>3</a:t>
            </a:r>
            <a:endParaRPr lang="cs-CZ" sz="10000" b="1" dirty="0"/>
          </a:p>
        </p:txBody>
      </p:sp>
      <p:pic>
        <p:nvPicPr>
          <p:cNvPr id="3074" name="Picture 2" descr="C:\Users\Elizabeth\AppData\Local\Microsoft\Windows\Temporary Internet Files\Content.IE5\6K47XZAZ\MC900441780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56160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lizabeth\AppData\Local\Microsoft\Windows\Temporary Internet Files\Content.IE5\C23RIG0M\MC90044178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96369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P7BCN14G\MC900112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484" y="1268760"/>
            <a:ext cx="3271706" cy="176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9OCN6C8Q\MP9004307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8806">
            <a:off x="713538" y="4838231"/>
            <a:ext cx="1714098" cy="170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lizabeth\AppData\Local\Microsoft\Windows\Temporary Internet Files\Content.IE5\9OCN6C8Q\MC9000883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73" y="1225466"/>
            <a:ext cx="2664296" cy="181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VUGO9WXQ\MC9001935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4308">
            <a:off x="3783891" y="4563140"/>
            <a:ext cx="1415183" cy="227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Elizabeth\AppData\Local\Microsoft\Windows\Temporary Internet Files\Content.IE5\9OCN6C8Q\MC9003357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310" y="3216526"/>
            <a:ext cx="1376587" cy="1731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4860032" y="2924944"/>
            <a:ext cx="288032" cy="4714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629603" y="4082169"/>
            <a:ext cx="1717865" cy="136305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72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Spoj správný počet předmětů s číslicí 3: řešení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03452" y="2924944"/>
            <a:ext cx="2880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 smtClean="0"/>
              <a:t>3</a:t>
            </a:r>
            <a:endParaRPr lang="cs-CZ" sz="10000" b="1" dirty="0"/>
          </a:p>
        </p:txBody>
      </p:sp>
      <p:pic>
        <p:nvPicPr>
          <p:cNvPr id="3074" name="Picture 2" descr="C:\Users\Elizabeth\AppData\Local\Microsoft\Windows\Temporary Internet Files\Content.IE5\6K47XZAZ\MC900441780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56160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lizabeth\AppData\Local\Microsoft\Windows\Temporary Internet Files\Content.IE5\C23RIG0M\MC90044178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96369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P7BCN14G\MC900112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484" y="1268760"/>
            <a:ext cx="3271706" cy="176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lizabeth\AppData\Local\Microsoft\Windows\Temporary Internet Files\Content.IE5\9OCN6C8Q\MP9004307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8806">
            <a:off x="713538" y="4838231"/>
            <a:ext cx="1714098" cy="170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lizabeth\AppData\Local\Microsoft\Windows\Temporary Internet Files\Content.IE5\9OCN6C8Q\MC9000883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73" y="1225466"/>
            <a:ext cx="2664296" cy="181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VUGO9WXQ\MC9001935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4308">
            <a:off x="3783891" y="4563140"/>
            <a:ext cx="1415183" cy="227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Elizabeth\AppData\Local\Microsoft\Windows\Temporary Internet Files\Content.IE5\9OCN6C8Q\MC9003357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310" y="3216526"/>
            <a:ext cx="1376587" cy="1731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4860032" y="2924944"/>
            <a:ext cx="288032" cy="4714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629603" y="4082169"/>
            <a:ext cx="1717865" cy="136305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620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dirty="0" smtClean="0"/>
              <a:t>Číselná řada do 3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3929271"/>
              </p:ext>
            </p:extLst>
          </p:nvPr>
        </p:nvGraphicFramePr>
        <p:xfrm>
          <a:off x="457200" y="1600201"/>
          <a:ext cx="8363271" cy="4006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7757"/>
                <a:gridCol w="2787757"/>
                <a:gridCol w="2787757"/>
              </a:tblGrid>
              <a:tr h="199452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4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</a:t>
                      </a:r>
                      <a:endParaRPr lang="cs-CZ" sz="3200" b="1" dirty="0"/>
                    </a:p>
                  </a:txBody>
                  <a:tcPr/>
                </a:tc>
              </a:tr>
              <a:tr h="664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</a:t>
                      </a:r>
                      <a:endParaRPr lang="cs-CZ" sz="3200" b="1" dirty="0"/>
                    </a:p>
                  </a:txBody>
                  <a:tcPr/>
                </a:tc>
              </a:tr>
              <a:tr h="664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9" name="Picture 3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6215">
            <a:off x="830885" y="1951887"/>
            <a:ext cx="1388653" cy="99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5834">
            <a:off x="4170525" y="1892411"/>
            <a:ext cx="1554277" cy="111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0005">
            <a:off x="3409609" y="1945003"/>
            <a:ext cx="1519533" cy="1091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9908">
            <a:off x="6786317" y="1833760"/>
            <a:ext cx="1765385" cy="126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9810">
            <a:off x="6172250" y="1893739"/>
            <a:ext cx="1576181" cy="11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3600">
            <a:off x="5660292" y="2004602"/>
            <a:ext cx="1512276" cy="108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832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dirty="0" smtClean="0"/>
              <a:t>Číselná řada do 3: řešení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2885617"/>
              </p:ext>
            </p:extLst>
          </p:nvPr>
        </p:nvGraphicFramePr>
        <p:xfrm>
          <a:off x="457200" y="1600201"/>
          <a:ext cx="8363271" cy="4006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7757"/>
                <a:gridCol w="2787757"/>
                <a:gridCol w="2787757"/>
              </a:tblGrid>
              <a:tr h="199452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4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</a:t>
                      </a:r>
                      <a:endParaRPr lang="cs-CZ" sz="3200" b="1" dirty="0"/>
                    </a:p>
                  </a:txBody>
                  <a:tcPr/>
                </a:tc>
              </a:tr>
              <a:tr h="664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</a:t>
                      </a:r>
                      <a:endParaRPr lang="cs-CZ" sz="3200" b="1" dirty="0"/>
                    </a:p>
                  </a:txBody>
                  <a:tcPr/>
                </a:tc>
              </a:tr>
              <a:tr h="664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9" name="Picture 3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6215">
            <a:off x="830885" y="1951887"/>
            <a:ext cx="1388653" cy="99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5834">
            <a:off x="4170525" y="1892411"/>
            <a:ext cx="1554277" cy="111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0005">
            <a:off x="3409609" y="1945003"/>
            <a:ext cx="1519533" cy="1091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9908">
            <a:off x="6786317" y="1833760"/>
            <a:ext cx="1765385" cy="126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9810">
            <a:off x="6172250" y="1893739"/>
            <a:ext cx="1576181" cy="11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Elizabeth\AppData\Local\Microsoft\Windows\Temporary Internet Files\Content.IE5\9OCN6C8Q\MC900351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3600">
            <a:off x="5660292" y="2004602"/>
            <a:ext cx="1512276" cy="108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018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 číslici se správným počtem předmětů</a:t>
            </a:r>
            <a:endParaRPr lang="cs-CZ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4680239"/>
              </p:ext>
            </p:extLst>
          </p:nvPr>
        </p:nvGraphicFramePr>
        <p:xfrm>
          <a:off x="457200" y="1600200"/>
          <a:ext cx="8229600" cy="8229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Elizabeth\AppData\Local\Microsoft\Windows\Temporary Internet Files\Content.IE5\9OCN6C8Q\MC900232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0"/>
            <a:ext cx="1385095" cy="104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Elizabeth\AppData\Local\Microsoft\Windows\Temporary Internet Files\Content.IE5\9OCN6C8Q\MC900232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995" y="5552685"/>
            <a:ext cx="1385095" cy="104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Elizabeth\AppData\Local\Microsoft\Windows\Temporary Internet Files\Content.IE5\9OCN6C8Q\MC900232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488" y="5134204"/>
            <a:ext cx="1385095" cy="104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lizabeth\AppData\Local\Microsoft\Windows\Temporary Internet Files\Content.IE5\FYPHHERB\MC900412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89199"/>
            <a:ext cx="1455394" cy="184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lizabeth\AppData\Local\Microsoft\Windows\Temporary Internet Files\Content.IE5\FYPHHERB\MC900412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65" y="2924944"/>
            <a:ext cx="1375321" cy="174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lizabeth\AppData\Local\Microsoft\Windows\Temporary Internet Files\Content.IE5\9OCN6C8Q\MP9004054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034" y="2827874"/>
            <a:ext cx="3228863" cy="230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347369" y="2420888"/>
            <a:ext cx="3880815" cy="115212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04938">
            <a:off x="2570508" y="2681969"/>
            <a:ext cx="1800077" cy="695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 flipV="1">
            <a:off x="4660951" y="2420888"/>
            <a:ext cx="1927273" cy="2713316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524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Spoj číslici se správným počtem předmětů: řešení</a:t>
            </a:r>
            <a:endParaRPr lang="cs-CZ" sz="28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3834603"/>
              </p:ext>
            </p:extLst>
          </p:nvPr>
        </p:nvGraphicFramePr>
        <p:xfrm>
          <a:off x="457200" y="1600200"/>
          <a:ext cx="8229600" cy="8229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Elizabeth\AppData\Local\Microsoft\Windows\Temporary Internet Files\Content.IE5\9OCN6C8Q\MC900232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0"/>
            <a:ext cx="1385095" cy="104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Elizabeth\AppData\Local\Microsoft\Windows\Temporary Internet Files\Content.IE5\9OCN6C8Q\MC900232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995" y="5552685"/>
            <a:ext cx="1385095" cy="104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Elizabeth\AppData\Local\Microsoft\Windows\Temporary Internet Files\Content.IE5\9OCN6C8Q\MC900232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488" y="5134204"/>
            <a:ext cx="1385095" cy="104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lizabeth\AppData\Local\Microsoft\Windows\Temporary Internet Files\Content.IE5\FYPHHERB\MC900412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89199"/>
            <a:ext cx="1455394" cy="184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lizabeth\AppData\Local\Microsoft\Windows\Temporary Internet Files\Content.IE5\FYPHHERB\MC900412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65" y="2924944"/>
            <a:ext cx="1375321" cy="174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lizabeth\AppData\Local\Microsoft\Windows\Temporary Internet Files\Content.IE5\9OCN6C8Q\MP9004054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034" y="2827874"/>
            <a:ext cx="3228863" cy="230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347369" y="2420888"/>
            <a:ext cx="3880815" cy="115212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660951" y="2420888"/>
            <a:ext cx="1927273" cy="2713316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2483768" y="2420888"/>
            <a:ext cx="1728192" cy="768312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767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Spočítej a napiš správnou číslici</a:t>
            </a:r>
            <a:endParaRPr lang="cs-CZ" b="1" dirty="0"/>
          </a:p>
        </p:txBody>
      </p:sp>
      <p:pic>
        <p:nvPicPr>
          <p:cNvPr id="6149" name="Picture 5" descr="C:\Users\Elizabeth\AppData\Local\Microsoft\Windows\Temporary Internet Files\Content.IE5\9OCN6C8Q\MC900246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7153">
            <a:off x="601612" y="1434184"/>
            <a:ext cx="1791936" cy="197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Elizabeth\AppData\Local\Microsoft\Windows\Temporary Internet Files\Content.IE5\FYPHHERB\MC900441708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50" y="4005064"/>
            <a:ext cx="2089547" cy="208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Elizabeth\AppData\Local\Microsoft\Windows\Temporary Internet Files\Content.IE5\FYPHHERB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466" y="1733852"/>
            <a:ext cx="1645678" cy="137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Elizabeth\AppData\Local\Microsoft\Windows\Temporary Internet Files\Content.IE5\FYPHHERB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488" y="1785084"/>
            <a:ext cx="1584176" cy="131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Elizabeth\AppData\Local\Microsoft\Windows\Temporary Internet Files\Content.IE5\FYPHHERB\MC900193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466" y="4149080"/>
            <a:ext cx="2637125" cy="195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85366" y="1904390"/>
            <a:ext cx="936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</a:t>
            </a:r>
            <a:endParaRPr lang="cs-CZ" sz="7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77726" y="4797151"/>
            <a:ext cx="576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</a:t>
            </a:r>
            <a:endParaRPr lang="cs-CZ" sz="7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15088" y="1904389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2</a:t>
            </a:r>
            <a:endParaRPr lang="cs-CZ" sz="7200" b="1" dirty="0"/>
          </a:p>
        </p:txBody>
      </p:sp>
      <p:sp>
        <p:nvSpPr>
          <p:cNvPr id="8" name="Obdélník 7"/>
          <p:cNvSpPr/>
          <p:nvPr/>
        </p:nvSpPr>
        <p:spPr>
          <a:xfrm>
            <a:off x="7540744" y="4797150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7200" b="1" dirty="0">
                <a:solidFill>
                  <a:prstClr val="black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28165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Elizabeth\AppData\Local\Microsoft\Windows\Temporary Internet Files\Content.IE5\VUGO9WXQ\MC9004369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Elizabeth\AppData\Local\Microsoft\Windows\Temporary Internet Files\Content.IE5\9OCN6C8Q\MC900358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80" y="3429000"/>
            <a:ext cx="2088232" cy="20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Elizabeth\AppData\Local\Microsoft\Windows\Temporary Internet Files\Content.IE5\9OCN6C8Q\MC900441719[1]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58376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Elizabeth\AppData\Local\Microsoft\Windows\Temporary Internet Files\Content.IE5\VUGO9WXQ\MC9001935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78158"/>
            <a:ext cx="3055874" cy="1502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1178157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</a:t>
            </a:r>
            <a:endParaRPr lang="cs-CZ" sz="7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3863111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2</a:t>
            </a:r>
            <a:endParaRPr lang="cs-CZ" sz="7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40352" y="1227853"/>
            <a:ext cx="432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</a:t>
            </a:r>
            <a:endParaRPr lang="cs-CZ" sz="7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40352" y="3865422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2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397811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400" dirty="0">
                <a:solidFill>
                  <a:prstClr val="black"/>
                </a:solidFill>
              </a:rPr>
              <a:t>Obrázky dostupné z Klipartu sady Microsoft Office.</a:t>
            </a:r>
          </a:p>
          <a:p>
            <a:r>
              <a:rPr lang="en-US" sz="2400" dirty="0" smtClean="0">
                <a:solidFill>
                  <a:prstClr val="black"/>
                </a:solidFill>
              </a:rPr>
              <a:t>[</a:t>
            </a:r>
            <a:r>
              <a:rPr lang="en-US" sz="2400" dirty="0">
                <a:solidFill>
                  <a:prstClr val="black"/>
                </a:solidFill>
              </a:rPr>
              <a:t>cit. </a:t>
            </a:r>
            <a:r>
              <a:rPr lang="en-US" sz="2400" dirty="0" smtClean="0">
                <a:solidFill>
                  <a:prstClr val="black"/>
                </a:solidFill>
              </a:rPr>
              <a:t>1</a:t>
            </a:r>
            <a:r>
              <a:rPr lang="cs-CZ" sz="2400" dirty="0" smtClean="0">
                <a:solidFill>
                  <a:prstClr val="black"/>
                </a:solidFill>
              </a:rPr>
              <a:t>3</a:t>
            </a:r>
            <a:r>
              <a:rPr lang="en-US" sz="2400" dirty="0" smtClean="0">
                <a:solidFill>
                  <a:prstClr val="black"/>
                </a:solidFill>
              </a:rPr>
              <a:t>.</a:t>
            </a:r>
            <a:r>
              <a:rPr lang="cs-CZ" sz="2400" dirty="0">
                <a:solidFill>
                  <a:prstClr val="black"/>
                </a:solidFill>
              </a:rPr>
              <a:t>5</a:t>
            </a:r>
            <a:r>
              <a:rPr lang="en-US" sz="2400" dirty="0">
                <a:solidFill>
                  <a:prstClr val="black"/>
                </a:solidFill>
              </a:rPr>
              <a:t>.2012]. </a:t>
            </a:r>
            <a:r>
              <a:rPr lang="en-US" sz="2400" dirty="0" err="1">
                <a:solidFill>
                  <a:prstClr val="black"/>
                </a:solidFill>
              </a:rPr>
              <a:t>Dostupn</a:t>
            </a:r>
            <a:r>
              <a:rPr lang="cs-CZ" sz="2400" dirty="0">
                <a:solidFill>
                  <a:prstClr val="black"/>
                </a:solidFill>
              </a:rPr>
              <a:t>ý pod </a:t>
            </a:r>
            <a:r>
              <a:rPr lang="en-US" sz="2400" dirty="0" err="1">
                <a:solidFill>
                  <a:prstClr val="black"/>
                </a:solidFill>
              </a:rPr>
              <a:t>licenc</a:t>
            </a:r>
            <a:r>
              <a:rPr lang="cs-CZ" sz="2400" dirty="0">
                <a:solidFill>
                  <a:prstClr val="black"/>
                </a:solidFill>
              </a:rPr>
              <a:t>í Public </a:t>
            </a:r>
            <a:r>
              <a:rPr lang="cs-CZ" sz="2400" dirty="0" err="1">
                <a:solidFill>
                  <a:prstClr val="black"/>
                </a:solidFill>
              </a:rPr>
              <a:t>Domain</a:t>
            </a:r>
            <a:r>
              <a:rPr lang="cs-CZ" sz="2400" dirty="0">
                <a:solidFill>
                  <a:prstClr val="black"/>
                </a:solidFill>
              </a:rPr>
              <a:t> na WWW</a:t>
            </a:r>
            <a:r>
              <a:rPr lang="cs-CZ" sz="2400" dirty="0" smtClean="0">
                <a:solidFill>
                  <a:prstClr val="black"/>
                </a:solidFill>
              </a:rPr>
              <a:t>:</a:t>
            </a:r>
            <a:r>
              <a:rPr lang="en-US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&lt;</a:t>
            </a:r>
            <a:r>
              <a:rPr lang="en-US" sz="24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en-US" sz="2400" dirty="0">
                <a:solidFill>
                  <a:prstClr val="black"/>
                </a:solidFill>
                <a:hlinkClick r:id="rId2"/>
              </a:rPr>
              <a:t>://</a:t>
            </a:r>
            <a:r>
              <a:rPr lang="en-US" sz="2400" dirty="0" smtClean="0">
                <a:solidFill>
                  <a:prstClr val="black"/>
                </a:solidFill>
                <a:hlinkClick r:id="rId2"/>
              </a:rPr>
              <a:t>www.clker.com/clipart-countinghands-three.html</a:t>
            </a:r>
            <a:r>
              <a:rPr lang="cs-CZ" sz="2400" dirty="0" smtClean="0">
                <a:solidFill>
                  <a:prstClr val="black"/>
                </a:solidFill>
              </a:rPr>
              <a:t>&gt;</a:t>
            </a:r>
            <a:r>
              <a:rPr lang="en-US" sz="2400" dirty="0" smtClean="0">
                <a:solidFill>
                  <a:prstClr val="black"/>
                </a:solidFill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664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187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Spočítej kolik je …?</vt:lpstr>
      <vt:lpstr>Spočítáme a ukážeme kolik je …?</vt:lpstr>
      <vt:lpstr>Spoj správný počet předmětů s číslicí 3</vt:lpstr>
      <vt:lpstr>Spoj správný počet předmětů s číslicí 3: řešení</vt:lpstr>
      <vt:lpstr>Číselná řada do 3</vt:lpstr>
      <vt:lpstr>Číselná řada do 3: řešení</vt:lpstr>
      <vt:lpstr>Spoj číslici se správným počtem předmětů</vt:lpstr>
      <vt:lpstr>Spoj číslici se správným počtem předmětů: řešení</vt:lpstr>
      <vt:lpstr>Spočítej a napiš správnou číslici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7</cp:revision>
  <dcterms:created xsi:type="dcterms:W3CDTF">2012-05-13T12:48:19Z</dcterms:created>
  <dcterms:modified xsi:type="dcterms:W3CDTF">2012-10-12T08:22:48Z</dcterms:modified>
</cp:coreProperties>
</file>