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6" r:id="rId2"/>
    <p:sldId id="268" r:id="rId3"/>
    <p:sldId id="256" r:id="rId4"/>
    <p:sldId id="257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E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3EBDFE-63C2-4DEB-AFD5-9932F71E7B05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5A5EE0-01E6-4BDE-9D3C-1F7AE0C3A6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378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B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1/David_Cameron_official.jp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7/75/Parliament_at_Sunset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DnuoGOo3Be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//upload.wikimedia.org/wikipedia/commons/e/e3/Anglospeak.sv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e/e2/Golfstream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VY_32_INOVACE</a:t>
            </a:r>
            <a:r>
              <a:rPr lang="cs-CZ"/>
              <a:t>_ 127.ANJ.34 </a:t>
            </a:r>
            <a:endParaRPr lang="cs-CZ" smtClean="0"/>
          </a:p>
          <a:p>
            <a:pPr algn="ctr">
              <a:spcBef>
                <a:spcPts val="300"/>
              </a:spcBef>
            </a:pPr>
            <a:r>
              <a:rPr lang="cs-CZ" b="1" smtClean="0">
                <a:solidFill>
                  <a:schemeClr val="tx2">
                    <a:lumMod val="50000"/>
                  </a:schemeClr>
                </a:solidFill>
              </a:rPr>
              <a:t>Great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Britain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-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general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information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projektu: CZ.1.07/1.5.00/34.0744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Šablona: EU peníze školám SŠ / šablona III/2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DUMU: 127.ANJ.34 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Název materiálu: </a:t>
            </a:r>
            <a:r>
              <a:rPr lang="cs-CZ" sz="1200" b="1" dirty="0">
                <a:solidFill>
                  <a:schemeClr val="tx2">
                    <a:lumMod val="50000"/>
                  </a:schemeClr>
                </a:solidFill>
              </a:rPr>
              <a:t>Great Britain - </a:t>
            </a:r>
            <a:r>
              <a:rPr lang="cs-CZ" sz="1200" b="1" dirty="0" smtClean="0">
                <a:solidFill>
                  <a:schemeClr val="tx2">
                    <a:lumMod val="50000"/>
                  </a:schemeClr>
                </a:solidFill>
              </a:rPr>
              <a:t>general information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Autor: Mgr. Tomáš Bojanovský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Předmět: Anglický jazyk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Formát: Prezentace Microsoft Powerpoint  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Velikost: 950 kB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Stupeň a typ vzdělávání: SŠ – odborné vzdělávání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Licence k obrazovému materiálu: CC-BY-SA, Public Domain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Datum vytvoření  : 2.12.2012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Klíčová slova: Angličtina, obrázek, </a:t>
            </a:r>
            <a:r>
              <a:rPr lang="cs-CZ" sz="1200" dirty="0"/>
              <a:t>Great Britain</a:t>
            </a:r>
            <a:br>
              <a:rPr lang="cs-CZ" sz="1200" dirty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Anotace : Výstup slouží k výkladu problematiky reálií Velké Británie. Vhodné pro maturitní otázky v profilové školní části ústní zkoušky. 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6500834"/>
            <a:ext cx="6400800" cy="109550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1071546"/>
            <a:ext cx="7772400" cy="157163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general information</a:t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33800"/>
            <a:ext cx="5904656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Political system</a:t>
            </a:r>
            <a:endParaRPr lang="cs-CZ" dirty="0" smtClean="0"/>
          </a:p>
          <a:p>
            <a:pPr>
              <a:buNone/>
            </a:pPr>
            <a:endParaRPr lang="en-GB" dirty="0" smtClean="0"/>
          </a:p>
          <a:p>
            <a:r>
              <a:rPr lang="cs-CZ" dirty="0" smtClean="0"/>
              <a:t>Constitutional monarchy</a:t>
            </a:r>
          </a:p>
          <a:p>
            <a:r>
              <a:rPr lang="cs-CZ" dirty="0" smtClean="0"/>
              <a:t>Prime minister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200" dirty="0" smtClean="0"/>
              <a:t>David </a:t>
            </a:r>
          </a:p>
          <a:p>
            <a:pPr marL="0" indent="0">
              <a:buNone/>
            </a:pPr>
            <a:r>
              <a:rPr lang="cs-CZ" sz="2200" dirty="0" smtClean="0"/>
              <a:t>Cameron</a:t>
            </a:r>
          </a:p>
          <a:p>
            <a:endParaRPr lang="en-GB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00808"/>
            <a:ext cx="2095500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940152" y="4395225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http://en.wikipedia.org/wiki/File:Elizabeth_II_greets_NASA_GSFC_employees,_May_8</a:t>
            </a:r>
            <a:r>
              <a:rPr lang="cs-CZ" sz="400" dirty="0" smtClean="0"/>
              <a:t>,_</a:t>
            </a:r>
          </a:p>
          <a:p>
            <a:r>
              <a:rPr lang="cs-CZ" sz="400" dirty="0" smtClean="0"/>
              <a:t>2007_edit.jpg</a:t>
            </a:r>
            <a:endParaRPr lang="cs-CZ" sz="400" dirty="0"/>
          </a:p>
        </p:txBody>
      </p:sp>
      <p:pic>
        <p:nvPicPr>
          <p:cNvPr id="2052" name="Picture 4" descr="File:David Cameron official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17032"/>
            <a:ext cx="2088232" cy="278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51720" y="6285897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Unknown,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http://en.wikipedia.org/wiki/File:David_Cameron_official.jpg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Political </a:t>
            </a:r>
            <a:r>
              <a:rPr lang="en-GB" dirty="0" err="1" smtClean="0"/>
              <a:t>syst</a:t>
            </a:r>
            <a:r>
              <a:rPr lang="cs-CZ" dirty="0" smtClean="0"/>
              <a:t>e</a:t>
            </a:r>
            <a:r>
              <a:rPr lang="en-GB" dirty="0" smtClean="0"/>
              <a:t>m</a:t>
            </a:r>
            <a:endParaRPr lang="cs-CZ" dirty="0" smtClean="0"/>
          </a:p>
          <a:p>
            <a:r>
              <a:rPr lang="en-GB" dirty="0" smtClean="0"/>
              <a:t>Executive power – government – Prime minister</a:t>
            </a:r>
            <a:endParaRPr lang="cs-CZ" dirty="0" smtClean="0"/>
          </a:p>
          <a:p>
            <a:r>
              <a:rPr lang="en-GB" dirty="0" smtClean="0"/>
              <a:t>Legislative power – </a:t>
            </a:r>
            <a:r>
              <a:rPr lang="cs-CZ" dirty="0" smtClean="0"/>
              <a:t>Houses of </a:t>
            </a:r>
            <a:r>
              <a:rPr lang="en-GB" dirty="0" smtClean="0"/>
              <a:t>parliament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House of Lords – hereditory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House of Commons</a:t>
            </a:r>
            <a:endParaRPr lang="en-GB" dirty="0"/>
          </a:p>
        </p:txBody>
      </p:sp>
      <p:pic>
        <p:nvPicPr>
          <p:cNvPr id="9218" name="Picture 2" descr="File:Parliament at Sunse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21088"/>
            <a:ext cx="3600400" cy="241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220072" y="6406474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Mgimelfarb,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http://en.wikipedia.org/wiki/File:Parliament_at_Sunset.JPG</a:t>
            </a:r>
          </a:p>
        </p:txBody>
      </p:sp>
    </p:spTree>
    <p:extLst>
      <p:ext uri="{BB962C8B-B14F-4D97-AF65-F5344CB8AC3E}">
        <p14:creationId xmlns:p14="http://schemas.microsoft.com/office/powerpoint/2010/main" val="91050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cs-CZ" b="1" dirty="0"/>
              <a:t>Commonwealth 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of </a:t>
            </a:r>
          </a:p>
          <a:p>
            <a:pPr>
              <a:buNone/>
            </a:pPr>
            <a:r>
              <a:rPr lang="cs-CZ" b="1" dirty="0" smtClean="0"/>
              <a:t>Nations </a:t>
            </a:r>
            <a:endParaRPr lang="en-GB" dirty="0" smtClean="0"/>
          </a:p>
        </p:txBody>
      </p:sp>
      <p:pic>
        <p:nvPicPr>
          <p:cNvPr id="3180" name="Picture 10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1" t="9091" r="32510" b="2976"/>
          <a:stretch/>
        </p:blipFill>
        <p:spPr bwMode="auto">
          <a:xfrm>
            <a:off x="4067944" y="980728"/>
            <a:ext cx="4853723" cy="587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369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Flag – Union Jack </a:t>
            </a:r>
            <a:endParaRPr lang="en-GB" dirty="0" smtClean="0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2" t="17992" r="58280" b="17262"/>
          <a:stretch/>
        </p:blipFill>
        <p:spPr bwMode="auto">
          <a:xfrm>
            <a:off x="4189187" y="1398319"/>
            <a:ext cx="3628572" cy="473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17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Anthem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sz="2000" dirty="0" smtClean="0">
                <a:hlinkClick r:id="rId2"/>
              </a:rPr>
              <a:t>Watch, listen and</a:t>
            </a:r>
          </a:p>
          <a:p>
            <a:pPr>
              <a:buNone/>
            </a:pPr>
            <a:r>
              <a:rPr lang="cs-CZ" sz="2000" dirty="0" smtClean="0">
                <a:hlinkClick r:id="rId2"/>
              </a:rPr>
              <a:t>Sing!</a:t>
            </a:r>
            <a:endParaRPr lang="en-GB" sz="2000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874342"/>
              </p:ext>
            </p:extLst>
          </p:nvPr>
        </p:nvGraphicFramePr>
        <p:xfrm>
          <a:off x="3707904" y="914400"/>
          <a:ext cx="4752528" cy="5943600"/>
        </p:xfrm>
        <a:graphic>
          <a:graphicData uri="http://schemas.openxmlformats.org/drawingml/2006/table">
            <a:tbl>
              <a:tblPr/>
              <a:tblGrid>
                <a:gridCol w="4752528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b="1" i="1" dirty="0">
                          <a:effectLst/>
                        </a:rPr>
                        <a:t>God Save The </a:t>
                      </a:r>
                      <a:r>
                        <a:rPr lang="en-US" b="1" i="1" dirty="0" smtClean="0">
                          <a:effectLst/>
                        </a:rPr>
                        <a:t>Queen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DBF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God save our gracious Queen</a:t>
                      </a:r>
                      <a:r>
                        <a:rPr lang="en-US" dirty="0" smtClean="0"/>
                        <a:t>!</a:t>
                      </a:r>
                      <a:endParaRPr lang="cs-CZ" dirty="0" smtClean="0"/>
                    </a:p>
                    <a:p>
                      <a:r>
                        <a:rPr lang="en-US" dirty="0" smtClean="0"/>
                        <a:t>Long </a:t>
                      </a:r>
                      <a:r>
                        <a:rPr lang="en-US" dirty="0"/>
                        <a:t>live our noble Queen</a:t>
                      </a:r>
                      <a:r>
                        <a:rPr lang="en-US" dirty="0" smtClean="0"/>
                        <a:t>!</a:t>
                      </a:r>
                      <a:endParaRPr lang="cs-CZ" dirty="0" smtClean="0"/>
                    </a:p>
                    <a:p>
                      <a:r>
                        <a:rPr lang="en-US" dirty="0" smtClean="0"/>
                        <a:t>God </a:t>
                      </a:r>
                      <a:r>
                        <a:rPr lang="en-US" dirty="0"/>
                        <a:t>save the Queen</a:t>
                      </a:r>
                      <a:r>
                        <a:rPr lang="en-US" dirty="0" smtClean="0"/>
                        <a:t>!</a:t>
                      </a:r>
                      <a:endParaRPr lang="cs-CZ" dirty="0" smtClean="0"/>
                    </a:p>
                    <a:p>
                      <a:r>
                        <a:rPr lang="en-US" dirty="0" smtClean="0"/>
                        <a:t>Send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her victorious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Happy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and glorious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Long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reign over us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God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save The Queen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!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Lord our God arise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Scatter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her enemies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And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make them fall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Confound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their politics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Frustrate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their knavish tricks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Thee our hopes we fix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God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save us all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Thy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choicest gifts in store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her be pleased to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pour;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Long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may she reign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May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she defend </a:t>
                      </a:r>
                      <a:r>
                        <a:rPr lang="en-US" dirty="0"/>
                        <a:t>our laws</a:t>
                      </a:r>
                      <a:r>
                        <a:rPr lang="en-US" dirty="0" smtClean="0"/>
                        <a:t>,</a:t>
                      </a:r>
                      <a:endParaRPr lang="cs-CZ" dirty="0" smtClean="0"/>
                    </a:p>
                    <a:p>
                      <a:r>
                        <a:rPr lang="en-US" dirty="0" smtClean="0"/>
                        <a:t>And </a:t>
                      </a:r>
                      <a:r>
                        <a:rPr lang="en-US" dirty="0"/>
                        <a:t>ever give us </a:t>
                      </a:r>
                      <a:r>
                        <a:rPr lang="en-US" dirty="0" smtClean="0"/>
                        <a:t>cause</a:t>
                      </a:r>
                      <a:endParaRPr lang="cs-CZ" dirty="0" smtClean="0"/>
                    </a:p>
                    <a:p>
                      <a:r>
                        <a:rPr lang="en-US" i="1" dirty="0" smtClean="0"/>
                        <a:t>To </a:t>
                      </a:r>
                      <a:r>
                        <a:rPr lang="en-US" i="1" dirty="0"/>
                        <a:t>sing with heart and </a:t>
                      </a:r>
                      <a:r>
                        <a:rPr lang="en-US" i="1" dirty="0" smtClean="0"/>
                        <a:t>voice</a:t>
                      </a:r>
                      <a:r>
                        <a:rPr lang="cs-CZ" i="1" dirty="0" smtClean="0"/>
                        <a:t> </a:t>
                      </a:r>
                    </a:p>
                    <a:p>
                      <a:r>
                        <a:rPr lang="en-US" i="1" dirty="0" smtClean="0"/>
                        <a:t>God </a:t>
                      </a:r>
                      <a:r>
                        <a:rPr lang="en-US" i="1" dirty="0"/>
                        <a:t>save the Queen!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6DBF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2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Language - </a:t>
            </a:r>
            <a:r>
              <a:rPr lang="cs-CZ" sz="2400" dirty="0"/>
              <a:t>Official language </a:t>
            </a:r>
            <a:r>
              <a:rPr lang="cs-CZ" sz="2400" dirty="0" smtClean="0"/>
              <a:t>in 54 countries </a:t>
            </a:r>
            <a:endParaRPr lang="cs-CZ" sz="2400" dirty="0"/>
          </a:p>
          <a:p>
            <a:pPr>
              <a:buNone/>
            </a:pPr>
            <a:endParaRPr lang="en-GB" dirty="0" smtClean="0"/>
          </a:p>
        </p:txBody>
      </p:sp>
      <p:pic>
        <p:nvPicPr>
          <p:cNvPr id="6146" name="Picture 2" descr="File:Anglospeak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762000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411760" y="5949280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http://en.wikipedia.org/w/index.php?title=File:Anglospeak.svg&amp;page=1</a:t>
            </a:r>
          </a:p>
        </p:txBody>
      </p:sp>
    </p:spTree>
    <p:extLst>
      <p:ext uri="{BB962C8B-B14F-4D97-AF65-F5344CB8AC3E}">
        <p14:creationId xmlns:p14="http://schemas.microsoft.com/office/powerpoint/2010/main" val="160476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Currency - </a:t>
            </a:r>
            <a:r>
              <a:rPr lang="cs-CZ" dirty="0"/>
              <a:t>pound sterling </a:t>
            </a:r>
            <a:endParaRPr lang="en-GB" dirty="0" smtClean="0"/>
          </a:p>
        </p:txBody>
      </p:sp>
      <p:pic>
        <p:nvPicPr>
          <p:cNvPr id="7170" name="Picture 2" descr="http://upload.wikimedia.org/wikipedia/en/7/71/Bank_Of_England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68694"/>
            <a:ext cx="9180428" cy="241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61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endParaRPr lang="cs-CZ" sz="2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Climate – Gulf Stream</a:t>
            </a:r>
            <a:endParaRPr lang="en-GB" dirty="0" smtClean="0"/>
          </a:p>
        </p:txBody>
      </p:sp>
      <p:pic>
        <p:nvPicPr>
          <p:cNvPr id="8194" name="Picture 2" descr="File:Golfstrea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204864"/>
            <a:ext cx="5472608" cy="398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97716" y="5970743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RedAnder,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http://en.wikipedia.org/wiki/File:Golfstream.jpg</a:t>
            </a:r>
          </a:p>
        </p:txBody>
      </p:sp>
    </p:spTree>
    <p:extLst>
      <p:ext uri="{BB962C8B-B14F-4D97-AF65-F5344CB8AC3E}">
        <p14:creationId xmlns:p14="http://schemas.microsoft.com/office/powerpoint/2010/main" val="62920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861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/>
              <a:t>Všechny uveřejněné odkazy dostupné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(autoři uvedeni pod obrázky).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Obrázek str. </a:t>
            </a:r>
            <a:r>
              <a:rPr lang="cs-CZ" sz="1800" dirty="0" smtClean="0"/>
              <a:t>4, </a:t>
            </a:r>
            <a:r>
              <a:rPr lang="cs-CZ" sz="1800" dirty="0"/>
              <a:t>9</a:t>
            </a:r>
            <a:r>
              <a:rPr lang="cs-CZ" sz="1800" dirty="0" smtClean="0"/>
              <a:t> </a:t>
            </a:r>
            <a:r>
              <a:rPr lang="cs-CZ" sz="1800" dirty="0" smtClean="0"/>
              <a:t>dostupný pod licencí Public Domain.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786322"/>
            <a:ext cx="8686800" cy="13398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latin typeface="+mj-lt"/>
                <a:ea typeface="+mj-ea"/>
                <a:cs typeface="+mj-cs"/>
              </a:rPr>
              <a:t>	Materiály jsou určeny pro bezplatné používání pro potřeby výuky a vzdělávání na všech typech škol a školských zařízeních. Jakékoliv další využití podléhá autorskému zákonu.</a:t>
            </a:r>
          </a:p>
          <a:p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308</Words>
  <Application>Microsoft Office PowerPoint</Application>
  <PresentationFormat>Předvádění na obrazovce (4:3)</PresentationFormat>
  <Paragraphs>80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   Číslo projektu: CZ.1.07/1.5.00/34.0744    Šablona: EU peníze školám SŠ / šablona III/2   Číslo DUMU: 127.ANJ.34   Název materiálu: Great Britain - general information   Autor: Mgr. Tomáš Bojanovský  Předmět: Anglický jazyk  Formát: Prezentace Microsoft Powerpoint    Velikost: 950 kB  Stupeň a typ vzdělávání: SŠ – odborné vzdělávání  Licence k obrazovému materiálu: CC-BY-SA, Public Domain   Datum vytvoření  : 2.12.2012  Klíčová slova: Angličtina, obrázek, Great Britain  Anotace : Výstup slouží k výkladu problematiky reálií Velké Británie. Vhodné pro maturitní otázky v profilové školní části ústní zkoušky.       </vt:lpstr>
      <vt:lpstr> The United Kingdom of Great Britain and Northern Ireland  general information </vt:lpstr>
      <vt:lpstr>The United Kingdom of Great Britain and Northern Ireland</vt:lpstr>
      <vt:lpstr>The United Kingdom of Great Britain and Northern Ireland</vt:lpstr>
      <vt:lpstr>The United Kingdom of Great Britain and Northern Ireland</vt:lpstr>
      <vt:lpstr>The United Kingdom of Great Britain and Northern Ireland</vt:lpstr>
      <vt:lpstr>The United Kingdom of Great Britain and Northern Ireland</vt:lpstr>
      <vt:lpstr>The United Kingdom of Great Britain and Northern Ireland</vt:lpstr>
      <vt:lpstr>The United Kingdom of Great Britain and Northern Ireland</vt:lpstr>
      <vt:lpstr>The United Kingdom of Great Britain and Northern Ireland</vt:lpstr>
      <vt:lpstr>Všechny uveřejněné odkazy dostupné pod licencí Creative Commons (autoři uvedeni pod obrázky).  Obrázek str. 4, 9 dostupný pod licencí Public Domain.</vt:lpstr>
    </vt:vector>
  </TitlesOfParts>
  <Company>Vysočina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</dc:title>
  <dc:creator>Mgr. Roman Křivánek</dc:creator>
  <cp:lastModifiedBy>Bojanovsky</cp:lastModifiedBy>
  <cp:revision>33</cp:revision>
  <dcterms:created xsi:type="dcterms:W3CDTF">2012-09-16T07:22:14Z</dcterms:created>
  <dcterms:modified xsi:type="dcterms:W3CDTF">2012-12-10T11:48:36Z</dcterms:modified>
</cp:coreProperties>
</file>