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8" r:id="rId2"/>
    <p:sldId id="256" r:id="rId3"/>
    <p:sldId id="259" r:id="rId4"/>
    <p:sldId id="261" r:id="rId5"/>
    <p:sldId id="262" r:id="rId6"/>
    <p:sldId id="27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60" r:id="rId16"/>
  </p:sldIdLst>
  <p:sldSz cx="10083800" cy="75565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324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520950" y="3442406"/>
            <a:ext cx="6806565" cy="2087306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520950" y="5512920"/>
            <a:ext cx="6806565" cy="1511300"/>
          </a:xfrm>
        </p:spPr>
        <p:txBody>
          <a:bodyPr/>
          <a:lstStyle>
            <a:lvl1pPr marL="0" indent="0" algn="l">
              <a:buNone/>
              <a:defRPr sz="2000" b="1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3710" y="1293505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348" y="4607402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10050558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444233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835252" y="6377686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2100792" y="4953706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461781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235103" cy="537015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950" y="3190522"/>
            <a:ext cx="6806565" cy="2262752"/>
          </a:xfrm>
        </p:spPr>
        <p:txBody>
          <a:bodyPr/>
          <a:lstStyle>
            <a:lvl1pPr algn="l">
              <a:buNone/>
              <a:defRPr sz="33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20950" y="5520443"/>
            <a:ext cx="6806565" cy="1511300"/>
          </a:xfrm>
        </p:spPr>
        <p:txBody>
          <a:bodyPr anchor="t"/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2205" y="1289466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555" y="4604249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460854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835252" y="6381044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2072164" y="4936173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10033010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478402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709135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190" y="300860"/>
            <a:ext cx="8319135" cy="1259417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04190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21317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504190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789805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721322" y="3526155"/>
            <a:ext cx="6951980" cy="504190"/>
          </a:xfrm>
        </p:spPr>
        <p:txBody>
          <a:bodyPr anchor="b"/>
          <a:lstStyle>
            <a:lvl1pPr algn="l">
              <a:buNone/>
              <a:defRPr sz="22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512431" y="302260"/>
            <a:ext cx="1683995" cy="5491057"/>
          </a:xfrm>
        </p:spPr>
        <p:txBody>
          <a:bodyPr/>
          <a:lstStyle>
            <a:lvl1pPr marL="0" indent="0">
              <a:spcBef>
                <a:spcPts val="441"/>
              </a:spcBef>
              <a:spcAft>
                <a:spcPts val="1102"/>
              </a:spcAft>
              <a:buNone/>
              <a:defRPr sz="13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36127" y="302260"/>
            <a:ext cx="6218343" cy="6972131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697373" y="3526155"/>
            <a:ext cx="6951980" cy="504190"/>
          </a:xfrm>
        </p:spPr>
        <p:txBody>
          <a:bodyPr anchor="b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806565" cy="75565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5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461172" y="291765"/>
            <a:ext cx="1680633" cy="5460831"/>
          </a:xfrm>
        </p:spPr>
        <p:txBody>
          <a:bodyPr rot="0" spcFirstLastPara="0" vertOverflow="overflow" horzOverflow="overflow" vert="horz" wrap="square" lIns="100794" tIns="50397" rIns="100794" bIns="50397" numCol="1" spcCol="302383" rtlCol="0" fromWordArt="0" anchor="t" anchorCtr="0" forceAA="0" compatLnSpc="1">
            <a:normAutofit/>
          </a:bodyPr>
          <a:lstStyle>
            <a:lvl1pPr marL="0" indent="0">
              <a:spcBef>
                <a:spcPts val="110"/>
              </a:spcBef>
              <a:spcAft>
                <a:spcPts val="441"/>
              </a:spcAft>
              <a:buFontTx/>
              <a:buNone/>
              <a:defRPr sz="13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10755" y="302612"/>
            <a:ext cx="1848697" cy="644751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190" y="302611"/>
            <a:ext cx="6638502" cy="644751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504190" y="503767"/>
            <a:ext cx="9075420" cy="596123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/>
              <a:pPr>
                <a:defRPr/>
              </a:pPr>
              <a:t>15.12.2012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97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504190" y="302610"/>
            <a:ext cx="8235103" cy="1259417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504190" y="1763183"/>
            <a:ext cx="8235103" cy="5370153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8370486" y="1191862"/>
            <a:ext cx="2216573" cy="423520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r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12/15/2012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7710103" y="4117715"/>
            <a:ext cx="3526367" cy="403352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l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84032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964498" y="6318074"/>
            <a:ext cx="672253" cy="574294"/>
          </a:xfrm>
          <a:prstGeom prst="rect">
            <a:avLst/>
          </a:prstGeom>
        </p:spPr>
        <p:txBody>
          <a:bodyPr vert="horz" lIns="100794" tIns="50397" rIns="100794" bIns="50397" anchor="ctr"/>
          <a:lstStyle>
            <a:lvl1pPr algn="ctr" eaLnBrk="1" latinLnBrk="0" hangingPunct="1">
              <a:defRPr kumimoji="0" sz="15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rtl="0" eaLnBrk="1" latinLnBrk="0" hangingPunct="1">
        <a:spcBef>
          <a:spcPct val="0"/>
        </a:spcBef>
        <a:buNone/>
        <a:defRPr kumimoji="0" sz="33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ts val="661"/>
        </a:spcBef>
        <a:buClr>
          <a:schemeClr val="accent1"/>
        </a:buClr>
        <a:buSzPct val="70000"/>
        <a:buFont typeface="Wingdings"/>
        <a:buChar char="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705560" indent="-302383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10326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12709" indent="-201589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915092" indent="-201589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217475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519858" indent="-201589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5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822241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Qwerty_cz.svg" TargetMode="External"/><Relationship Id="rId7" Type="http://schemas.openxmlformats.org/officeDocument/2006/relationships/image" Target="../media/image2.png"/><Relationship Id="rId2" Type="http://schemas.openxmlformats.org/officeDocument/2006/relationships/hyperlink" Target="http://cs.wikipedia.org/wiki/Soubor:Multimedialni_klavesnice_se_sundanymi_klavesam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USB_types.jpg" TargetMode="External"/><Relationship Id="rId5" Type="http://schemas.openxmlformats.org/officeDocument/2006/relationships/hyperlink" Target="http://cs.wikipedia.org/wiki/Soubor:Ps-2-ports.jpg" TargetMode="External"/><Relationship Id="rId4" Type="http://schemas.openxmlformats.org/officeDocument/2006/relationships/hyperlink" Target="http://cs.wikipedia.org/wiki/Po%C4%8D%C3%ADta%C4%8Dov%C3%A1_kl%C3%A1vesni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611573643"/>
              </p:ext>
            </p:extLst>
          </p:nvPr>
        </p:nvGraphicFramePr>
        <p:xfrm>
          <a:off x="357135" y="1397603"/>
          <a:ext cx="9392290" cy="4562293"/>
        </p:xfrm>
        <a:graphic>
          <a:graphicData uri="http://schemas.openxmlformats.org/drawingml/2006/table">
            <a:tbl>
              <a:tblPr/>
              <a:tblGrid>
                <a:gridCol w="2300966"/>
                <a:gridCol w="7091324"/>
              </a:tblGrid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0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VY_32_INOVACE_IVT_1_KOT_15_POCITACOVA_KLAVESNICE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Mgr. Miroslav Kotlas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Hardware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1. 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7</a:t>
                      </a: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.10.2012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Seznámení se vstupním zařízením klávesnice, funkcí, rozložením kláves a klávesovými zkratkami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037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samostudium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376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2183073" y="683934"/>
            <a:ext cx="5558344" cy="378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00794" tIns="50397" rIns="100794" bIns="50397"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983" y="5761831"/>
            <a:ext cx="6706777" cy="163724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52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Klávesnice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Hardware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880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</a:p>
          <a:p>
            <a:r>
              <a:rPr lang="cs-CZ" dirty="0" smtClean="0"/>
              <a:t>Funkce</a:t>
            </a:r>
          </a:p>
          <a:p>
            <a:r>
              <a:rPr lang="cs-CZ" dirty="0" smtClean="0"/>
              <a:t>Rozložení kláves – 4 sekce</a:t>
            </a:r>
          </a:p>
          <a:p>
            <a:r>
              <a:rPr lang="cs-CZ" dirty="0" smtClean="0"/>
              <a:t>Alfanumerická sekce</a:t>
            </a:r>
          </a:p>
          <a:p>
            <a:r>
              <a:rPr lang="cs-CZ" dirty="0" smtClean="0"/>
              <a:t>Numerická sekce</a:t>
            </a:r>
          </a:p>
          <a:p>
            <a:r>
              <a:rPr lang="cs-CZ" dirty="0"/>
              <a:t>Řídící sekce kurzorových </a:t>
            </a:r>
            <a:r>
              <a:rPr lang="cs-CZ" dirty="0" smtClean="0"/>
              <a:t>kláves</a:t>
            </a:r>
          </a:p>
          <a:p>
            <a:r>
              <a:rPr lang="cs-CZ" dirty="0" smtClean="0"/>
              <a:t>Funkční klávesy</a:t>
            </a:r>
          </a:p>
          <a:p>
            <a:r>
              <a:rPr lang="cs-CZ" dirty="0" smtClean="0"/>
              <a:t>Speciální klávesy</a:t>
            </a:r>
          </a:p>
          <a:p>
            <a:r>
              <a:rPr lang="cs-CZ" dirty="0"/>
              <a:t>Užitečné klávesové </a:t>
            </a:r>
            <a:r>
              <a:rPr lang="cs-CZ" dirty="0" smtClean="0"/>
              <a:t>zkratky</a:t>
            </a:r>
          </a:p>
          <a:p>
            <a:r>
              <a:rPr lang="cs-CZ" dirty="0" smtClean="0"/>
              <a:t>Zdroje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580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Vstupní zařízení počítače</a:t>
            </a:r>
          </a:p>
          <a:p>
            <a:r>
              <a:rPr lang="cs-CZ" dirty="0"/>
              <a:t>Slouží k psaní textu a ovládání počítačových programů funkčními </a:t>
            </a:r>
            <a:r>
              <a:rPr lang="cs-CZ" dirty="0" smtClean="0"/>
              <a:t>klávesami</a:t>
            </a:r>
          </a:p>
          <a:p>
            <a:r>
              <a:rPr lang="cs-CZ" dirty="0" smtClean="0"/>
              <a:t>Odvozená od klávesnice psacího stoje či dálnopisu</a:t>
            </a:r>
          </a:p>
          <a:p>
            <a:r>
              <a:rPr lang="cs-CZ" dirty="0" smtClean="0"/>
              <a:t>Formáty</a:t>
            </a:r>
          </a:p>
          <a:p>
            <a:pPr lvl="1"/>
            <a:r>
              <a:rPr lang="cs-CZ" dirty="0" smtClean="0"/>
              <a:t>QWERTZ</a:t>
            </a:r>
          </a:p>
          <a:p>
            <a:pPr lvl="1"/>
            <a:r>
              <a:rPr lang="cs-CZ" dirty="0" smtClean="0"/>
              <a:t>QWERTY</a:t>
            </a:r>
          </a:p>
          <a:p>
            <a:pPr lvl="1"/>
            <a:r>
              <a:rPr lang="cs-CZ" dirty="0" smtClean="0"/>
              <a:t>AZERTY</a:t>
            </a:r>
          </a:p>
          <a:p>
            <a:r>
              <a:rPr lang="cs-CZ" dirty="0" smtClean="0"/>
              <a:t>Různé režimy podle nastaveného jazyka</a:t>
            </a:r>
          </a:p>
          <a:p>
            <a:pPr lvl="1"/>
            <a:r>
              <a:rPr lang="cs-CZ" dirty="0" smtClean="0"/>
              <a:t>České rozložení</a:t>
            </a:r>
          </a:p>
          <a:p>
            <a:pPr lvl="1"/>
            <a:r>
              <a:rPr lang="cs-CZ" dirty="0" smtClean="0"/>
              <a:t>Anglické</a:t>
            </a:r>
          </a:p>
          <a:p>
            <a:pPr lvl="1"/>
            <a:r>
              <a:rPr lang="cs-CZ" dirty="0" smtClean="0"/>
              <a:t>Americké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5621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Pod klávesami je mřížka z elektrických vodičů</a:t>
            </a:r>
          </a:p>
          <a:p>
            <a:r>
              <a:rPr lang="cs-CZ" dirty="0"/>
              <a:t>Každá klávesa je průsečíkem jednoho vodiče ve vodorovném a jednoho ve svislém směru</a:t>
            </a:r>
          </a:p>
          <a:p>
            <a:r>
              <a:rPr lang="cs-CZ" dirty="0"/>
              <a:t>Každé klávese odpovídá určitý </a:t>
            </a:r>
            <a:r>
              <a:rPr lang="cs-CZ" dirty="0" err="1" smtClean="0"/>
              <a:t>scan</a:t>
            </a:r>
            <a:r>
              <a:rPr lang="cs-CZ" dirty="0" smtClean="0"/>
              <a:t> kód</a:t>
            </a:r>
            <a:endParaRPr lang="cs-CZ" dirty="0"/>
          </a:p>
          <a:p>
            <a:r>
              <a:rPr lang="cs-CZ" dirty="0"/>
              <a:t>Její stav monitorován klávesnicovým </a:t>
            </a:r>
            <a:r>
              <a:rPr lang="cs-CZ" dirty="0" smtClean="0"/>
              <a:t>kodérem</a:t>
            </a:r>
            <a:endParaRPr lang="cs-CZ" dirty="0"/>
          </a:p>
          <a:p>
            <a:r>
              <a:rPr lang="cs-CZ" dirty="0" smtClean="0"/>
              <a:t>Kodér zjistí </a:t>
            </a:r>
            <a:r>
              <a:rPr lang="cs-CZ" dirty="0"/>
              <a:t>změnu stavu na </a:t>
            </a:r>
            <a:r>
              <a:rPr lang="cs-CZ" dirty="0" smtClean="0"/>
              <a:t>klávese </a:t>
            </a:r>
            <a:r>
              <a:rPr lang="cs-CZ" dirty="0" smtClean="0">
                <a:sym typeface="Wingdings"/>
              </a:rPr>
              <a:t> </a:t>
            </a:r>
            <a:r>
              <a:rPr lang="cs-CZ" dirty="0" smtClean="0"/>
              <a:t>zpracuje informaci </a:t>
            </a:r>
            <a:r>
              <a:rPr lang="cs-CZ" dirty="0" smtClean="0">
                <a:sym typeface="Wingdings"/>
              </a:rPr>
              <a:t> </a:t>
            </a:r>
            <a:r>
              <a:rPr lang="cs-CZ" dirty="0" smtClean="0"/>
              <a:t>odešle </a:t>
            </a:r>
            <a:r>
              <a:rPr lang="cs-CZ" dirty="0"/>
              <a:t>řadiči klávesnice - ten je přeloží do </a:t>
            </a:r>
            <a:r>
              <a:rPr lang="cs-CZ" dirty="0" smtClean="0"/>
              <a:t>smysluplných informací </a:t>
            </a:r>
            <a:r>
              <a:rPr lang="cs-CZ" dirty="0" smtClean="0">
                <a:sym typeface="Wingdings"/>
              </a:rPr>
              <a:t> znak na obrazovce</a:t>
            </a:r>
          </a:p>
          <a:p>
            <a:r>
              <a:rPr lang="cs-CZ" dirty="0" smtClean="0">
                <a:sym typeface="Wingdings"/>
              </a:rPr>
              <a:t>Připojena k počítači</a:t>
            </a:r>
          </a:p>
          <a:p>
            <a:pPr lvl="1"/>
            <a:r>
              <a:rPr lang="cs-CZ" dirty="0" smtClean="0">
                <a:sym typeface="Wingdings"/>
              </a:rPr>
              <a:t>PS/2 konektor</a:t>
            </a:r>
          </a:p>
          <a:p>
            <a:pPr lvl="1"/>
            <a:r>
              <a:rPr lang="cs-CZ" dirty="0" smtClean="0">
                <a:sym typeface="Wingdings"/>
              </a:rPr>
              <a:t>USB</a:t>
            </a:r>
            <a:endParaRPr lang="cs-CZ" dirty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5700" y="5378450"/>
            <a:ext cx="2209800" cy="891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4965701" y="6369050"/>
            <a:ext cx="2209800" cy="1027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9895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00" y="1547151"/>
            <a:ext cx="8763000" cy="3907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8500" y="5678785"/>
            <a:ext cx="8458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KIRK. </a:t>
            </a:r>
            <a:r>
              <a:rPr lang="cs-CZ" sz="1200" i="1" dirty="0"/>
              <a:t>Počítačová klávesnice</a:t>
            </a:r>
            <a:r>
              <a:rPr lang="cs-CZ" sz="1200" dirty="0"/>
              <a:t> [online]. [cit. </a:t>
            </a:r>
            <a:r>
              <a:rPr lang="cs-CZ" sz="1200" dirty="0" smtClean="0"/>
              <a:t>07.10.2012</a:t>
            </a:r>
            <a:r>
              <a:rPr lang="cs-CZ" sz="1200" dirty="0"/>
              <a:t>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http://cs.wikipedia.org/wiki/Soubor:Multimedialni_klavesnice_se_sundanymi_klavesami.jpg </a:t>
            </a:r>
          </a:p>
        </p:txBody>
      </p:sp>
    </p:spTree>
    <p:extLst>
      <p:ext uri="{BB962C8B-B14F-4D97-AF65-F5344CB8AC3E}">
        <p14:creationId xmlns:p14="http://schemas.microsoft.com/office/powerpoint/2010/main" val="983007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Rozložení klávesnice – 4 sekce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Alfanumerická</a:t>
            </a:r>
          </a:p>
          <a:p>
            <a:r>
              <a:rPr lang="cs-CZ" dirty="0" smtClean="0"/>
              <a:t>Numerická</a:t>
            </a:r>
          </a:p>
          <a:p>
            <a:r>
              <a:rPr lang="cs-CZ" dirty="0" smtClean="0"/>
              <a:t>Řídící sekce kurzorových kláves</a:t>
            </a:r>
          </a:p>
          <a:p>
            <a:r>
              <a:rPr lang="cs-CZ" dirty="0" smtClean="0"/>
              <a:t>Funkční sekce</a:t>
            </a:r>
            <a:endParaRPr lang="cs-CZ" dirty="0"/>
          </a:p>
        </p:txBody>
      </p:sp>
      <p:pic>
        <p:nvPicPr>
          <p:cNvPr id="5122" name="Picture 2" descr="C:\Users\Kotli\Desktop\799px-Qwerty_cz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5700" y="3616325"/>
            <a:ext cx="7610475" cy="366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10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Alfanumerická sekce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dirty="0" smtClean="0"/>
              <a:t>Zabírají na klávesnici nejvíce místa    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/>
              <a:t>T</a:t>
            </a:r>
            <a:r>
              <a:rPr lang="cs-CZ" dirty="0" smtClean="0"/>
              <a:t>rychtýřovitě </a:t>
            </a:r>
            <a:r>
              <a:rPr lang="cs-CZ" dirty="0"/>
              <a:t>rozloženy nad </a:t>
            </a:r>
            <a:r>
              <a:rPr lang="cs-CZ" dirty="0" smtClean="0"/>
              <a:t>mezerníkem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K </a:t>
            </a:r>
            <a:r>
              <a:rPr lang="cs-CZ" dirty="0"/>
              <a:t>běžnému </a:t>
            </a:r>
            <a:r>
              <a:rPr lang="cs-CZ" dirty="0" smtClean="0"/>
              <a:t>psaní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Obsahuje</a:t>
            </a:r>
          </a:p>
          <a:p>
            <a:pPr lvl="1">
              <a:lnSpc>
                <a:spcPct val="90000"/>
              </a:lnSpc>
            </a:pPr>
            <a:r>
              <a:rPr lang="cs-CZ" dirty="0" smtClean="0"/>
              <a:t>26 kláves s písmeny</a:t>
            </a:r>
          </a:p>
          <a:p>
            <a:pPr lvl="1">
              <a:lnSpc>
                <a:spcPct val="90000"/>
              </a:lnSpc>
            </a:pPr>
            <a:r>
              <a:rPr lang="cs-CZ" dirty="0"/>
              <a:t>Č</a:t>
            </a:r>
            <a:r>
              <a:rPr lang="cs-CZ" dirty="0" smtClean="0"/>
              <a:t>ísla </a:t>
            </a:r>
            <a:r>
              <a:rPr lang="cs-CZ" dirty="0"/>
              <a:t>a </a:t>
            </a:r>
            <a:r>
              <a:rPr lang="cs-CZ" dirty="0" smtClean="0"/>
              <a:t>klávesy s interpunkčními znaménky</a:t>
            </a:r>
          </a:p>
          <a:p>
            <a:pPr lvl="1">
              <a:lnSpc>
                <a:spcPct val="90000"/>
              </a:lnSpc>
            </a:pPr>
            <a:r>
              <a:rPr lang="cs-CZ" dirty="0" smtClean="0"/>
              <a:t>Ctrl</a:t>
            </a:r>
            <a:r>
              <a:rPr lang="cs-CZ" dirty="0"/>
              <a:t>, Alt, </a:t>
            </a:r>
            <a:r>
              <a:rPr lang="cs-CZ" dirty="0" smtClean="0"/>
              <a:t>Shift</a:t>
            </a:r>
          </a:p>
          <a:p>
            <a:pPr lvl="1">
              <a:lnSpc>
                <a:spcPct val="90000"/>
              </a:lnSpc>
            </a:pPr>
            <a:r>
              <a:rPr lang="cs-CZ" dirty="0" smtClean="0"/>
              <a:t>Tabulátor</a:t>
            </a:r>
            <a:r>
              <a:rPr lang="cs-CZ" dirty="0"/>
              <a:t>, Caps </a:t>
            </a:r>
            <a:r>
              <a:rPr lang="cs-CZ" dirty="0" err="1"/>
              <a:t>Lock</a:t>
            </a:r>
            <a:endParaRPr lang="cs-CZ" dirty="0"/>
          </a:p>
          <a:p>
            <a:pPr lvl="1">
              <a:lnSpc>
                <a:spcPct val="90000"/>
              </a:lnSpc>
            </a:pPr>
            <a:r>
              <a:rPr lang="cs-CZ" dirty="0" smtClean="0"/>
              <a:t>Enter, </a:t>
            </a:r>
            <a:r>
              <a:rPr lang="cs-CZ" dirty="0" err="1" smtClean="0"/>
              <a:t>Backspace</a:t>
            </a:r>
            <a:endParaRPr lang="cs-CZ" dirty="0" smtClean="0"/>
          </a:p>
          <a:p>
            <a:pPr lvl="1">
              <a:lnSpc>
                <a:spcPct val="90000"/>
              </a:lnSpc>
            </a:pPr>
            <a:r>
              <a:rPr lang="cs-CZ" dirty="0" smtClean="0"/>
              <a:t>Mezerník </a:t>
            </a:r>
            <a:endParaRPr lang="cs-CZ" dirty="0"/>
          </a:p>
          <a:p>
            <a:pPr>
              <a:lnSpc>
                <a:spcPct val="90000"/>
              </a:lnSpc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7414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Numerická sekce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 každá klávesnice ji obsahuje</a:t>
            </a:r>
          </a:p>
          <a:p>
            <a:r>
              <a:rPr lang="cs-CZ" dirty="0" smtClean="0"/>
              <a:t>Nachází se v pravé části</a:t>
            </a:r>
          </a:p>
          <a:p>
            <a:r>
              <a:rPr lang="cs-CZ" dirty="0"/>
              <a:t>O</a:t>
            </a:r>
            <a:r>
              <a:rPr lang="cs-CZ" dirty="0" smtClean="0"/>
              <a:t>bsahuje </a:t>
            </a:r>
          </a:p>
          <a:p>
            <a:pPr lvl="1"/>
            <a:r>
              <a:rPr lang="cs-CZ" dirty="0" smtClean="0"/>
              <a:t>klávesy </a:t>
            </a:r>
            <a:r>
              <a:rPr lang="cs-CZ" dirty="0"/>
              <a:t>s </a:t>
            </a:r>
            <a:r>
              <a:rPr lang="cs-CZ" dirty="0" smtClean="0"/>
              <a:t>číslicemi</a:t>
            </a:r>
          </a:p>
          <a:p>
            <a:pPr lvl="1"/>
            <a:r>
              <a:rPr lang="cs-CZ" dirty="0" smtClean="0"/>
              <a:t>desetinnou tečku</a:t>
            </a:r>
          </a:p>
          <a:p>
            <a:pPr lvl="1"/>
            <a:r>
              <a:rPr lang="cs-CZ" dirty="0" smtClean="0"/>
              <a:t>klávesy </a:t>
            </a:r>
            <a:r>
              <a:rPr lang="cs-CZ" dirty="0"/>
              <a:t>využitelné pro 4 základní </a:t>
            </a:r>
            <a:r>
              <a:rPr lang="cs-CZ" dirty="0" smtClean="0"/>
              <a:t>aritmetické operace</a:t>
            </a:r>
          </a:p>
          <a:p>
            <a:pPr lvl="1"/>
            <a:r>
              <a:rPr lang="cs-CZ" dirty="0" smtClean="0"/>
              <a:t>druhou </a:t>
            </a:r>
            <a:r>
              <a:rPr lang="cs-CZ" dirty="0"/>
              <a:t>klávesu </a:t>
            </a:r>
            <a:r>
              <a:rPr lang="cs-CZ" dirty="0" smtClean="0"/>
              <a:t>Enter</a:t>
            </a:r>
          </a:p>
          <a:p>
            <a:pPr lvl="1"/>
            <a:r>
              <a:rPr lang="cs-CZ" dirty="0" smtClean="0"/>
              <a:t>klávesu </a:t>
            </a:r>
            <a:r>
              <a:rPr lang="cs-CZ" i="1" dirty="0" err="1"/>
              <a:t>Num</a:t>
            </a:r>
            <a:r>
              <a:rPr lang="cs-CZ" i="1" dirty="0"/>
              <a:t> </a:t>
            </a:r>
            <a:r>
              <a:rPr lang="cs-CZ" i="1" dirty="0" err="1"/>
              <a:t>Lock</a:t>
            </a:r>
            <a:r>
              <a:rPr lang="cs-CZ" i="1" dirty="0"/>
              <a:t> </a:t>
            </a:r>
            <a:r>
              <a:rPr lang="cs-CZ" dirty="0"/>
              <a:t>pro změnu funkce číselných </a:t>
            </a:r>
            <a:r>
              <a:rPr lang="cs-CZ" dirty="0" smtClean="0"/>
              <a:t>kláves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4271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Řídící </a:t>
            </a:r>
            <a:r>
              <a:rPr lang="cs-CZ" dirty="0"/>
              <a:t>sekce kurzorových kláves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Slouží pro pohyb v textu</a:t>
            </a:r>
          </a:p>
          <a:p>
            <a:r>
              <a:rPr lang="cs-CZ" dirty="0" smtClean="0"/>
              <a:t>Obsahuje</a:t>
            </a:r>
          </a:p>
          <a:p>
            <a:pPr lvl="1"/>
            <a:r>
              <a:rPr lang="cs-CZ" dirty="0" smtClean="0"/>
              <a:t>4 klávesové šipky</a:t>
            </a:r>
          </a:p>
          <a:p>
            <a:pPr lvl="1"/>
            <a:r>
              <a:rPr lang="cs-CZ" dirty="0" smtClean="0"/>
              <a:t>Insert, </a:t>
            </a:r>
            <a:r>
              <a:rPr lang="cs-CZ" dirty="0" err="1" smtClean="0"/>
              <a:t>Delete</a:t>
            </a:r>
            <a:endParaRPr lang="cs-CZ" dirty="0" smtClean="0"/>
          </a:p>
          <a:p>
            <a:pPr lvl="1"/>
            <a:r>
              <a:rPr lang="cs-CZ" dirty="0" err="1" smtClean="0"/>
              <a:t>Home</a:t>
            </a:r>
            <a:r>
              <a:rPr lang="cs-CZ" dirty="0" smtClean="0"/>
              <a:t>, End</a:t>
            </a:r>
          </a:p>
          <a:p>
            <a:pPr lvl="1"/>
            <a:r>
              <a:rPr lang="cs-CZ" dirty="0" err="1" smtClean="0"/>
              <a:t>PageUp</a:t>
            </a:r>
            <a:r>
              <a:rPr lang="cs-CZ" dirty="0" smtClean="0"/>
              <a:t>, </a:t>
            </a:r>
            <a:r>
              <a:rPr lang="cs-CZ" dirty="0" err="1" smtClean="0"/>
              <a:t>PageDown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0865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Funkční klávesy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označení F1 – </a:t>
            </a:r>
            <a:r>
              <a:rPr lang="cs-CZ" dirty="0" smtClean="0"/>
              <a:t>F12</a:t>
            </a:r>
          </a:p>
          <a:p>
            <a:r>
              <a:rPr lang="cs-CZ" dirty="0"/>
              <a:t>N</a:t>
            </a:r>
            <a:r>
              <a:rPr lang="cs-CZ" dirty="0" smtClean="0"/>
              <a:t>alezneme </a:t>
            </a:r>
            <a:r>
              <a:rPr lang="cs-CZ" dirty="0"/>
              <a:t>je v horní části </a:t>
            </a:r>
            <a:r>
              <a:rPr lang="cs-CZ" dirty="0" smtClean="0"/>
              <a:t>klávesnice</a:t>
            </a:r>
          </a:p>
          <a:p>
            <a:r>
              <a:rPr lang="cs-CZ" dirty="0"/>
              <a:t>Slouží k řízení programů a jejich funkce je určena konkrétním softwarem</a:t>
            </a:r>
          </a:p>
        </p:txBody>
      </p:sp>
    </p:spTree>
    <p:extLst>
      <p:ext uri="{BB962C8B-B14F-4D97-AF65-F5344CB8AC3E}">
        <p14:creationId xmlns:p14="http://schemas.microsoft.com/office/powerpoint/2010/main" val="1784823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Speciální klávesy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108532917"/>
              </p:ext>
            </p:extLst>
          </p:nvPr>
        </p:nvGraphicFramePr>
        <p:xfrm>
          <a:off x="1079497" y="1455422"/>
          <a:ext cx="7924802" cy="5752674"/>
        </p:xfrm>
        <a:graphic>
          <a:graphicData uri="http://schemas.openxmlformats.org/drawingml/2006/table">
            <a:tbl>
              <a:tblPr/>
              <a:tblGrid>
                <a:gridCol w="3962401"/>
                <a:gridCol w="3962401"/>
              </a:tblGrid>
              <a:tr h="352742">
                <a:tc>
                  <a:txBody>
                    <a:bodyPr/>
                    <a:lstStyle/>
                    <a:p>
                      <a:r>
                        <a:rPr lang="cs-CZ" sz="2000" b="1" dirty="0"/>
                        <a:t>Klávesa</a:t>
                      </a:r>
                      <a:endParaRPr lang="cs-CZ" sz="2000" dirty="0"/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/>
                        <a:t>Funkce</a:t>
                      </a:r>
                      <a:endParaRPr lang="cs-CZ" sz="2000"/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742">
                <a:tc>
                  <a:txBody>
                    <a:bodyPr/>
                    <a:lstStyle/>
                    <a:p>
                      <a:r>
                        <a:rPr lang="cs-CZ" sz="2000" dirty="0" err="1"/>
                        <a:t>Esc</a:t>
                      </a:r>
                      <a:endParaRPr lang="cs-CZ" sz="2000" dirty="0"/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Odvolání posledního příkazu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7300">
                <a:tc>
                  <a:txBody>
                    <a:bodyPr/>
                    <a:lstStyle/>
                    <a:p>
                      <a:r>
                        <a:rPr lang="cs-CZ" sz="2000" dirty="0" err="1"/>
                        <a:t>Print</a:t>
                      </a:r>
                      <a:r>
                        <a:rPr lang="cs-CZ" sz="2000" dirty="0"/>
                        <a:t> </a:t>
                      </a:r>
                      <a:r>
                        <a:rPr lang="cs-CZ" sz="2000" dirty="0" err="1"/>
                        <a:t>Screen</a:t>
                      </a:r>
                      <a:endParaRPr lang="cs-CZ" sz="2000" dirty="0"/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Vložení momentálního obsahu obrazovky do schránky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7300">
                <a:tc>
                  <a:txBody>
                    <a:bodyPr/>
                    <a:lstStyle/>
                    <a:p>
                      <a:r>
                        <a:rPr lang="cs-CZ" sz="2000" dirty="0"/>
                        <a:t>Scroll </a:t>
                      </a:r>
                      <a:r>
                        <a:rPr lang="cs-CZ" sz="2000" dirty="0" err="1"/>
                        <a:t>Lock</a:t>
                      </a:r>
                      <a:endParaRPr lang="cs-CZ" sz="2000" dirty="0"/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Řídí „rolování“ obrazovky nahoru a dolů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742">
                <a:tc>
                  <a:txBody>
                    <a:bodyPr/>
                    <a:lstStyle/>
                    <a:p>
                      <a:r>
                        <a:rPr lang="cs-CZ" sz="2000" dirty="0"/>
                        <a:t>Pause/</a:t>
                      </a:r>
                      <a:r>
                        <a:rPr lang="cs-CZ" sz="2000" dirty="0" err="1"/>
                        <a:t>Break</a:t>
                      </a:r>
                      <a:endParaRPr lang="cs-CZ" sz="2000" dirty="0"/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Zastavení provádění programu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7300">
                <a:tc>
                  <a:txBody>
                    <a:bodyPr/>
                    <a:lstStyle/>
                    <a:p>
                      <a:r>
                        <a:rPr lang="cs-CZ" sz="2000" dirty="0"/>
                        <a:t>Insert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Přepíná mezi režimem vkládání a přepis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742">
                <a:tc>
                  <a:txBody>
                    <a:bodyPr/>
                    <a:lstStyle/>
                    <a:p>
                      <a:r>
                        <a:rPr lang="cs-CZ" sz="2000" dirty="0" err="1"/>
                        <a:t>Home</a:t>
                      </a:r>
                      <a:endParaRPr lang="cs-CZ" sz="2000" dirty="0"/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l-PL" sz="2000"/>
                        <a:t>Posouvá kurzor na začátek řádku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7300">
                <a:tc>
                  <a:txBody>
                    <a:bodyPr/>
                    <a:lstStyle/>
                    <a:p>
                      <a:r>
                        <a:rPr lang="cs-CZ" sz="2000" dirty="0" err="1"/>
                        <a:t>Page</a:t>
                      </a:r>
                      <a:r>
                        <a:rPr lang="cs-CZ" sz="2000" dirty="0"/>
                        <a:t> Up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l-PL" sz="2000"/>
                        <a:t>Posunutí textu o jednu obrazovku nahoru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742">
                <a:tc>
                  <a:txBody>
                    <a:bodyPr/>
                    <a:lstStyle/>
                    <a:p>
                      <a:r>
                        <a:rPr lang="cs-CZ" sz="2000" dirty="0" err="1"/>
                        <a:t>Delete</a:t>
                      </a:r>
                      <a:endParaRPr lang="cs-CZ" sz="2000" dirty="0"/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l-PL" sz="2000"/>
                        <a:t>Maže znak na pozici kurzoru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742">
                <a:tc>
                  <a:txBody>
                    <a:bodyPr/>
                    <a:lstStyle/>
                    <a:p>
                      <a:r>
                        <a:rPr lang="cs-CZ" sz="2000" dirty="0"/>
                        <a:t>End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l-PL" sz="2000"/>
                        <a:t>Posouvá kurzor na konec řádku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742">
                <a:tc>
                  <a:txBody>
                    <a:bodyPr/>
                    <a:lstStyle/>
                    <a:p>
                      <a:r>
                        <a:rPr lang="cs-CZ" sz="2000" dirty="0" err="1"/>
                        <a:t>Page</a:t>
                      </a:r>
                      <a:r>
                        <a:rPr lang="cs-CZ" sz="2000" dirty="0"/>
                        <a:t> Down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l-PL" sz="2000"/>
                        <a:t>Posunutí textu o jednu obrazovku dolů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742">
                <a:tc>
                  <a:txBody>
                    <a:bodyPr/>
                    <a:lstStyle/>
                    <a:p>
                      <a:r>
                        <a:rPr lang="cs-CZ" sz="2000" dirty="0"/>
                        <a:t>Enter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Potvrzení příkazu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744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Speciální klávesy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671522562"/>
              </p:ext>
            </p:extLst>
          </p:nvPr>
        </p:nvGraphicFramePr>
        <p:xfrm>
          <a:off x="774699" y="1763714"/>
          <a:ext cx="8382000" cy="5378776"/>
        </p:xfrm>
        <a:graphic>
          <a:graphicData uri="http://schemas.openxmlformats.org/drawingml/2006/table">
            <a:tbl>
              <a:tblPr/>
              <a:tblGrid>
                <a:gridCol w="4191000"/>
                <a:gridCol w="4191000"/>
              </a:tblGrid>
              <a:tr h="35965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Klávesa</a:t>
                      </a:r>
                      <a:endParaRPr lang="cs-CZ" sz="2000" dirty="0"/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/>
                        <a:t>Funkce</a:t>
                      </a:r>
                      <a:endParaRPr lang="cs-CZ" sz="2000"/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9389">
                <a:tc>
                  <a:txBody>
                    <a:bodyPr/>
                    <a:lstStyle/>
                    <a:p>
                      <a:r>
                        <a:rPr lang="cs-CZ" sz="2000" dirty="0" err="1"/>
                        <a:t>Backspace</a:t>
                      </a:r>
                      <a:endParaRPr lang="cs-CZ" sz="2000" dirty="0"/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Mazání znaku zpětným posunem kurzoru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9650">
                <a:tc>
                  <a:txBody>
                    <a:bodyPr/>
                    <a:lstStyle/>
                    <a:p>
                      <a:r>
                        <a:rPr lang="cs-CZ" sz="2000" dirty="0"/>
                        <a:t>Kurzorové šipky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Posun kurzoru po obrazovce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9650">
                <a:tc>
                  <a:txBody>
                    <a:bodyPr/>
                    <a:lstStyle/>
                    <a:p>
                      <a:r>
                        <a:rPr lang="cs-CZ" sz="2000" dirty="0"/>
                        <a:t>Shift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Přepínání velkých a malých písmen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9389">
                <a:tc>
                  <a:txBody>
                    <a:bodyPr/>
                    <a:lstStyle/>
                    <a:p>
                      <a:r>
                        <a:rPr lang="cs-CZ" sz="2000" dirty="0"/>
                        <a:t>Ctrl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Přepínání funkcí kláves při řízení programu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9389">
                <a:tc>
                  <a:txBody>
                    <a:bodyPr/>
                    <a:lstStyle/>
                    <a:p>
                      <a:r>
                        <a:rPr lang="cs-CZ" sz="2000" dirty="0"/>
                        <a:t>Alt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Přepínání funkcí kláves při řízení programu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9650">
                <a:tc>
                  <a:txBody>
                    <a:bodyPr/>
                    <a:lstStyle/>
                    <a:p>
                      <a:r>
                        <a:rPr lang="cs-CZ" sz="2000" dirty="0"/>
                        <a:t>Caps </a:t>
                      </a:r>
                      <a:r>
                        <a:rPr lang="cs-CZ" sz="2000" dirty="0" err="1"/>
                        <a:t>Lock</a:t>
                      </a:r>
                      <a:endParaRPr lang="cs-CZ" sz="2000" dirty="0"/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t-BR" sz="2000" dirty="0"/>
                        <a:t>Přepíná trvale na velká písmena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9389">
                <a:tc>
                  <a:txBody>
                    <a:bodyPr/>
                    <a:lstStyle/>
                    <a:p>
                      <a:r>
                        <a:rPr lang="cs-CZ" sz="2000" dirty="0"/>
                        <a:t>Tabulátor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Přeskakování kurzoru do předem nadefinovaných pozic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9389">
                <a:tc>
                  <a:txBody>
                    <a:bodyPr/>
                    <a:lstStyle/>
                    <a:p>
                      <a:r>
                        <a:rPr lang="cs-CZ" sz="2000" dirty="0"/>
                        <a:t>Windows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i="1"/>
                        <a:t>V MS Windows:</a:t>
                      </a:r>
                      <a:r>
                        <a:rPr lang="en-US" sz="2000"/>
                        <a:t> Otevření nabídky Start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9389">
                <a:tc>
                  <a:txBody>
                    <a:bodyPr/>
                    <a:lstStyle/>
                    <a:p>
                      <a:r>
                        <a:rPr lang="cs-CZ" sz="2000" dirty="0" err="1"/>
                        <a:t>Application</a:t>
                      </a:r>
                      <a:endParaRPr lang="cs-CZ" sz="2000" dirty="0"/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i="1" dirty="0"/>
                        <a:t>V MS Windows:</a:t>
                      </a:r>
                      <a:r>
                        <a:rPr lang="cs-CZ" sz="2000" dirty="0"/>
                        <a:t> Otevření místní nabídky</a:t>
                      </a:r>
                    </a:p>
                  </a:txBody>
                  <a:tcPr marL="47096" marR="47096" marT="23548" marB="2354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167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Užitečné klávesové zkratky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cs-CZ" sz="2800" dirty="0"/>
              <a:t>CTRL+C (kopírovat</a:t>
            </a:r>
            <a:r>
              <a:rPr lang="cs-CZ" sz="2800" dirty="0" smtClean="0"/>
              <a:t>)</a:t>
            </a:r>
            <a:endParaRPr lang="cs-CZ" sz="2800" dirty="0"/>
          </a:p>
          <a:p>
            <a:pPr>
              <a:lnSpc>
                <a:spcPct val="90000"/>
              </a:lnSpc>
            </a:pPr>
            <a:r>
              <a:rPr lang="cs-CZ" sz="2800" dirty="0"/>
              <a:t>CTRL+X (vyjmout</a:t>
            </a:r>
            <a:r>
              <a:rPr lang="cs-CZ" sz="2800" dirty="0" smtClean="0"/>
              <a:t>)</a:t>
            </a:r>
            <a:endParaRPr lang="cs-CZ" sz="2800" dirty="0"/>
          </a:p>
          <a:p>
            <a:pPr>
              <a:lnSpc>
                <a:spcPct val="90000"/>
              </a:lnSpc>
            </a:pPr>
            <a:r>
              <a:rPr lang="cs-CZ" sz="2800" dirty="0"/>
              <a:t>CTRL+V (vložit</a:t>
            </a:r>
            <a:r>
              <a:rPr lang="cs-CZ" sz="2800" dirty="0" smtClean="0"/>
              <a:t>) </a:t>
            </a:r>
            <a:endParaRPr lang="cs-CZ" sz="2800" dirty="0"/>
          </a:p>
          <a:p>
            <a:pPr>
              <a:lnSpc>
                <a:spcPct val="90000"/>
              </a:lnSpc>
            </a:pPr>
            <a:r>
              <a:rPr lang="cs-CZ" sz="2800" dirty="0"/>
              <a:t>CTRL+A (vybrat vše) 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CTR+ALT+V (zavináč)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CTRL+SHIFT+ESC (otevřít Správce úloh) 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ALT+ENTER (zobrazit vlastnosti vybrané položky</a:t>
            </a:r>
            <a:r>
              <a:rPr lang="cs-CZ" sz="2800" dirty="0" smtClean="0"/>
              <a:t>) </a:t>
            </a:r>
            <a:endParaRPr lang="cs-CZ" sz="2800" dirty="0"/>
          </a:p>
          <a:p>
            <a:pPr>
              <a:lnSpc>
                <a:spcPct val="90000"/>
              </a:lnSpc>
            </a:pPr>
            <a:r>
              <a:rPr lang="cs-CZ" sz="2800" dirty="0"/>
              <a:t>ALT+F4 (zavřít aktivní položku nebo ukončit aktivní program</a:t>
            </a:r>
            <a:r>
              <a:rPr lang="cs-CZ" sz="2800" dirty="0" smtClean="0"/>
              <a:t>)</a:t>
            </a:r>
            <a:endParaRPr lang="cs-CZ" sz="2800" dirty="0"/>
          </a:p>
          <a:p>
            <a:pPr>
              <a:lnSpc>
                <a:spcPct val="90000"/>
              </a:lnSpc>
            </a:pPr>
            <a:r>
              <a:rPr lang="cs-CZ" sz="2800" dirty="0"/>
              <a:t>ALT+ENTER (zobrazit vlastnosti vybraného objektu</a:t>
            </a:r>
            <a:r>
              <a:rPr lang="cs-CZ" sz="2800" dirty="0" smtClean="0"/>
              <a:t>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28411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2800" dirty="0"/>
              <a:t>KIRK. </a:t>
            </a:r>
            <a:r>
              <a:rPr lang="cs-CZ" sz="2800" i="1" dirty="0"/>
              <a:t>Počítačová klávesnice</a:t>
            </a:r>
            <a:r>
              <a:rPr lang="cs-CZ" sz="2800" dirty="0"/>
              <a:t> [online]. [cit. 07.10.2012]. Dostupný pod licencí </a:t>
            </a:r>
            <a:r>
              <a:rPr lang="cs-CZ" sz="2800" dirty="0" err="1"/>
              <a:t>Creative</a:t>
            </a:r>
            <a:r>
              <a:rPr lang="cs-CZ" sz="2800" dirty="0"/>
              <a:t> </a:t>
            </a:r>
            <a:r>
              <a:rPr lang="cs-CZ" sz="2800" dirty="0" err="1"/>
              <a:t>Commons</a:t>
            </a:r>
            <a:r>
              <a:rPr lang="cs-CZ" sz="2800" dirty="0"/>
              <a:t> na WWW: </a:t>
            </a:r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cs.wikipedia.org/wiki/Soubor:Multimedialni_klavesnice_se_sundanymi_klavesami.jpg</a:t>
            </a:r>
            <a:endParaRPr lang="cs-CZ" sz="2800" dirty="0" smtClean="0"/>
          </a:p>
          <a:p>
            <a:r>
              <a:rPr lang="en-US" sz="2800" dirty="0" smtClean="0"/>
              <a:t>SLADEK</a:t>
            </a:r>
            <a:r>
              <a:rPr lang="cs-CZ" sz="2800" dirty="0" smtClean="0"/>
              <a:t>, Petr.</a:t>
            </a:r>
            <a:r>
              <a:rPr lang="en-US" sz="2800" dirty="0" smtClean="0"/>
              <a:t> </a:t>
            </a:r>
            <a:r>
              <a:rPr lang="en-US" sz="2800" i="1" dirty="0" err="1"/>
              <a:t>Počítačová</a:t>
            </a:r>
            <a:r>
              <a:rPr lang="en-US" sz="2800" i="1" dirty="0"/>
              <a:t> </a:t>
            </a:r>
            <a:r>
              <a:rPr lang="en-US" sz="2800" i="1" dirty="0" err="1"/>
              <a:t>klávesnice</a:t>
            </a:r>
            <a:r>
              <a:rPr lang="en-US" sz="2800" dirty="0"/>
              <a:t> [online]. [cit. 15.12.2012]. </a:t>
            </a:r>
            <a:r>
              <a:rPr lang="en-US" sz="2800" dirty="0" err="1"/>
              <a:t>Dostupný</a:t>
            </a:r>
            <a:r>
              <a:rPr lang="en-US" sz="2800" dirty="0"/>
              <a:t> pod </a:t>
            </a:r>
            <a:r>
              <a:rPr lang="en-US" sz="2800" dirty="0" err="1"/>
              <a:t>licencí</a:t>
            </a:r>
            <a:r>
              <a:rPr lang="en-US" sz="2800" dirty="0"/>
              <a:t> Creative Commons </a:t>
            </a:r>
            <a:r>
              <a:rPr lang="en-US" sz="2800" dirty="0" err="1"/>
              <a:t>na</a:t>
            </a:r>
            <a:r>
              <a:rPr lang="en-US" sz="2800" dirty="0"/>
              <a:t> WWW: </a:t>
            </a:r>
            <a:r>
              <a:rPr lang="en-US" sz="2800" dirty="0">
                <a:hlinkClick r:id="rId3"/>
              </a:rPr>
              <a:t>http://</a:t>
            </a:r>
            <a:r>
              <a:rPr lang="en-US" sz="2800" dirty="0" smtClean="0">
                <a:hlinkClick r:id="rId3"/>
              </a:rPr>
              <a:t>cs.wikipedia.org/wiki/Soubor:Qwerty_cz.svg</a:t>
            </a:r>
            <a:endParaRPr lang="cs-CZ" sz="2800" dirty="0" smtClean="0"/>
          </a:p>
          <a:p>
            <a:r>
              <a:rPr lang="cs-CZ" sz="2800" dirty="0"/>
              <a:t>Počítačová klávesnice. In: </a:t>
            </a:r>
            <a:r>
              <a:rPr lang="cs-CZ" sz="2800" i="1" dirty="0" err="1"/>
              <a:t>Wikipedia</a:t>
            </a:r>
            <a:r>
              <a:rPr lang="cs-CZ" sz="2800" i="1" dirty="0"/>
              <a:t>: </a:t>
            </a:r>
            <a:r>
              <a:rPr lang="cs-CZ" sz="2800" i="1" dirty="0" err="1"/>
              <a:t>the</a:t>
            </a:r>
            <a:r>
              <a:rPr lang="cs-CZ" sz="2800" i="1" dirty="0"/>
              <a:t> free </a:t>
            </a:r>
            <a:r>
              <a:rPr lang="cs-CZ" sz="2800" i="1" dirty="0" err="1"/>
              <a:t>encyclopedia</a:t>
            </a:r>
            <a:r>
              <a:rPr lang="cs-CZ" sz="2800" dirty="0"/>
              <a:t> [online]. San Francisco (CA): </a:t>
            </a:r>
            <a:r>
              <a:rPr lang="cs-CZ" sz="2800" dirty="0" err="1"/>
              <a:t>Wikimedia</a:t>
            </a:r>
            <a:r>
              <a:rPr lang="cs-CZ" sz="2800" dirty="0"/>
              <a:t> </a:t>
            </a:r>
            <a:r>
              <a:rPr lang="cs-CZ" sz="2800" dirty="0" err="1"/>
              <a:t>Foundation</a:t>
            </a:r>
            <a:r>
              <a:rPr lang="cs-CZ" sz="2800" dirty="0"/>
              <a:t>, 2001-2012, 2. 10. 2012 [cit. 2012-10-07]. Dostupné z: </a:t>
            </a:r>
            <a:r>
              <a:rPr lang="cs-CZ" sz="2800" dirty="0">
                <a:hlinkClick r:id="rId4"/>
              </a:rPr>
              <a:t>http://</a:t>
            </a:r>
            <a:r>
              <a:rPr lang="cs-CZ" sz="2800" dirty="0" smtClean="0">
                <a:hlinkClick r:id="rId4"/>
              </a:rPr>
              <a:t>cs.wikipedia.org/wiki/Po%C4%8D%C3%ADta%C4%8Dov%C3%A1_kl%C3%A1vesnice</a:t>
            </a:r>
            <a:endParaRPr lang="cs-CZ" sz="2800" dirty="0" smtClean="0"/>
          </a:p>
          <a:p>
            <a:r>
              <a:rPr lang="cs-CZ" sz="2800" dirty="0"/>
              <a:t>NORM. </a:t>
            </a:r>
            <a:r>
              <a:rPr lang="cs-CZ" sz="2800" i="1" dirty="0"/>
              <a:t>Konektor PS/2</a:t>
            </a:r>
            <a:r>
              <a:rPr lang="cs-CZ" sz="2800" dirty="0"/>
              <a:t> [online]. [cit. </a:t>
            </a:r>
            <a:r>
              <a:rPr lang="cs-CZ" sz="2800" dirty="0" smtClean="0"/>
              <a:t>07.10.2012</a:t>
            </a:r>
            <a:r>
              <a:rPr lang="cs-CZ" sz="2800" dirty="0"/>
              <a:t>]. Dostupný pod licencí volné dílo na WWW: </a:t>
            </a:r>
            <a:r>
              <a:rPr lang="cs-CZ" sz="2800" dirty="0">
                <a:hlinkClick r:id="rId5"/>
              </a:rPr>
              <a:t>http://</a:t>
            </a:r>
            <a:r>
              <a:rPr lang="cs-CZ" sz="2800" dirty="0" smtClean="0">
                <a:hlinkClick r:id="rId5"/>
              </a:rPr>
              <a:t>cs.wikipedia.org/wiki/Soubor:Ps-2-ports.jpg</a:t>
            </a:r>
            <a:endParaRPr lang="cs-CZ" sz="2800" dirty="0" smtClean="0"/>
          </a:p>
          <a:p>
            <a:r>
              <a:rPr lang="cs-CZ" sz="2800" dirty="0"/>
              <a:t>SHUKLIN, George. </a:t>
            </a:r>
            <a:r>
              <a:rPr lang="cs-CZ" sz="2800" i="1" dirty="0"/>
              <a:t>USB</a:t>
            </a:r>
            <a:r>
              <a:rPr lang="cs-CZ" sz="2800" dirty="0"/>
              <a:t> [online]. [cit. </a:t>
            </a:r>
            <a:r>
              <a:rPr lang="cs-CZ" sz="2800" dirty="0" smtClean="0"/>
              <a:t>07.10.2012</a:t>
            </a:r>
            <a:r>
              <a:rPr lang="cs-CZ" sz="2800" dirty="0"/>
              <a:t>]. Dostupný pod licencí volné dílo na WWW: </a:t>
            </a:r>
            <a:r>
              <a:rPr lang="cs-CZ" sz="2800" dirty="0">
                <a:hlinkClick r:id="rId6"/>
              </a:rPr>
              <a:t>http://</a:t>
            </a:r>
            <a:r>
              <a:rPr lang="cs-CZ" sz="2800" dirty="0" smtClean="0">
                <a:hlinkClick r:id="rId6"/>
              </a:rPr>
              <a:t>cs.wikipedia.org/wiki/Soubor:USB_types.jpg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1387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79</TotalTime>
  <Words>686</Words>
  <Application>Microsoft Office PowerPoint</Application>
  <PresentationFormat>Vlastní</PresentationFormat>
  <Paragraphs>156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Prezentace aplikace PowerPoint</vt:lpstr>
      <vt:lpstr>Klávesnice</vt:lpstr>
      <vt:lpstr>Obsah</vt:lpstr>
      <vt:lpstr>Charakteristika</vt:lpstr>
      <vt:lpstr>Funkce</vt:lpstr>
      <vt:lpstr>Prezentace aplikace PowerPoint</vt:lpstr>
      <vt:lpstr>Rozložení klávesnice – 4 sekce</vt:lpstr>
      <vt:lpstr>Alfanumerická sekce</vt:lpstr>
      <vt:lpstr>Numerická sekce</vt:lpstr>
      <vt:lpstr>Řídící sekce kurzorových kláves</vt:lpstr>
      <vt:lpstr>Funkční klávesy</vt:lpstr>
      <vt:lpstr>Speciální klávesy</vt:lpstr>
      <vt:lpstr>Speciální klávesy</vt:lpstr>
      <vt:lpstr>Užitečné klávesové zkratky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Kotli</dc:creator>
  <cp:lastModifiedBy>Mirda Kotli</cp:lastModifiedBy>
  <cp:revision>36</cp:revision>
  <dcterms:created xsi:type="dcterms:W3CDTF">2006-08-16T00:00:00Z</dcterms:created>
  <dcterms:modified xsi:type="dcterms:W3CDTF">2012-12-15T13:10:22Z</dcterms:modified>
</cp:coreProperties>
</file>