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517"/>
            <a:ext cx="356" cy="356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588" y="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588" y="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517"/>
            <a:ext cx="356" cy="356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16.12.2012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16.12.2012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16.12.2012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16.12.2012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16.12.2012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16.12.2012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16.12.2012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16.12.2012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16.12.2012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16.12.2012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16.12.2012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16.12.2012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image" Target="../media/image2.jpeg"/><Relationship Id="rId7" Type="http://schemas.openxmlformats.org/officeDocument/2006/relationships/image" Target="../media/image6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emf"/><Relationship Id="rId5" Type="http://schemas.openxmlformats.org/officeDocument/2006/relationships/image" Target="../media/image4.wmf"/><Relationship Id="rId4" Type="http://schemas.openxmlformats.org/officeDocument/2006/relationships/image" Target="../media/image3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emf"/><Relationship Id="rId3" Type="http://schemas.openxmlformats.org/officeDocument/2006/relationships/image" Target="../media/image8.emf"/><Relationship Id="rId7" Type="http://schemas.openxmlformats.org/officeDocument/2006/relationships/image" Target="../media/image12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VY_32_INOVACE_06_01 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Čas</a:t>
              </a:r>
              <a:endPara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: Fyzika 6. a 7.roč.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/>
              <a:t>Prezentace</a:t>
            </a:r>
            <a:r>
              <a:rPr lang="cs-CZ" sz="1400" dirty="0"/>
              <a:t> je určena pro žáky 6. ročníku. Žákům jsou uvedeny jednotky času a jejich převody. Grafickou formou jsou ukázány měřidla času. Na pracovním listu si prakticky procvičí převody jednotek času. Pracovní list lze použít i v tištěné podobě. Učební materiál je určen pro práci na interaktivní tabuli.</a:t>
            </a:r>
          </a:p>
          <a:p>
            <a:pPr lvl="0"/>
            <a:r>
              <a:rPr lang="cs-CZ" sz="1400" dirty="0"/>
              <a:t>Autor : </a:t>
            </a:r>
            <a:r>
              <a:rPr lang="cs-CZ" sz="1400" dirty="0" smtClean="0"/>
              <a:t>Jiří </a:t>
            </a:r>
            <a:r>
              <a:rPr lang="cs-CZ" sz="1400" dirty="0"/>
              <a:t>Toman</a:t>
            </a:r>
          </a:p>
          <a:p>
            <a:pPr lvl="0"/>
            <a:r>
              <a:rPr lang="cs-CZ" sz="1400" dirty="0"/>
              <a:t>Jazyk : čeština</a:t>
            </a:r>
          </a:p>
          <a:p>
            <a:pPr lvl="0"/>
            <a:r>
              <a:rPr lang="cs-CZ" sz="1400" dirty="0"/>
              <a:t>Očekávaný výstup : žáci se seznámí s měřidly času používanými v minulosti a v současnosti    procvičí si převody jednotek času</a:t>
            </a:r>
          </a:p>
          <a:p>
            <a:pPr lvl="0"/>
            <a:r>
              <a:rPr lang="cs-CZ" sz="1400" dirty="0"/>
              <a:t>Speciální potřeby : žádné</a:t>
            </a:r>
          </a:p>
          <a:p>
            <a:pPr lvl="0"/>
            <a:r>
              <a:rPr lang="cs-CZ" sz="1400" dirty="0"/>
              <a:t>Druh učebního materiálu : prezentace a pracovní list</a:t>
            </a:r>
          </a:p>
          <a:p>
            <a:pPr lvl="0"/>
            <a:r>
              <a:rPr lang="cs-CZ" sz="1400" dirty="0"/>
              <a:t>Cílová skupina : žák</a:t>
            </a:r>
          </a:p>
          <a:p>
            <a:pPr lvl="0"/>
            <a:r>
              <a:rPr lang="cs-CZ" sz="1400" dirty="0"/>
              <a:t>Stupeň a typ vzdělávání : základní vzdělávání 2. stupeň 1.období, věková skupina : 12- 13 let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1143000"/>
          </a:xfrm>
        </p:spPr>
        <p:txBody>
          <a:bodyPr/>
          <a:lstStyle/>
          <a:p>
            <a:pPr lvl="0">
              <a:buNone/>
            </a:pPr>
            <a:r>
              <a:rPr lang="cs-CZ" b="1" u="sng">
                <a:solidFill>
                  <a:srgbClr val="0000FF"/>
                </a:solidFill>
              </a:rPr>
              <a:t>Č A S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4525923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3600" b="1">
                <a:latin typeface="Calibri"/>
              </a:rPr>
              <a:t>Značka : t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3600" b="1">
                <a:latin typeface="Calibri"/>
              </a:rPr>
              <a:t>Základní jednotka : s (sekunda)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sz="3600" b="1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pPr lvl="0" hangingPunct="0">
              <a:buNone/>
            </a:pPr>
            <a:r>
              <a:rPr lang="cs-CZ" b="1" u="sng">
                <a:solidFill>
                  <a:srgbClr val="4700B8"/>
                </a:solidFill>
                <a:latin typeface="Arial" pitchFamily="18"/>
              </a:rPr>
              <a:t>Jednotky času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u="sng">
                <a:solidFill>
                  <a:srgbClr val="800000"/>
                </a:solidFill>
              </a:rPr>
              <a:t>jednotka     značka    převody</a:t>
            </a:r>
          </a:p>
          <a:p>
            <a:pPr lvl="0"/>
            <a:r>
              <a:rPr lang="cs-CZ" u="sng"/>
              <a:t>den               d           1d = 24 h</a:t>
            </a:r>
          </a:p>
          <a:p>
            <a:pPr lvl="0"/>
            <a:r>
              <a:rPr lang="cs-CZ" u="sng"/>
              <a:t>hodina          h           1h = 60 min = 3600 s</a:t>
            </a:r>
          </a:p>
          <a:p>
            <a:pPr lvl="0"/>
            <a:r>
              <a:rPr lang="cs-CZ" u="sng"/>
              <a:t>minuta          min        1 min = 60 s</a:t>
            </a:r>
          </a:p>
          <a:p>
            <a:pPr lvl="0"/>
            <a:r>
              <a:rPr lang="cs-CZ" u="sng"/>
              <a:t>milisekunda  ms         1 ms = 0,001 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pPr lvl="0" hangingPunct="0">
              <a:buNone/>
            </a:pPr>
            <a:r>
              <a:rPr lang="cs-CZ" u="sng">
                <a:solidFill>
                  <a:srgbClr val="000080"/>
                </a:solidFill>
                <a:latin typeface="Arial" pitchFamily="18"/>
              </a:rPr>
              <a:t>Měřidla času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2649236" cy="2158560"/>
          </a:xfrm>
        </p:spPr>
        <p:txBody>
          <a:bodyPr/>
          <a:lstStyle/>
          <a:p>
            <a:pPr lvl="0"/>
            <a:r>
              <a:rPr lang="cs-CZ"/>
              <a:t>Přesýpací hodiny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3239280" y="1604515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 dirty="0"/>
              <a:t>Budík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6021360" y="1604515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/>
              <a:t>Nástěnné hodiny</a:t>
            </a:r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6021360" y="3968276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/>
              <a:t>Kapesní hodiny</a:t>
            </a:r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3239280" y="3968276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 dirty="0" smtClean="0"/>
              <a:t>Stolní hodiny</a:t>
            </a:r>
            <a:endParaRPr lang="cs-CZ" dirty="0"/>
          </a:p>
        </p:txBody>
      </p:sp>
      <p:sp>
        <p:nvSpPr>
          <p:cNvPr id="8" name="Zástupný symbol pro text 7"/>
          <p:cNvSpPr txBox="1">
            <a:spLocks noGrp="1"/>
          </p:cNvSpPr>
          <p:nvPr>
            <p:ph type="body" idx="4294967295"/>
          </p:nvPr>
        </p:nvSpPr>
        <p:spPr>
          <a:xfrm>
            <a:off x="457200" y="3968276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/>
              <a:t>Stopky</a:t>
            </a:r>
          </a:p>
        </p:txBody>
      </p:sp>
      <p:pic>
        <p:nvPicPr>
          <p:cNvPr id="1026" name="Picture 2" descr="C:\Documents and Settings\Škola\Local Settings\Temporary Internet Files\Content.IE5\8LRBJX71\MP9003029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2636912"/>
            <a:ext cx="924583" cy="1296144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2348880"/>
            <a:ext cx="1088901" cy="1526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 descr="C:\Documents and Settings\Škola\Local Settings\Temporary Internet Files\Content.IE5\8LRBJX71\MC9004242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2708920"/>
            <a:ext cx="1152128" cy="1152128"/>
          </a:xfrm>
          <a:prstGeom prst="rect">
            <a:avLst/>
          </a:prstGeom>
          <a:noFill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4869160"/>
            <a:ext cx="1540768" cy="10994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4869160"/>
            <a:ext cx="2356520" cy="17673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63888" y="4941168"/>
            <a:ext cx="1885950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179999"/>
            <a:ext cx="8229600" cy="1143000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u="sng">
                <a:solidFill>
                  <a:srgbClr val="000080"/>
                </a:solidFill>
                <a:latin typeface="Arial" pitchFamily="18"/>
              </a:rPr>
              <a:t>Měřidla</a:t>
            </a:r>
            <a:r>
              <a:rPr lang="cs-CZ" u="sng">
                <a:latin typeface="Arial" pitchFamily="18"/>
              </a:rPr>
              <a:t> </a:t>
            </a:r>
            <a:r>
              <a:rPr lang="cs-CZ" u="sng">
                <a:solidFill>
                  <a:srgbClr val="000080"/>
                </a:solidFill>
                <a:latin typeface="Arial" pitchFamily="18"/>
              </a:rPr>
              <a:t>času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2649236" cy="2158560"/>
          </a:xfrm>
        </p:spPr>
        <p:txBody>
          <a:bodyPr/>
          <a:lstStyle/>
          <a:p>
            <a:pPr lvl="0"/>
            <a:r>
              <a:rPr lang="cs-CZ"/>
              <a:t>Náramkové hodinky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3239280" y="1604515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/>
              <a:t>Digitální hodiny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6021360" y="1604515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/>
              <a:t>Metronom</a:t>
            </a:r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6021360" y="3968276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/>
              <a:t>Orloj</a:t>
            </a:r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3239280" y="3968276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/>
              <a:t>Kyvadlové hodiny</a:t>
            </a:r>
          </a:p>
        </p:txBody>
      </p:sp>
      <p:sp>
        <p:nvSpPr>
          <p:cNvPr id="8" name="Zástupný symbol pro text 7"/>
          <p:cNvSpPr txBox="1">
            <a:spLocks noGrp="1"/>
          </p:cNvSpPr>
          <p:nvPr>
            <p:ph type="body" idx="4294967295"/>
          </p:nvPr>
        </p:nvSpPr>
        <p:spPr>
          <a:xfrm>
            <a:off x="457200" y="3968276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/>
              <a:t>Sluneční hodiny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636912"/>
            <a:ext cx="1796541" cy="1202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2636912"/>
            <a:ext cx="1690489" cy="105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060848"/>
            <a:ext cx="1368152" cy="1710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5616" y="5085184"/>
            <a:ext cx="112148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67944" y="5013176"/>
            <a:ext cx="792088" cy="157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4653136"/>
            <a:ext cx="1166812" cy="18287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1143000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3200">
                <a:solidFill>
                  <a:srgbClr val="2323DC"/>
                </a:solidFill>
                <a:latin typeface="Arial" pitchFamily="18"/>
              </a:rPr>
              <a:t>Čas – pracovní list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179999" y="1604515"/>
            <a:ext cx="8820000" cy="4525923"/>
          </a:xfrm>
        </p:spPr>
        <p:txBody>
          <a:bodyPr/>
          <a:lstStyle/>
          <a:p>
            <a:pPr lvl="0"/>
            <a:r>
              <a:rPr lang="cs-CZ" sz="2800"/>
              <a:t>Vyjádři v určených jednotkách :</a:t>
            </a:r>
          </a:p>
          <a:p>
            <a:pPr lvl="0"/>
            <a:r>
              <a:rPr lang="cs-CZ" sz="2800"/>
              <a:t>3 min =............s                    615 min =..........h     </a:t>
            </a:r>
          </a:p>
          <a:p>
            <a:pPr lvl="0"/>
            <a:r>
              <a:rPr lang="cs-CZ" sz="2800"/>
              <a:t>210 min =.........h                   3,5 min =...........s      </a:t>
            </a:r>
          </a:p>
          <a:p>
            <a:pPr lvl="0"/>
            <a:r>
              <a:rPr lang="cs-CZ" sz="2800"/>
              <a:t>165 s =.............min               9000 s = ..….....h    </a:t>
            </a:r>
          </a:p>
          <a:p>
            <a:pPr lvl="0"/>
            <a:r>
              <a:rPr lang="cs-CZ" sz="2800"/>
              <a:t>1,75 h =............min               960 s =.............min</a:t>
            </a:r>
          </a:p>
          <a:p>
            <a:pPr lvl="0"/>
            <a:r>
              <a:rPr lang="cs-CZ" sz="2800"/>
              <a:t>2 h 15 min =........h               6 h 30 min =......min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1143000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3200" dirty="0">
                <a:solidFill>
                  <a:srgbClr val="2323DC"/>
                </a:solidFill>
                <a:latin typeface="Arial" pitchFamily="18"/>
              </a:rPr>
              <a:t>Čas - </a:t>
            </a:r>
            <a:r>
              <a:rPr lang="cs-CZ" sz="2800" dirty="0">
                <a:solidFill>
                  <a:srgbClr val="2323DC"/>
                </a:solidFill>
                <a:latin typeface="Arial" pitchFamily="18"/>
              </a:rPr>
              <a:t>pracovní list </a:t>
            </a:r>
            <a:r>
              <a:rPr lang="cs-CZ" sz="3200" dirty="0">
                <a:solidFill>
                  <a:srgbClr val="2323DC"/>
                </a:solidFill>
                <a:latin typeface="Arial" pitchFamily="18"/>
              </a:rPr>
              <a:t>- </a:t>
            </a:r>
            <a:r>
              <a:rPr lang="cs-CZ" sz="3200" dirty="0">
                <a:solidFill>
                  <a:srgbClr val="FF0000"/>
                </a:solidFill>
                <a:latin typeface="Arial" pitchFamily="18"/>
              </a:rPr>
              <a:t>řešení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179999" y="1604515"/>
            <a:ext cx="8820000" cy="4525923"/>
          </a:xfrm>
        </p:spPr>
        <p:txBody>
          <a:bodyPr/>
          <a:lstStyle/>
          <a:p>
            <a:pPr lvl="0"/>
            <a:r>
              <a:rPr lang="cs-CZ" sz="2800"/>
              <a:t>Vyjádři v určených jednotkách :</a:t>
            </a:r>
          </a:p>
          <a:p>
            <a:pPr lvl="0"/>
            <a:r>
              <a:rPr lang="cs-CZ" sz="2800"/>
              <a:t>3 min = </a:t>
            </a:r>
            <a:r>
              <a:rPr lang="cs-CZ" sz="2800">
                <a:solidFill>
                  <a:srgbClr val="FF0000"/>
                </a:solidFill>
              </a:rPr>
              <a:t>180 s </a:t>
            </a:r>
            <a:r>
              <a:rPr lang="cs-CZ" sz="2800"/>
              <a:t>                    615 min = </a:t>
            </a:r>
            <a:r>
              <a:rPr lang="cs-CZ" sz="2800">
                <a:solidFill>
                  <a:srgbClr val="FF0000"/>
                </a:solidFill>
              </a:rPr>
              <a:t>10,25 h </a:t>
            </a:r>
            <a:r>
              <a:rPr lang="cs-CZ" sz="2800"/>
              <a:t>    </a:t>
            </a:r>
          </a:p>
          <a:p>
            <a:pPr lvl="0"/>
            <a:r>
              <a:rPr lang="cs-CZ" sz="2800"/>
              <a:t>210 min = </a:t>
            </a:r>
            <a:r>
              <a:rPr lang="cs-CZ" sz="2800">
                <a:solidFill>
                  <a:srgbClr val="FF0000"/>
                </a:solidFill>
              </a:rPr>
              <a:t>3,5 h                   </a:t>
            </a:r>
            <a:r>
              <a:rPr lang="cs-CZ" sz="2800"/>
              <a:t>3,5 min = </a:t>
            </a:r>
            <a:r>
              <a:rPr lang="cs-CZ" sz="2800">
                <a:solidFill>
                  <a:srgbClr val="FF0000"/>
                </a:solidFill>
              </a:rPr>
              <a:t>210 s      </a:t>
            </a:r>
          </a:p>
          <a:p>
            <a:pPr lvl="0"/>
            <a:r>
              <a:rPr lang="cs-CZ" sz="2800"/>
              <a:t>165 s = </a:t>
            </a:r>
            <a:r>
              <a:rPr lang="cs-CZ" sz="2800">
                <a:solidFill>
                  <a:srgbClr val="FF0000"/>
                </a:solidFill>
              </a:rPr>
              <a:t>2,75 min                   </a:t>
            </a:r>
            <a:r>
              <a:rPr lang="cs-CZ" sz="2800"/>
              <a:t>9000 s = </a:t>
            </a:r>
            <a:r>
              <a:rPr lang="cs-CZ" sz="2800">
                <a:solidFill>
                  <a:srgbClr val="FF0000"/>
                </a:solidFill>
              </a:rPr>
              <a:t>2,5 h</a:t>
            </a:r>
            <a:r>
              <a:rPr lang="cs-CZ" sz="2800"/>
              <a:t>    </a:t>
            </a:r>
          </a:p>
          <a:p>
            <a:pPr lvl="0"/>
            <a:r>
              <a:rPr lang="cs-CZ" sz="2800"/>
              <a:t>1,75 h = </a:t>
            </a:r>
            <a:r>
              <a:rPr lang="cs-CZ" sz="2800">
                <a:solidFill>
                  <a:srgbClr val="FF0000"/>
                </a:solidFill>
              </a:rPr>
              <a:t>105 min                     </a:t>
            </a:r>
            <a:r>
              <a:rPr lang="cs-CZ" sz="2800"/>
              <a:t>960 s = </a:t>
            </a:r>
            <a:r>
              <a:rPr lang="cs-CZ" sz="2800">
                <a:solidFill>
                  <a:srgbClr val="FF0000"/>
                </a:solidFill>
              </a:rPr>
              <a:t>16 min</a:t>
            </a:r>
          </a:p>
          <a:p>
            <a:pPr lvl="0"/>
            <a:r>
              <a:rPr lang="cs-CZ" sz="2800"/>
              <a:t>2 h 15 min = </a:t>
            </a:r>
            <a:r>
              <a:rPr lang="cs-CZ" sz="2800">
                <a:solidFill>
                  <a:srgbClr val="FF0000"/>
                </a:solidFill>
              </a:rPr>
              <a:t>2,25 h</a:t>
            </a:r>
            <a:r>
              <a:rPr lang="cs-CZ" sz="2800"/>
              <a:t>            6 h 30 min = </a:t>
            </a:r>
            <a:r>
              <a:rPr lang="cs-CZ" sz="2800">
                <a:solidFill>
                  <a:srgbClr val="FF0000"/>
                </a:solidFill>
              </a:rPr>
              <a:t>390 min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Ilustrace:office.microsoft.com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180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369</Words>
  <Application>Microsoft Office PowerPoint</Application>
  <PresentationFormat>Předvádění na obrazovce (4:3)</PresentationFormat>
  <Paragraphs>55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Č A S</vt:lpstr>
      <vt:lpstr>Jednotky času</vt:lpstr>
      <vt:lpstr>Měřidla času</vt:lpstr>
      <vt:lpstr>Měřidla času</vt:lpstr>
      <vt:lpstr>Čas – pracovní list</vt:lpstr>
      <vt:lpstr>Čas - pracovní list -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Uživatel</cp:lastModifiedBy>
  <cp:revision>13</cp:revision>
  <dcterms:created xsi:type="dcterms:W3CDTF">2012-06-01T22:10:47Z</dcterms:created>
  <dcterms:modified xsi:type="dcterms:W3CDTF">2012-12-16T21:51:37Z</dcterms:modified>
</cp:coreProperties>
</file>