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1D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20EE9-A99C-402B-B636-46DAACB973B8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2FB-93E1-4E65-8C43-61917520FBF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20EE9-A99C-402B-B636-46DAACB973B8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2FB-93E1-4E65-8C43-61917520FB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20EE9-A99C-402B-B636-46DAACB973B8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926B2FB-93E1-4E65-8C43-61917520FB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20EE9-A99C-402B-B636-46DAACB973B8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2FB-93E1-4E65-8C43-61917520FB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20EE9-A99C-402B-B636-46DAACB973B8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2FB-93E1-4E65-8C43-61917520FB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20EE9-A99C-402B-B636-46DAACB973B8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2FB-93E1-4E65-8C43-61917520FB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20EE9-A99C-402B-B636-46DAACB973B8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2FB-93E1-4E65-8C43-61917520FB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20EE9-A99C-402B-B636-46DAACB973B8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2FB-93E1-4E65-8C43-61917520FB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20EE9-A99C-402B-B636-46DAACB973B8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2FB-93E1-4E65-8C43-61917520FB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20EE9-A99C-402B-B636-46DAACB973B8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2FB-93E1-4E65-8C43-61917520FB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20EE9-A99C-402B-B636-46DAACB973B8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B2FB-93E1-4E65-8C43-61917520FB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7720EE9-A99C-402B-B636-46DAACB973B8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926B2FB-93E1-4E65-8C43-61917520FBF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4/41/Maria_Theresia11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nd01.jxs.cz/obrazek_rodina_MT" TargetMode="External"/><Relationship Id="rId2" Type="http://schemas.openxmlformats.org/officeDocument/2006/relationships/hyperlink" Target="http://upload.wikimedia.org/wikipedia/obrazek_Marie_Terezi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dn.bydleni.com/rimport/img/0911/miry_u2.jpg" TargetMode="External"/><Relationship Id="rId5" Type="http://schemas.openxmlformats.org/officeDocument/2006/relationships/hyperlink" Target="http://www.bsd.k12.ca.us/obrazek_lide" TargetMode="External"/><Relationship Id="rId4" Type="http://schemas.openxmlformats.org/officeDocument/2006/relationships/hyperlink" Target="http://cs.wikipedia.org/wiki/scitani_lidu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484784"/>
            <a:ext cx="8100392" cy="2160240"/>
          </a:xfrm>
        </p:spPr>
        <p:txBody>
          <a:bodyPr anchor="t">
            <a:normAutofit fontScale="90000"/>
          </a:bodyPr>
          <a:lstStyle/>
          <a:p>
            <a:r>
              <a:rPr lang="cs-CZ" dirty="0" smtClean="0"/>
              <a:t>Dějiny ČR</a:t>
            </a:r>
            <a:br>
              <a:rPr lang="cs-CZ" dirty="0" smtClean="0"/>
            </a:br>
            <a:r>
              <a:rPr lang="cs-CZ" dirty="0" smtClean="0"/>
              <a:t>Marie Terezie - osvícená panovnice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3717032"/>
            <a:ext cx="7406640" cy="1752600"/>
          </a:xfrm>
        </p:spPr>
        <p:txBody>
          <a:bodyPr/>
          <a:lstStyle/>
          <a:p>
            <a:r>
              <a:rPr lang="cs-CZ" sz="2000" dirty="0" smtClean="0">
                <a:solidFill>
                  <a:schemeClr val="tx1"/>
                </a:solidFill>
              </a:rPr>
              <a:t>VY_32_INOVACE_56_Marie_Terezie</a:t>
            </a:r>
            <a:endParaRPr lang="cs-CZ" sz="2000" dirty="0" smtClean="0"/>
          </a:p>
          <a:p>
            <a:r>
              <a:rPr lang="cs-CZ" sz="2000" dirty="0" smtClean="0">
                <a:solidFill>
                  <a:schemeClr val="tx1"/>
                </a:solidFill>
              </a:rPr>
              <a:t>Autor projektu: Mgr. Renata Holanová</a:t>
            </a:r>
          </a:p>
          <a:p>
            <a:endParaRPr lang="cs-CZ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5085184"/>
            <a:ext cx="6965939" cy="136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827584" y="260648"/>
            <a:ext cx="8532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dirty="0" smtClean="0"/>
              <a:t>Vytvořeno v rámci projektu „EU peníze školám“.</a:t>
            </a:r>
          </a:p>
          <a:p>
            <a:pPr lvl="0" algn="ctr"/>
            <a:r>
              <a:rPr lang="cs-CZ" dirty="0" smtClean="0"/>
              <a:t>OP VK oblast podpory 1.4 s názvem Zlepšení podmínek pro vzdělávání na základních školách.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dirty="0" smtClean="0"/>
              <a:t>Životopisné údaje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91880" y="1124744"/>
            <a:ext cx="5482952" cy="573325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Poznej, co se stalo v jejím životě: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1717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1800" dirty="0" smtClean="0"/>
              <a:t>narodila se ve Vídni</a:t>
            </a:r>
            <a:endParaRPr lang="cs-CZ" dirty="0" smtClean="0"/>
          </a:p>
          <a:p>
            <a:r>
              <a:rPr lang="cs-CZ" dirty="0" smtClean="0">
                <a:solidFill>
                  <a:schemeClr val="bg1"/>
                </a:solidFill>
              </a:rPr>
              <a:t>1736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1800" dirty="0" smtClean="0"/>
              <a:t>vdala se za Františka I. Štěpána  Lotrinského</a:t>
            </a:r>
            <a:endParaRPr lang="cs-CZ" dirty="0" smtClean="0"/>
          </a:p>
          <a:p>
            <a:r>
              <a:rPr lang="cs-CZ" dirty="0" smtClean="0">
                <a:solidFill>
                  <a:schemeClr val="bg1"/>
                </a:solidFill>
              </a:rPr>
              <a:t>1740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1800" dirty="0" smtClean="0"/>
              <a:t>nastoupila vládu po smrti svého otce Karla VI.</a:t>
            </a:r>
            <a:endParaRPr lang="cs-CZ" dirty="0" smtClean="0"/>
          </a:p>
          <a:p>
            <a:r>
              <a:rPr lang="cs-CZ" dirty="0" smtClean="0">
                <a:solidFill>
                  <a:schemeClr val="bg1"/>
                </a:solidFill>
              </a:rPr>
              <a:t>1765</a:t>
            </a:r>
          </a:p>
          <a:p>
            <a:pPr>
              <a:buNone/>
            </a:pPr>
            <a:r>
              <a:rPr lang="cs-CZ" sz="2000" dirty="0" smtClean="0"/>
              <a:t>	úmrtí manžela, spoluvládcem v habsburské monarchii její syn Josef II.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1780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2000" dirty="0" smtClean="0"/>
              <a:t>zemřela ve Vídni</a:t>
            </a:r>
            <a:endParaRPr lang="cs-CZ" dirty="0"/>
          </a:p>
        </p:txBody>
      </p:sp>
      <p:pic>
        <p:nvPicPr>
          <p:cNvPr id="1026" name="Picture 2" descr="Soubor:Maria Theresia1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772816"/>
            <a:ext cx="3009934" cy="45375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Rodina Marie Terezie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4788024" cy="5112608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Poznáte na obrázku Františka I. Štěpána Lotrinského (manžela M.T.) ?</a:t>
            </a: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Z jejich 16 dětí se jen 11 dožilo dospělého věku.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Nejstarším synem a pozdějším nástupcem byl Josef II.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	Kde se na obrázku </a:t>
            </a:r>
            <a:r>
              <a:rPr lang="cs-CZ" sz="2400" dirty="0" smtClean="0">
                <a:solidFill>
                  <a:schemeClr val="bg1"/>
                </a:solidFill>
              </a:rPr>
              <a:t>nachází</a:t>
            </a:r>
            <a:r>
              <a:rPr lang="cs-CZ" sz="2400" dirty="0" smtClean="0">
                <a:solidFill>
                  <a:schemeClr val="bg1"/>
                </a:solidFill>
              </a:rPr>
              <a:t>?</a:t>
            </a:r>
          </a:p>
          <a:p>
            <a:pPr marL="137160" indent="0"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27650" name="Picture 2" descr="http://nd01.jxs.cz/635/187/ef7d60a42d_31566217_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412776"/>
            <a:ext cx="4221485" cy="5257110"/>
          </a:xfrm>
          <a:prstGeom prst="rect">
            <a:avLst/>
          </a:prstGeom>
          <a:noFill/>
        </p:spPr>
      </p:pic>
      <p:cxnSp>
        <p:nvCxnSpPr>
          <p:cNvPr id="6" name="Přímá spojovací šipka 5"/>
          <p:cNvCxnSpPr/>
          <p:nvPr/>
        </p:nvCxnSpPr>
        <p:spPr>
          <a:xfrm>
            <a:off x="3131840" y="2060848"/>
            <a:ext cx="1944216" cy="23042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>
            <a:off x="4355976" y="4941168"/>
            <a:ext cx="2808312" cy="72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Rodina Marie Terezie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28800"/>
            <a:ext cx="4834880" cy="504056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Po smrti Josefa II. vládnul  Leopold II.. Poznáš ho?</a:t>
            </a:r>
          </a:p>
          <a:p>
            <a:pPr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Nejmladší dcerou Marie Terezie byla pozdější francouzská královna Marie Antoinette.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Kde se nachází na obrázku?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29698" name="Picture 2" descr="http://nd01.jxs.cz/635/187/ef7d60a42d_31566217_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3122" y="1556792"/>
            <a:ext cx="4105418" cy="5112568"/>
          </a:xfrm>
          <a:prstGeom prst="rect">
            <a:avLst/>
          </a:prstGeom>
          <a:noFill/>
        </p:spPr>
      </p:pic>
      <p:cxnSp>
        <p:nvCxnSpPr>
          <p:cNvPr id="6" name="Přímá spojovací šipka 5"/>
          <p:cNvCxnSpPr/>
          <p:nvPr/>
        </p:nvCxnSpPr>
        <p:spPr>
          <a:xfrm>
            <a:off x="3851920" y="2276872"/>
            <a:ext cx="4608512" cy="28803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4499992" y="4653136"/>
            <a:ext cx="1944216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Doba vlády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709160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chemeClr val="bg1"/>
                </a:solidFill>
              </a:rPr>
              <a:t>V 18. století začaly pronikat i do rakouské říše nové myšlenky učenců ze západní Evropy podle kterých se panovníci měli starat o své poddané  a pomocí reforem zlepšovat jejich život. Všichni lidé měli mít stejná práva. Marie Terezie se prostřednictvím reforem snažila v duchu těchto myšlenek (této filozofie) vládnout.</a:t>
            </a:r>
          </a:p>
          <a:p>
            <a:pPr algn="just"/>
            <a:endParaRPr lang="cs-CZ" dirty="0" smtClean="0">
              <a:solidFill>
                <a:schemeClr val="bg1"/>
              </a:solidFill>
            </a:endParaRPr>
          </a:p>
          <a:p>
            <a:pPr algn="just"/>
            <a:r>
              <a:rPr lang="cs-CZ" dirty="0" smtClean="0">
                <a:solidFill>
                  <a:schemeClr val="bg1"/>
                </a:solidFill>
              </a:rPr>
              <a:t>Víš, jak se říká této filozofii?</a:t>
            </a:r>
          </a:p>
          <a:p>
            <a:pPr algn="just">
              <a:buNone/>
            </a:pPr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cs-CZ" dirty="0" smtClean="0">
                <a:solidFill>
                  <a:srgbClr val="FFFF00"/>
                </a:solidFill>
              </a:rPr>
              <a:t>Osvícenská</a:t>
            </a:r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Reformy Marie Terezie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92514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Doplň správně v textu: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	Díky válkám o rakouské dědictví (1740-1745, 1756-1763),   v kterých přišla o Slezsko věděla, že musí mít dobře vycvičené stálé </a:t>
            </a:r>
            <a:r>
              <a:rPr lang="cs-CZ" sz="2400" dirty="0" smtClean="0">
                <a:solidFill>
                  <a:srgbClr val="FF0000"/>
                </a:solidFill>
              </a:rPr>
              <a:t>vojsko</a:t>
            </a:r>
            <a:r>
              <a:rPr lang="cs-CZ" sz="2400" dirty="0" smtClean="0">
                <a:solidFill>
                  <a:schemeClr val="bg1"/>
                </a:solidFill>
              </a:rPr>
              <a:t> . Zavedla </a:t>
            </a:r>
            <a:r>
              <a:rPr lang="cs-CZ" sz="2400" dirty="0" smtClean="0">
                <a:solidFill>
                  <a:srgbClr val="FF0000"/>
                </a:solidFill>
              </a:rPr>
              <a:t>pravidelný odvod </a:t>
            </a:r>
            <a:r>
              <a:rPr lang="cs-CZ" sz="2400" dirty="0" smtClean="0">
                <a:solidFill>
                  <a:schemeClr val="bg1"/>
                </a:solidFill>
              </a:rPr>
              <a:t>mladých chlapců do armády. Na mnoha místech nechala postavit silné </a:t>
            </a:r>
            <a:r>
              <a:rPr lang="cs-CZ" sz="2400" dirty="0" smtClean="0">
                <a:solidFill>
                  <a:srgbClr val="FF0000"/>
                </a:solidFill>
              </a:rPr>
              <a:t>pevnosti</a:t>
            </a:r>
            <a:r>
              <a:rPr lang="cs-CZ" sz="2400" dirty="0" smtClean="0">
                <a:solidFill>
                  <a:schemeClr val="bg1"/>
                </a:solidFill>
              </a:rPr>
              <a:t> (Terezín, Josefov, Olomouc) .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V roce 1774 zavedla pro děti od 6 do 12 let 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	</a:t>
            </a:r>
            <a:r>
              <a:rPr lang="cs-CZ" sz="2400" dirty="0" smtClean="0">
                <a:solidFill>
                  <a:srgbClr val="FF0000"/>
                </a:solidFill>
              </a:rPr>
              <a:t>povinnou školní </a:t>
            </a:r>
            <a:r>
              <a:rPr lang="cs-CZ" sz="2400" dirty="0" smtClean="0">
                <a:solidFill>
                  <a:srgbClr val="FF0000"/>
                </a:solidFill>
              </a:rPr>
              <a:t>docházku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Panovnice provedla daňovou reformu podle které platili daně nejenom poddaní, ale i </a:t>
            </a:r>
            <a:r>
              <a:rPr lang="cs-CZ" sz="2400" dirty="0" smtClean="0">
                <a:solidFill>
                  <a:srgbClr val="FF0000"/>
                </a:solidFill>
              </a:rPr>
              <a:t>vrchnost 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Nevolnickým povstáním chtěla zabránit snížením </a:t>
            </a:r>
            <a:r>
              <a:rPr lang="cs-CZ" sz="2400" dirty="0" smtClean="0">
                <a:solidFill>
                  <a:srgbClr val="FF0000"/>
                </a:solidFill>
              </a:rPr>
              <a:t>roboty</a:t>
            </a:r>
            <a:r>
              <a:rPr lang="cs-CZ" sz="2400" dirty="0" smtClean="0">
                <a:solidFill>
                  <a:schemeClr val="bg1"/>
                </a:solidFill>
              </a:rPr>
              <a:t> na 3 dny v týdnu.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203848" y="2924944"/>
            <a:ext cx="100811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5436096" y="2924944"/>
            <a:ext cx="259228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2915816" y="3645024"/>
            <a:ext cx="1296144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1115616" y="4509120"/>
            <a:ext cx="3600400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5004048" y="5373216"/>
            <a:ext cx="1224136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7884368" y="5805264"/>
            <a:ext cx="936104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Další reformy Marie Terezie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/>
          </a:bodyPr>
          <a:lstStyle/>
          <a:p>
            <a:pPr algn="just"/>
            <a:endParaRPr lang="cs-CZ" dirty="0" smtClean="0">
              <a:solidFill>
                <a:schemeClr val="bg1"/>
              </a:solidFill>
            </a:endParaRPr>
          </a:p>
          <a:p>
            <a:pPr algn="just"/>
            <a:endParaRPr lang="cs-CZ" dirty="0" smtClean="0">
              <a:solidFill>
                <a:schemeClr val="bg1"/>
              </a:solidFill>
            </a:endParaRPr>
          </a:p>
          <a:p>
            <a:pPr algn="just"/>
            <a:endParaRPr lang="cs-CZ" sz="2000" dirty="0" smtClean="0">
              <a:solidFill>
                <a:schemeClr val="bg1"/>
              </a:solidFill>
            </a:endParaRPr>
          </a:p>
          <a:p>
            <a:pPr algn="just"/>
            <a:endParaRPr lang="cs-CZ" sz="2000" dirty="0" smtClean="0">
              <a:solidFill>
                <a:schemeClr val="bg1"/>
              </a:solidFill>
            </a:endParaRPr>
          </a:p>
          <a:p>
            <a:pPr algn="just"/>
            <a:endParaRPr lang="cs-CZ" sz="2000" dirty="0" smtClean="0">
              <a:solidFill>
                <a:schemeClr val="bg1"/>
              </a:solidFill>
            </a:endParaRPr>
          </a:p>
          <a:p>
            <a:pPr algn="just"/>
            <a:endParaRPr lang="cs-CZ" sz="2000" dirty="0" smtClean="0">
              <a:solidFill>
                <a:schemeClr val="bg1"/>
              </a:solidFill>
            </a:endParaRPr>
          </a:p>
          <a:p>
            <a:pPr algn="just"/>
            <a:endParaRPr lang="cs-CZ" sz="2000" dirty="0" smtClean="0">
              <a:solidFill>
                <a:schemeClr val="bg1"/>
              </a:solidFill>
            </a:endParaRPr>
          </a:p>
          <a:p>
            <a:pPr algn="just"/>
            <a:r>
              <a:rPr lang="cs-CZ" sz="2000" dirty="0" smtClean="0">
                <a:solidFill>
                  <a:schemeClr val="bg1"/>
                </a:solidFill>
              </a:rPr>
              <a:t>V roce 1753 vydala Marie Terezie nařízení o první konskripci (sčítání lidu).</a:t>
            </a:r>
          </a:p>
          <a:p>
            <a:pPr algn="just"/>
            <a:r>
              <a:rPr lang="cs-CZ" sz="2000" dirty="0" smtClean="0">
                <a:solidFill>
                  <a:schemeClr val="bg1"/>
                </a:solidFill>
              </a:rPr>
              <a:t>Konskripce (soupis) provedena v roce 1754 (první svého druhu v Evropě). V roce 1770 vydala patent nařizující provádění soupisu lidu, tažného dobytka a domů v českých, dolnorakouských a vnitřních rakouských dědičných zemích.</a:t>
            </a:r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30722" name="Picture 2" descr="http://www.bsd.k12.ca.us/modules/groups/homepagefiles/cms/443974/Image/images/NewsLetter%20Images/School_Clip_Art_16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556792"/>
            <a:ext cx="2872164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reformy Marie Terezie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997152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1765 - sjednocení měr a vah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schemeClr val="bg1"/>
                </a:solidFill>
              </a:rPr>
              <a:t>Hospodářské reformy – rozvoj manufaktur, rozvoj obchodu (zrušení vnitřních cel v monarchii), stavba cest (podél cest ovocné stromy), rozvoj včelařství, zavedení hnojení polí, šlechtění rostlin, melioračních kanálů,          od roku 1770 rozvoj pěstování brambor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33794" name="Picture 2" descr="http://cdn.bydleni.com/rimport/img/0911/miry_u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268760"/>
            <a:ext cx="1937990" cy="23557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70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>
                <a:solidFill>
                  <a:srgbClr val="FFFF00"/>
                </a:solidFill>
                <a:hlinkClick r:id="rId2"/>
              </a:rPr>
              <a:t>Text:</a:t>
            </a:r>
          </a:p>
          <a:p>
            <a:r>
              <a:rPr lang="cs-CZ" sz="2000" dirty="0" smtClean="0">
                <a:solidFill>
                  <a:srgbClr val="FFFF00"/>
                </a:solidFill>
                <a:hlinkClick r:id="rId2"/>
              </a:rPr>
              <a:t>Čapek, F.: Vlastivěda ( obrazy z novějších českých dějin), Alter , 1996</a:t>
            </a:r>
          </a:p>
          <a:p>
            <a:r>
              <a:rPr lang="cs-CZ" sz="2000" dirty="0" smtClean="0">
                <a:hlinkClick r:id="rId2"/>
              </a:rPr>
              <a:t>http://upload.wikimedia.org/wikipedia/obrazek_Marie_Terezie</a:t>
            </a:r>
            <a:endParaRPr lang="cs-CZ" sz="2000" dirty="0" smtClean="0"/>
          </a:p>
          <a:p>
            <a:endParaRPr lang="cs-CZ" sz="2000" dirty="0" smtClean="0"/>
          </a:p>
          <a:p>
            <a:pPr>
              <a:buNone/>
            </a:pPr>
            <a:r>
              <a:rPr lang="cs-CZ" sz="2000" u="sng" dirty="0" smtClean="0">
                <a:solidFill>
                  <a:srgbClr val="7030A0"/>
                </a:solidFill>
              </a:rPr>
              <a:t>Obrázky:</a:t>
            </a:r>
          </a:p>
          <a:p>
            <a:r>
              <a:rPr lang="cs-CZ" sz="2000" dirty="0" smtClean="0">
                <a:hlinkClick r:id="rId3"/>
              </a:rPr>
              <a:t>http://nd01.jxs.cz/</a:t>
            </a:r>
            <a:r>
              <a:rPr lang="cs-CZ" sz="2000" dirty="0" err="1" smtClean="0">
                <a:hlinkClick r:id="rId3"/>
              </a:rPr>
              <a:t>obrazek</a:t>
            </a:r>
            <a:r>
              <a:rPr lang="cs-CZ" sz="2000" dirty="0" smtClean="0">
                <a:hlinkClick r:id="rId3"/>
              </a:rPr>
              <a:t>_rodina_MT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http://cs.wikipedia.org/wiki/scitani_lidu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http://www.bsd.k12.ca.us/</a:t>
            </a:r>
            <a:r>
              <a:rPr lang="cs-CZ" sz="2000" dirty="0" err="1" smtClean="0">
                <a:hlinkClick r:id="rId5"/>
              </a:rPr>
              <a:t>obrazek</a:t>
            </a:r>
            <a:r>
              <a:rPr lang="cs-CZ" sz="2000" dirty="0" smtClean="0">
                <a:hlinkClick r:id="rId5"/>
              </a:rPr>
              <a:t>_lide</a:t>
            </a:r>
            <a:endParaRPr lang="cs-CZ" sz="2000" dirty="0" smtClean="0"/>
          </a:p>
          <a:p>
            <a:r>
              <a:rPr lang="cs-CZ" sz="2000" dirty="0" smtClean="0">
                <a:hlinkClick r:id="rId6"/>
              </a:rPr>
              <a:t>http://cdn.bydleni.comobrazek_vahy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6048712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Vytvořeno jako DUM do předmětu vlastivěda </a:t>
            </a:r>
          </a:p>
          <a:p>
            <a:pPr algn="ctr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 na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Základní škole a Mateřské škole </a:t>
            </a:r>
          </a:p>
          <a:p>
            <a:pPr algn="ctr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Mladá Boleslav, 17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listopadu 1325, </a:t>
            </a:r>
          </a:p>
          <a:p>
            <a:pPr algn="ctr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příspěvková organizace </a:t>
            </a:r>
          </a:p>
          <a:p>
            <a:pPr algn="ctr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pro pátý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ročník základní školy.</a:t>
            </a:r>
          </a:p>
          <a:p>
            <a:pPr algn="ctr"/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slouží jako doplněk učiva 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Marii Terezii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   v rámci tématu Dějiny České republiky.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doporučuji prezentovat pomocí </a:t>
            </a:r>
          </a:p>
          <a:p>
            <a:pPr algn="ctr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 dataprojektoru nebo na monitorech žáků.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byl vytvořen a pilotován v 1. pololetí</a:t>
            </a:r>
          </a:p>
          <a:p>
            <a:pPr algn="ctr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školního roku 2012/2013.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139</TotalTime>
  <Words>401</Words>
  <Application>Microsoft Office PowerPoint</Application>
  <PresentationFormat>Předvádění na obrazovce (4:3)</PresentationFormat>
  <Paragraphs>80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Vrchol</vt:lpstr>
      <vt:lpstr>Dějiny ČR Marie Terezie - osvícená panovnice</vt:lpstr>
      <vt:lpstr>Životopisné údaje</vt:lpstr>
      <vt:lpstr>Rodina Marie Terezie</vt:lpstr>
      <vt:lpstr>Rodina Marie Terezie</vt:lpstr>
      <vt:lpstr>Doba vlády</vt:lpstr>
      <vt:lpstr>Reformy Marie Terezie</vt:lpstr>
      <vt:lpstr>Další reformy Marie Terezie</vt:lpstr>
      <vt:lpstr>Další reformy Marie Terezie</vt:lpstr>
      <vt:lpstr>Zdroje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Dějiny ČR Marie Terezie - osvícená panovnice</dc:title>
  <dc:creator>Lenka</dc:creator>
  <cp:lastModifiedBy>Václav Kerda</cp:lastModifiedBy>
  <cp:revision>15</cp:revision>
  <dcterms:created xsi:type="dcterms:W3CDTF">2012-10-28T19:27:27Z</dcterms:created>
  <dcterms:modified xsi:type="dcterms:W3CDTF">2012-11-21T22:51:13Z</dcterms:modified>
</cp:coreProperties>
</file>