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6" r:id="rId10"/>
    <p:sldId id="267" r:id="rId11"/>
    <p:sldId id="265" r:id="rId12"/>
    <p:sldId id="270" r:id="rId13"/>
    <p:sldId id="258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9644"/>
    <a:srgbClr val="F7A81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36C36-A019-4BCD-A6D9-4B09053969C7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13D1184-B957-4B57-80A5-B0B2F37565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AB36C36-A019-4BCD-A6D9-4B09053969C7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F13D1184-B957-4B57-80A5-B0B2F37565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36C36-A019-4BCD-A6D9-4B09053969C7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D1184-B957-4B57-80A5-B0B2F37565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36C36-A019-4BCD-A6D9-4B09053969C7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D1184-B957-4B57-80A5-B0B2F37565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D1184-B957-4B57-80A5-B0B2F37565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36C36-A019-4BCD-A6D9-4B09053969C7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36C36-A019-4BCD-A6D9-4B09053969C7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D1184-B957-4B57-80A5-B0B2F37565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36C36-A019-4BCD-A6D9-4B09053969C7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D1184-B957-4B57-80A5-B0B2F37565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AB36C36-A019-4BCD-A6D9-4B09053969C7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13D1184-B957-4B57-80A5-B0B2F37565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36C36-A019-4BCD-A6D9-4B09053969C7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13D1184-B957-4B57-80A5-B0B2F37565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36C36-A019-4BCD-A6D9-4B09053969C7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D1184-B957-4B57-80A5-B0B2F37565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B36C36-A019-4BCD-A6D9-4B09053969C7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D1184-B957-4B57-80A5-B0B2F37565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AB36C36-A019-4BCD-A6D9-4B09053969C7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F13D1184-B957-4B57-80A5-B0B2F37565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7" Type="http://schemas.openxmlformats.org/officeDocument/2006/relationships/image" Target="../media/image13.gi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images.google.cz/vlajka_ruska" TargetMode="External"/><Relationship Id="rId13" Type="http://schemas.openxmlformats.org/officeDocument/2006/relationships/hyperlink" Target="http://images.google.cz/letadlo" TargetMode="External"/><Relationship Id="rId18" Type="http://schemas.openxmlformats.org/officeDocument/2006/relationships/hyperlink" Target="http://images.google.cz/e.benes" TargetMode="External"/><Relationship Id="rId3" Type="http://schemas.openxmlformats.org/officeDocument/2006/relationships/hyperlink" Target="http://images.google.cz/atentat" TargetMode="External"/><Relationship Id="rId7" Type="http://schemas.openxmlformats.org/officeDocument/2006/relationships/hyperlink" Target="http://images.google.cz/vlajka_francie" TargetMode="External"/><Relationship Id="rId12" Type="http://schemas.openxmlformats.org/officeDocument/2006/relationships/hyperlink" Target="http://images.google.cz/tank" TargetMode="External"/><Relationship Id="rId17" Type="http://schemas.openxmlformats.org/officeDocument/2006/relationships/hyperlink" Target="http://images.google.cz/t.g.masaryk" TargetMode="External"/><Relationship Id="rId2" Type="http://schemas.openxmlformats.org/officeDocument/2006/relationships/hyperlink" Target="http://images.google.cz/mapa" TargetMode="External"/><Relationship Id="rId16" Type="http://schemas.openxmlformats.org/officeDocument/2006/relationships/hyperlink" Target="http://images.google.cz/kulomet" TargetMode="External"/><Relationship Id="rId20" Type="http://schemas.openxmlformats.org/officeDocument/2006/relationships/hyperlink" Target="http://upload.wikimedia.org/wikipedia/commons/thumb/f/fe/Map_Europe_alliances_1914-fr.svg/440px-Map_Europe_alliances_1914-fr.svg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mages.google.cz/vlajka_anglie" TargetMode="External"/><Relationship Id="rId11" Type="http://schemas.openxmlformats.org/officeDocument/2006/relationships/hyperlink" Target="http://images.google.cz/vlajka_italie" TargetMode="External"/><Relationship Id="rId5" Type="http://schemas.openxmlformats.org/officeDocument/2006/relationships/hyperlink" Target="http://images.google.cz/zakopova_valka" TargetMode="External"/><Relationship Id="rId15" Type="http://schemas.openxmlformats.org/officeDocument/2006/relationships/hyperlink" Target="http://images.google.cz/plamenomet" TargetMode="External"/><Relationship Id="rId10" Type="http://schemas.openxmlformats.org/officeDocument/2006/relationships/hyperlink" Target="http://images.google.cz/vlajka_rakouska_uherska" TargetMode="External"/><Relationship Id="rId19" Type="http://schemas.openxmlformats.org/officeDocument/2006/relationships/hyperlink" Target="http://images.google.cz/stefanik" TargetMode="External"/><Relationship Id="rId4" Type="http://schemas.openxmlformats.org/officeDocument/2006/relationships/hyperlink" Target="http://images.google.cz/bleskova_valka" TargetMode="External"/><Relationship Id="rId9" Type="http://schemas.openxmlformats.org/officeDocument/2006/relationships/hyperlink" Target="http://images.google.cz/vlajka_nemecka" TargetMode="External"/><Relationship Id="rId14" Type="http://schemas.openxmlformats.org/officeDocument/2006/relationships/hyperlink" Target="http://images.google.cz/ponorka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476672"/>
            <a:ext cx="8305800" cy="1143000"/>
          </a:xfrm>
        </p:spPr>
        <p:txBody>
          <a:bodyPr/>
          <a:lstStyle/>
          <a:p>
            <a:pPr lvl="0"/>
            <a:r>
              <a:rPr lang="cs-CZ" dirty="0" smtClean="0"/>
              <a:t>Vytvořeno v rámci projektu „EU peníze školám“.</a:t>
            </a:r>
          </a:p>
          <a:p>
            <a:pPr lvl="0"/>
            <a:r>
              <a:rPr lang="cs-CZ" dirty="0" smtClean="0"/>
              <a:t>OP VK oblast podpory 1.4 s názvem Zlepšení podmínek pro vzdělávání na základních školách.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600" dirty="0" smtClean="0">
                <a:solidFill>
                  <a:srgbClr val="009644"/>
                </a:solidFill>
              </a:rPr>
              <a:t>První</a:t>
            </a:r>
            <a:r>
              <a:rPr lang="cs-CZ" sz="6600" dirty="0" smtClean="0">
                <a:solidFill>
                  <a:srgbClr val="009644"/>
                </a:solidFill>
              </a:rPr>
              <a:t> </a:t>
            </a:r>
            <a:r>
              <a:rPr lang="cs-CZ" sz="6600" dirty="0" smtClean="0">
                <a:solidFill>
                  <a:srgbClr val="009644"/>
                </a:solidFill>
              </a:rPr>
              <a:t>světová válka</a:t>
            </a:r>
            <a:endParaRPr lang="cs-CZ" sz="6600" dirty="0">
              <a:solidFill>
                <a:srgbClr val="009644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95736" y="3933056"/>
            <a:ext cx="4752528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VY_32_INOVACE_60_První_světová_válka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95736" y="4437112"/>
            <a:ext cx="56166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Autor projektu: Mgr. Renata Holanová</a:t>
            </a:r>
          </a:p>
          <a:p>
            <a:endParaRPr lang="cs-CZ" dirty="0"/>
          </a:p>
        </p:txBody>
      </p:sp>
      <p:pic>
        <p:nvPicPr>
          <p:cNvPr id="6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5013176"/>
            <a:ext cx="6965939" cy="13636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052736"/>
            <a:ext cx="8136904" cy="79208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800" dirty="0" smtClean="0"/>
              <a:t>28.7. 1914 - 11. </a:t>
            </a:r>
            <a:r>
              <a:rPr lang="cs-CZ" sz="2800" smtClean="0"/>
              <a:t>11. </a:t>
            </a:r>
            <a:r>
              <a:rPr lang="cs-CZ" sz="2800" dirty="0" smtClean="0"/>
              <a:t>1918 .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052736"/>
          </a:xfrm>
        </p:spPr>
        <p:txBody>
          <a:bodyPr>
            <a:normAutofit/>
          </a:bodyPr>
          <a:lstStyle/>
          <a:p>
            <a:pPr algn="ctr"/>
            <a:r>
              <a:rPr lang="cs-CZ" sz="4800" dirty="0" smtClean="0">
                <a:solidFill>
                  <a:srgbClr val="00B050"/>
                </a:solidFill>
              </a:rPr>
              <a:t>I. světová válka</a:t>
            </a:r>
            <a:endParaRPr lang="cs-CZ" sz="4800" dirty="0">
              <a:solidFill>
                <a:srgbClr val="00B050"/>
              </a:solidFill>
            </a:endParaRPr>
          </a:p>
        </p:txBody>
      </p:sp>
      <p:pic>
        <p:nvPicPr>
          <p:cNvPr id="14340" name="Picture 4" descr="http://upload.wikimedia.org/wikipedia/commons/thumb/f/fe/Map_Europe_alliances_1914-fr.svg/440px-Map_Europe_alliances_1914-fr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628800"/>
            <a:ext cx="8133314" cy="48245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411760" y="1556792"/>
            <a:ext cx="6732240" cy="4572000"/>
          </a:xfrm>
        </p:spPr>
        <p:txBody>
          <a:bodyPr/>
          <a:lstStyle/>
          <a:p>
            <a:pPr algn="ctr"/>
            <a:r>
              <a:rPr lang="cs-CZ" dirty="0" smtClean="0"/>
              <a:t>atentát na rakouského následovníka trůnu </a:t>
            </a:r>
            <a:r>
              <a:rPr lang="cs-CZ" dirty="0" smtClean="0">
                <a:solidFill>
                  <a:srgbClr val="009644"/>
                </a:solidFill>
              </a:rPr>
              <a:t>Františka Ferdinanda d´Este  </a:t>
            </a:r>
            <a:r>
              <a:rPr lang="cs-CZ" dirty="0" smtClean="0"/>
              <a:t>v Sarajevu.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152400"/>
            <a:ext cx="9144000" cy="972344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00B050"/>
                </a:solidFill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  <a:innerShdw blurRad="50800" dist="25400" dir="13500000">
                    <a:prstClr val="black">
                      <a:alpha val="70000"/>
                    </a:prstClr>
                  </a:innerShdw>
                </a:effectLst>
              </a:rPr>
              <a:t>Co bylo podnětem vypuknutí 1. světové války?</a:t>
            </a:r>
            <a:endParaRPr lang="cs-CZ" dirty="0">
              <a:solidFill>
                <a:srgbClr val="00B050"/>
              </a:solidFill>
              <a:effectLst>
                <a:glow rad="63500">
                  <a:schemeClr val="accent3">
                    <a:satMod val="175000"/>
                    <a:alpha val="40000"/>
                  </a:schemeClr>
                </a:glow>
                <a:innerShdw blurRad="50800" dist="25400" dir="13500000">
                  <a:prstClr val="black">
                    <a:alpha val="70000"/>
                  </a:prstClr>
                </a:innerShdw>
              </a:effectLst>
            </a:endParaRPr>
          </a:p>
        </p:txBody>
      </p:sp>
      <p:pic>
        <p:nvPicPr>
          <p:cNvPr id="16386" name="Picture 2" descr="http://nd03.jxs.cz/590/105/636a324fc3_88963115_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2492896"/>
            <a:ext cx="5336282" cy="386970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Zaoblený obdélník 4"/>
          <p:cNvSpPr/>
          <p:nvPr/>
        </p:nvSpPr>
        <p:spPr>
          <a:xfrm>
            <a:off x="3131840" y="1988840"/>
            <a:ext cx="3888432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 rot="1178795">
            <a:off x="683934" y="1308722"/>
            <a:ext cx="2088232" cy="792088"/>
          </a:xfrm>
          <a:prstGeom prst="rightArrow">
            <a:avLst>
              <a:gd name="adj1" fmla="val 43752"/>
              <a:gd name="adj2" fmla="val 4887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!</a:t>
            </a:r>
            <a:endParaRPr lang="cs-CZ" b="1" dirty="0">
              <a:solidFill>
                <a:schemeClr val="bg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9512" y="3356992"/>
            <a:ext cx="417646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Kdy?</a:t>
            </a:r>
          </a:p>
          <a:p>
            <a:r>
              <a:rPr lang="cs-CZ" sz="2400" dirty="0" smtClean="0">
                <a:solidFill>
                  <a:srgbClr val="00964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28. 6. 1914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/>
              <a:t>Kdo atentát uskutečnil?</a:t>
            </a:r>
          </a:p>
          <a:p>
            <a:r>
              <a:rPr lang="cs-CZ" sz="2400" dirty="0">
                <a:solidFill>
                  <a:srgbClr val="00964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smtClean="0">
                <a:solidFill>
                  <a:srgbClr val="00964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srbský student </a:t>
            </a:r>
          </a:p>
          <a:p>
            <a:r>
              <a:rPr lang="cs-CZ" sz="2400" dirty="0" smtClean="0">
                <a:solidFill>
                  <a:srgbClr val="00964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</a:t>
            </a:r>
            <a:r>
              <a:rPr lang="cs-CZ" sz="2400" dirty="0" err="1" smtClean="0">
                <a:solidFill>
                  <a:srgbClr val="00964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Gavrilo</a:t>
            </a:r>
            <a:r>
              <a:rPr lang="cs-CZ" sz="2400" dirty="0" smtClean="0">
                <a:solidFill>
                  <a:srgbClr val="00964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Princip </a:t>
            </a:r>
          </a:p>
          <a:p>
            <a:r>
              <a:rPr lang="cs-CZ" sz="2000" dirty="0" smtClean="0">
                <a:solidFill>
                  <a:srgbClr val="00964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(z organizace Mladá Bosna)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2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spory velmocí o nové přerozdělení světa</a:t>
            </a:r>
          </a:p>
          <a:p>
            <a:pPr>
              <a:buNone/>
            </a:pPr>
            <a:endParaRPr lang="cs-CZ" dirty="0" smtClean="0"/>
          </a:p>
          <a:p>
            <a:pPr algn="just">
              <a:buNone/>
            </a:pPr>
            <a:r>
              <a:rPr lang="cs-CZ" dirty="0" smtClean="0"/>
              <a:t>Původně měla být válka </a:t>
            </a:r>
            <a:r>
              <a:rPr lang="cs-CZ" dirty="0" smtClean="0">
                <a:solidFill>
                  <a:srgbClr val="009644"/>
                </a:solidFill>
              </a:rPr>
              <a:t>blesková</a:t>
            </a:r>
            <a:r>
              <a:rPr lang="cs-CZ" dirty="0" smtClean="0"/>
              <a:t> (rychlá), ale postupem času se změnila na </a:t>
            </a:r>
            <a:r>
              <a:rPr lang="cs-CZ" dirty="0" smtClean="0">
                <a:solidFill>
                  <a:srgbClr val="009644"/>
                </a:solidFill>
              </a:rPr>
              <a:t>zákopovou</a:t>
            </a:r>
            <a:r>
              <a:rPr lang="cs-CZ" dirty="0" smtClean="0"/>
              <a:t> (poziční) a nakonec přešla ve válku  </a:t>
            </a:r>
            <a:r>
              <a:rPr lang="cs-CZ" dirty="0" smtClean="0">
                <a:solidFill>
                  <a:srgbClr val="009644"/>
                </a:solidFill>
              </a:rPr>
              <a:t>týlovou    </a:t>
            </a:r>
            <a:r>
              <a:rPr lang="cs-CZ" dirty="0" smtClean="0"/>
              <a:t>(hlad, epidemie, černý trh).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00336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009644"/>
                </a:solidFill>
              </a:rPr>
              <a:t>Příčiny a průběh I. světové války</a:t>
            </a:r>
            <a:endParaRPr lang="cs-CZ" dirty="0">
              <a:solidFill>
                <a:srgbClr val="009644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067944" y="2564904"/>
            <a:ext cx="1224136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3491880" y="2996952"/>
            <a:ext cx="1512168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1979712" y="3356992"/>
            <a:ext cx="1296144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410" name="Picture 2" descr="http://airborn.webz.cz/img/6rtc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929604"/>
            <a:ext cx="3995936" cy="29283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7412" name="Picture 4" descr="http://news.bbc.co.uk/nol/shared/spl/hi/picture_gallery/07/magazine_faces_of_battle/img/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3846128"/>
            <a:ext cx="4176464" cy="301187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052736"/>
            <a:ext cx="8964488" cy="580526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V první světové válce proti sobě bojovaly státy seskupené do bloků nazývaných Dohodové mocnosti a Ústřední (Centrální) mocnosti.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Vyjmenuj státy </a:t>
            </a:r>
            <a:r>
              <a:rPr lang="cs-CZ" dirty="0" smtClean="0">
                <a:solidFill>
                  <a:srgbClr val="009644"/>
                </a:solidFill>
              </a:rPr>
              <a:t>Dohody</a:t>
            </a:r>
            <a:r>
              <a:rPr lang="cs-CZ" dirty="0" smtClean="0"/>
              <a:t>: 			+		+			 </a:t>
            </a:r>
          </a:p>
          <a:p>
            <a:endParaRPr lang="cs-CZ" dirty="0" smtClean="0"/>
          </a:p>
          <a:p>
            <a:r>
              <a:rPr lang="cs-CZ" dirty="0" smtClean="0"/>
              <a:t>Vyjmenuj státy </a:t>
            </a:r>
            <a:r>
              <a:rPr lang="cs-CZ" dirty="0" smtClean="0">
                <a:solidFill>
                  <a:srgbClr val="009644"/>
                </a:solidFill>
              </a:rPr>
              <a:t>Ústřední mocnosti</a:t>
            </a:r>
            <a:r>
              <a:rPr lang="cs-CZ" dirty="0" smtClean="0"/>
              <a:t>: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					+			+		</a:t>
            </a:r>
          </a:p>
          <a:p>
            <a:pPr>
              <a:buNone/>
            </a:pPr>
            <a:endParaRPr lang="cs-CZ" dirty="0" smtClean="0"/>
          </a:p>
          <a:p>
            <a:pPr>
              <a:lnSpc>
                <a:spcPct val="110000"/>
              </a:lnSpc>
              <a:buNone/>
            </a:pPr>
            <a:endParaRPr lang="cs-CZ" sz="2000" dirty="0" smtClean="0"/>
          </a:p>
          <a:p>
            <a:pPr>
              <a:lnSpc>
                <a:spcPct val="110000"/>
              </a:lnSpc>
              <a:buNone/>
            </a:pPr>
            <a:r>
              <a:rPr lang="cs-CZ" sz="2000" dirty="0" smtClean="0"/>
              <a:t>Češi museli bojovat na straně Ústředních mocností, ale přebíhali na stranu Dohody (zejména do Ruska) – vytvářeli legie (dobrovolnické jednotky).</a:t>
            </a:r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00336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009644"/>
                </a:solidFill>
              </a:rPr>
              <a:t>Mocnosti</a:t>
            </a:r>
            <a:endParaRPr lang="cs-CZ" dirty="0">
              <a:solidFill>
                <a:srgbClr val="009644"/>
              </a:solidFill>
            </a:endParaRPr>
          </a:p>
        </p:txBody>
      </p:sp>
      <p:pic>
        <p:nvPicPr>
          <p:cNvPr id="18434" name="Picture 2" descr="http://vlajky-statu.luksoft.cz/nahled-velky/vlajka_velke_britani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2420888"/>
            <a:ext cx="1296144" cy="72008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8436" name="Picture 4" descr="http://geo-evropa.upol.cz/soubory/obrazky/vlajky/FR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2420888"/>
            <a:ext cx="1296144" cy="76243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8438" name="Picture 6" descr="http://www.cojeco.cz/attach/image/max/c0/8508/c0850841c03f4f6e3787923570e73b60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956796" y="2420888"/>
            <a:ext cx="1187204" cy="79208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8440" name="Picture 8" descr="http://www.kraj-lbc.cz/public/vnejsi_vztahy/vlajka_nemecka_89a54880f0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35696" y="4509120"/>
            <a:ext cx="1584176" cy="95050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8442" name="Picture 10" descr="http://vlajky-statu.luksoft.cz/nahled-velky/vlajka_rakouska-uherska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44008" y="4437112"/>
            <a:ext cx="1584176" cy="105611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8444" name="Picture 12" descr="http://www.cojeco.cz/attach/image/max/20/488a/20488afce543160a7d2864aa216c9fa6.gi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08304" y="4509120"/>
            <a:ext cx="1475656" cy="98454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124744"/>
            <a:ext cx="8219256" cy="4971256"/>
          </a:xfrm>
        </p:spPr>
        <p:txBody>
          <a:bodyPr/>
          <a:lstStyle/>
          <a:p>
            <a:r>
              <a:rPr lang="cs-CZ" dirty="0" smtClean="0"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Víš, které nové zbraně byly ve válce použity?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00336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009644"/>
                </a:solidFill>
              </a:rPr>
              <a:t>Zbraně</a:t>
            </a:r>
            <a:endParaRPr lang="cs-CZ" dirty="0">
              <a:solidFill>
                <a:srgbClr val="009644"/>
              </a:solidFill>
            </a:endParaRPr>
          </a:p>
        </p:txBody>
      </p:sp>
      <p:pic>
        <p:nvPicPr>
          <p:cNvPr id="19460" name="Picture 4" descr="http://www.crg.cz/sekce/historie/referaty/20-stoleti/tank/FS-R1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700808"/>
            <a:ext cx="5563867" cy="30963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9462" name="Picture 6" descr="http://historieletani.wz.cz/1svet/triplan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4262611"/>
            <a:ext cx="5076056" cy="259538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94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828328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009644"/>
                </a:solidFill>
              </a:rPr>
              <a:t>Zbraně</a:t>
            </a:r>
            <a:endParaRPr lang="cs-CZ" dirty="0">
              <a:solidFill>
                <a:srgbClr val="009644"/>
              </a:solidFill>
            </a:endParaRPr>
          </a:p>
        </p:txBody>
      </p:sp>
      <p:pic>
        <p:nvPicPr>
          <p:cNvPr id="20484" name="Picture 4" descr="http://oidnes.cz/12/112/r6/KUZ472578_183_R22888_Westfront_Flammenwerf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4005064"/>
            <a:ext cx="6000750" cy="268605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20482" name="Picture 2" descr="http://www.silenthunter.cz/shcz/clanky/ussubs/s4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268760"/>
            <a:ext cx="4248472" cy="32760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486" name="Picture 6" descr="http://www.valka.cz/users_admin/html/images/5_2003/image105294153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6096" y="1412776"/>
            <a:ext cx="2971800" cy="221932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24000"/>
            <a:ext cx="8507288" cy="457200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Když vypukla válka, T. G. Masaryk  odešel za hranice. 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	V zahraničí spolupracoval s E. Benešem  a M. R. </a:t>
            </a:r>
            <a:r>
              <a:rPr lang="cs-CZ" dirty="0" err="1" smtClean="0"/>
              <a:t>Štefánikem</a:t>
            </a:r>
            <a:r>
              <a:rPr lang="cs-CZ" dirty="0" smtClean="0"/>
              <a:t>. Společně začali organizovat boj za vznik samostatného Československa.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00336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009644"/>
                </a:solidFill>
              </a:rPr>
              <a:t>Boj za vznik samostatného státu</a:t>
            </a:r>
            <a:endParaRPr lang="cs-CZ" dirty="0">
              <a:solidFill>
                <a:srgbClr val="009644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419872" y="1772816"/>
            <a:ext cx="1872208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4499992" y="2420888"/>
            <a:ext cx="1584176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6372200" y="2420888"/>
            <a:ext cx="2304256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1506" name="Picture 2" descr="http://www.prague.st/city-info/img_thm/img_34_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4077072"/>
            <a:ext cx="1905000" cy="239077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21508" name="Picture 4" descr="http://img.radio.cz/pictures/osobnosti/benes_edvard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3534144"/>
            <a:ext cx="2080642" cy="303810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21510" name="Picture 6" descr="http://www.observatory.cz/images/hvezdarna/mrs-big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6216" y="3861048"/>
            <a:ext cx="1762642" cy="269066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896544"/>
          </a:xfrm>
        </p:spPr>
        <p:txBody>
          <a:bodyPr>
            <a:normAutofit fontScale="92500"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Válku vyhrály Dohodové mocnosti. 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Přinesla velké ztráty na životech (vojáků i civilního obyvatelstva).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Rozpadly se velké říše (např. Rakousko – Uhersko, Rusko, Německo).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Vznikly nové státy (např. ČSR, Rakousko, Maďarsko, Polsko).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Přinesla velký rozvoj vědy a techniky.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Vznik Společnosti národů (1920 -1939).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72344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009644"/>
                </a:solidFill>
              </a:rPr>
              <a:t>Výsledky války</a:t>
            </a:r>
            <a:endParaRPr lang="cs-CZ" dirty="0">
              <a:solidFill>
                <a:srgbClr val="009644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966936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009644"/>
                </a:solidFill>
              </a:rPr>
              <a:t>Výsledky války – mapa nové Evropy</a:t>
            </a:r>
            <a:endParaRPr lang="cs-CZ" dirty="0">
              <a:solidFill>
                <a:srgbClr val="009644"/>
              </a:solidFill>
            </a:endParaRPr>
          </a:p>
        </p:txBody>
      </p:sp>
      <p:pic>
        <p:nvPicPr>
          <p:cNvPr id="4" name="Picture 2" descr="http://www.blazre.estranky.cz/img/picture/57/mapa-do-r.--191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6110" y="1268760"/>
            <a:ext cx="8350346" cy="55892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43264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Uveď datum, kdy začala a skončila první světová válka.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Vyjmenuj státy Dohody.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Pamatuješ si nějaké nové zbraně použité v první světové válce?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Poznáš tuto významnou osobnost </a:t>
            </a:r>
          </a:p>
          <a:p>
            <a:pPr marL="514350" indent="-514350">
              <a:buNone/>
            </a:pPr>
            <a:r>
              <a:rPr lang="cs-CZ" dirty="0" smtClean="0"/>
              <a:t>	a víš na čem se podílela?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972344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009644"/>
                </a:solidFill>
              </a:rPr>
              <a:t>Kvíz</a:t>
            </a:r>
            <a:endParaRPr lang="cs-CZ" dirty="0">
              <a:solidFill>
                <a:srgbClr val="009644"/>
              </a:solidFill>
            </a:endParaRPr>
          </a:p>
        </p:txBody>
      </p:sp>
      <p:pic>
        <p:nvPicPr>
          <p:cNvPr id="4" name="Picture 4" descr="http://img.radio.cz/pictures/osobnosti/benes_edvard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4077072"/>
            <a:ext cx="1720602" cy="251238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43264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Uveď datum, kdy začala a skončila první světová válka.</a:t>
            </a:r>
          </a:p>
          <a:p>
            <a:pPr marL="514350" indent="-514350">
              <a:buNone/>
            </a:pPr>
            <a:r>
              <a:rPr lang="cs-CZ" sz="2400" dirty="0" smtClean="0"/>
              <a:t>	28.7. 1914 - 11. 11. 1918 </a:t>
            </a:r>
            <a:endParaRPr lang="cs-CZ" dirty="0" smtClean="0"/>
          </a:p>
          <a:p>
            <a:pPr marL="514350" indent="-514350">
              <a:buFont typeface="+mj-lt"/>
              <a:buAutoNum type="arabicPeriod" startAt="2"/>
            </a:pPr>
            <a:r>
              <a:rPr lang="cs-CZ" dirty="0" smtClean="0"/>
              <a:t>Vyjmenuj státy Dohody.</a:t>
            </a:r>
          </a:p>
          <a:p>
            <a:pPr marL="514350" indent="-514350">
              <a:buNone/>
            </a:pPr>
            <a:r>
              <a:rPr lang="cs-CZ" dirty="0" smtClean="0"/>
              <a:t>	Anglie, Francie, Rusko</a:t>
            </a:r>
          </a:p>
          <a:p>
            <a:pPr marL="514350" indent="-514350">
              <a:buFont typeface="+mj-lt"/>
              <a:buAutoNum type="arabicPeriod" startAt="3"/>
            </a:pPr>
            <a:r>
              <a:rPr lang="cs-CZ" dirty="0" smtClean="0"/>
              <a:t>Víš které nové zbraně byly použity v první světové válce?</a:t>
            </a:r>
          </a:p>
          <a:p>
            <a:pPr marL="514350" indent="-514350">
              <a:buNone/>
            </a:pPr>
            <a:r>
              <a:rPr lang="cs-CZ" dirty="0" smtClean="0"/>
              <a:t>	Tanky, kulomety, plamenomety, letadla…</a:t>
            </a:r>
          </a:p>
          <a:p>
            <a:pPr marL="514350" indent="-514350">
              <a:buFont typeface="+mj-lt"/>
              <a:buAutoNum type="arabicPeriod" startAt="4"/>
            </a:pPr>
            <a:r>
              <a:rPr lang="cs-CZ" dirty="0" smtClean="0"/>
              <a:t>Poznáš tuto významnou osobnost </a:t>
            </a:r>
          </a:p>
          <a:p>
            <a:pPr marL="514350" indent="-514350">
              <a:buNone/>
            </a:pPr>
            <a:r>
              <a:rPr lang="cs-CZ" dirty="0" smtClean="0"/>
              <a:t>	a víš na čem se podílela?</a:t>
            </a:r>
          </a:p>
          <a:p>
            <a:pPr marL="514350" indent="-514350">
              <a:buNone/>
            </a:pPr>
            <a:r>
              <a:rPr lang="cs-CZ" dirty="0" smtClean="0"/>
              <a:t>	Edvard Beneš, podílel se na vytvoření </a:t>
            </a:r>
          </a:p>
          <a:p>
            <a:pPr marL="514350" indent="-514350">
              <a:buNone/>
            </a:pPr>
            <a:r>
              <a:rPr lang="cs-CZ" dirty="0" smtClean="0"/>
              <a:t>	nového československého </a:t>
            </a:r>
            <a:r>
              <a:rPr lang="cs-CZ" dirty="0" smtClean="0"/>
              <a:t>státu.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972344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009644"/>
                </a:solidFill>
              </a:rPr>
              <a:t>Kvíz - řešení</a:t>
            </a:r>
            <a:endParaRPr lang="cs-CZ" dirty="0">
              <a:solidFill>
                <a:srgbClr val="009644"/>
              </a:solidFill>
            </a:endParaRPr>
          </a:p>
        </p:txBody>
      </p:sp>
      <p:pic>
        <p:nvPicPr>
          <p:cNvPr id="4" name="Picture 4" descr="http://img.radio.cz/pictures/osobnosti/benes_edvard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3933056"/>
            <a:ext cx="1720602" cy="251238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84576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sz="2000" dirty="0" smtClean="0">
                <a:hlinkClick r:id="rId2"/>
              </a:rPr>
              <a:t>OBRÁZKY</a:t>
            </a:r>
          </a:p>
          <a:p>
            <a:r>
              <a:rPr lang="cs-CZ" sz="2000" dirty="0" smtClean="0">
                <a:hlinkClick r:id="rId2"/>
              </a:rPr>
              <a:t>http://images.google.cz/mapa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http://images.google.cz/atentat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http://images.google.cz/bleskova_valka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http://images.google.cz/zakopova_valka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http://images.google.cz/vlajka_anglie</a:t>
            </a:r>
            <a:endParaRPr lang="cs-CZ" sz="2000" dirty="0" smtClean="0"/>
          </a:p>
          <a:p>
            <a:r>
              <a:rPr lang="cs-CZ" sz="2000" dirty="0" smtClean="0">
                <a:hlinkClick r:id="rId7"/>
              </a:rPr>
              <a:t>http://images.google.cz/vlajka_francie</a:t>
            </a:r>
            <a:endParaRPr lang="cs-CZ" sz="2000" dirty="0" smtClean="0"/>
          </a:p>
          <a:p>
            <a:r>
              <a:rPr lang="cs-CZ" sz="2000" dirty="0" smtClean="0">
                <a:hlinkClick r:id="rId8"/>
              </a:rPr>
              <a:t>http://images.google.cz/vlajka_ruska</a:t>
            </a:r>
            <a:endParaRPr lang="cs-CZ" sz="2000" dirty="0" smtClean="0"/>
          </a:p>
          <a:p>
            <a:r>
              <a:rPr lang="cs-CZ" sz="2000" dirty="0" smtClean="0">
                <a:hlinkClick r:id="rId9"/>
              </a:rPr>
              <a:t>http://images.google.cz/vlajka_nemecka</a:t>
            </a:r>
            <a:endParaRPr lang="cs-CZ" sz="2000" dirty="0" smtClean="0"/>
          </a:p>
          <a:p>
            <a:r>
              <a:rPr lang="cs-CZ" sz="2000" dirty="0" smtClean="0">
                <a:hlinkClick r:id="rId10"/>
              </a:rPr>
              <a:t>http://images.google.cz/vlajka_rakouska_uherska</a:t>
            </a:r>
            <a:endParaRPr lang="cs-CZ" sz="2000" dirty="0" smtClean="0"/>
          </a:p>
          <a:p>
            <a:r>
              <a:rPr lang="cs-CZ" sz="2000" dirty="0" smtClean="0">
                <a:hlinkClick r:id="rId11"/>
              </a:rPr>
              <a:t>http://images.google.cz/vlajka_italie</a:t>
            </a:r>
            <a:endParaRPr lang="cs-CZ" sz="2000" dirty="0" smtClean="0"/>
          </a:p>
          <a:p>
            <a:r>
              <a:rPr lang="cs-CZ" sz="2000" dirty="0" smtClean="0">
                <a:hlinkClick r:id="rId12"/>
              </a:rPr>
              <a:t>http://images.google.cz/tank</a:t>
            </a:r>
            <a:endParaRPr lang="cs-CZ" sz="2000" dirty="0" smtClean="0"/>
          </a:p>
          <a:p>
            <a:r>
              <a:rPr lang="cs-CZ" sz="2000" dirty="0" smtClean="0">
                <a:hlinkClick r:id="rId13"/>
              </a:rPr>
              <a:t>http://images.google.cz/letadlo</a:t>
            </a:r>
            <a:endParaRPr lang="cs-CZ" sz="2000" dirty="0" smtClean="0"/>
          </a:p>
          <a:p>
            <a:r>
              <a:rPr lang="cs-CZ" sz="2000" dirty="0" smtClean="0">
                <a:hlinkClick r:id="rId14"/>
              </a:rPr>
              <a:t>http://images.google.cz/ponorka</a:t>
            </a:r>
            <a:endParaRPr lang="cs-CZ" sz="2000" dirty="0" smtClean="0"/>
          </a:p>
          <a:p>
            <a:r>
              <a:rPr lang="cs-CZ" sz="2000" dirty="0" smtClean="0">
                <a:hlinkClick r:id="rId15"/>
              </a:rPr>
              <a:t>http://images.google.cz/plamenomet</a:t>
            </a:r>
            <a:endParaRPr lang="cs-CZ" sz="2000" dirty="0" smtClean="0"/>
          </a:p>
          <a:p>
            <a:r>
              <a:rPr lang="cs-CZ" sz="2000" dirty="0" smtClean="0">
                <a:hlinkClick r:id="rId16"/>
              </a:rPr>
              <a:t>http://images.google.cz/kulomet</a:t>
            </a:r>
            <a:endParaRPr lang="cs-CZ" sz="2000" dirty="0" smtClean="0"/>
          </a:p>
          <a:p>
            <a:r>
              <a:rPr lang="cs-CZ" sz="2000" dirty="0" smtClean="0">
                <a:hlinkClick r:id="rId17"/>
              </a:rPr>
              <a:t>http://images.google.cz/t.g.masaryk</a:t>
            </a:r>
            <a:endParaRPr lang="cs-CZ" sz="2000" dirty="0" smtClean="0"/>
          </a:p>
          <a:p>
            <a:r>
              <a:rPr lang="cs-CZ" sz="2000" dirty="0" smtClean="0">
                <a:hlinkClick r:id="rId18"/>
              </a:rPr>
              <a:t>http://images.google.cz/e.benes</a:t>
            </a:r>
            <a:endParaRPr lang="cs-CZ" sz="2000" dirty="0" smtClean="0"/>
          </a:p>
          <a:p>
            <a:r>
              <a:rPr lang="cs-CZ" sz="2000" dirty="0" smtClean="0">
                <a:hlinkClick r:id="rId19"/>
              </a:rPr>
              <a:t>http://images.google.cz/stefanik</a:t>
            </a:r>
            <a:endParaRPr lang="cs-CZ" sz="2000" dirty="0" smtClean="0"/>
          </a:p>
          <a:p>
            <a:r>
              <a:rPr lang="cs-CZ" sz="2000" dirty="0" smtClean="0">
                <a:hlinkClick r:id="rId20"/>
              </a:rPr>
              <a:t>http://upload.wikimedia.org/wikipedia/commons/mapa</a:t>
            </a:r>
            <a:endParaRPr lang="cs-CZ" sz="2000" dirty="0" smtClean="0"/>
          </a:p>
          <a:p>
            <a:endParaRPr lang="cs-CZ" sz="2000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00336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ZDROJE</a:t>
            </a:r>
            <a:endParaRPr lang="cs-CZ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692696"/>
            <a:ext cx="8229600" cy="5763344"/>
          </a:xfrm>
        </p:spPr>
        <p:txBody>
          <a:bodyPr>
            <a:normAutofit fontScale="92500" lnSpcReduction="20000"/>
          </a:bodyPr>
          <a:lstStyle/>
          <a:p>
            <a:pPr algn="ctr">
              <a:buNone/>
            </a:pPr>
            <a:r>
              <a:rPr lang="cs-CZ" sz="2800" dirty="0" smtClean="0">
                <a:solidFill>
                  <a:srgbClr val="009644"/>
                </a:solidFill>
                <a:latin typeface="Arial" pitchFamily="34" charset="0"/>
                <a:cs typeface="Arial" pitchFamily="34" charset="0"/>
              </a:rPr>
              <a:t>Vytvořeno jako DUM do předmětu vlastivěda </a:t>
            </a:r>
          </a:p>
          <a:p>
            <a:pPr algn="ctr">
              <a:buNone/>
            </a:pPr>
            <a:r>
              <a:rPr lang="cs-CZ" sz="2800" dirty="0" smtClean="0">
                <a:solidFill>
                  <a:srgbClr val="009644"/>
                </a:solidFill>
                <a:latin typeface="Arial" pitchFamily="34" charset="0"/>
                <a:cs typeface="Arial" pitchFamily="34" charset="0"/>
              </a:rPr>
              <a:t>    na Základní škole a Mateřské škole Mladá Boleslav,</a:t>
            </a:r>
          </a:p>
          <a:p>
            <a:pPr algn="ctr">
              <a:buNone/>
            </a:pPr>
            <a:r>
              <a:rPr lang="cs-CZ" sz="2800" dirty="0" smtClean="0">
                <a:solidFill>
                  <a:srgbClr val="009644"/>
                </a:solidFill>
                <a:latin typeface="Arial" pitchFamily="34" charset="0"/>
                <a:cs typeface="Arial" pitchFamily="34" charset="0"/>
              </a:rPr>
              <a:t> 17. listopadu 1325, </a:t>
            </a:r>
          </a:p>
          <a:p>
            <a:pPr algn="ctr">
              <a:buNone/>
            </a:pPr>
            <a:r>
              <a:rPr lang="cs-CZ" sz="2800" dirty="0" smtClean="0">
                <a:solidFill>
                  <a:srgbClr val="009644"/>
                </a:solidFill>
                <a:latin typeface="Arial" pitchFamily="34" charset="0"/>
                <a:cs typeface="Arial" pitchFamily="34" charset="0"/>
              </a:rPr>
              <a:t>příspěvková organizace </a:t>
            </a:r>
          </a:p>
          <a:p>
            <a:pPr algn="ctr">
              <a:buNone/>
            </a:pPr>
            <a:r>
              <a:rPr lang="cs-CZ" sz="2800" dirty="0" smtClean="0">
                <a:solidFill>
                  <a:srgbClr val="009644"/>
                </a:solidFill>
                <a:latin typeface="Arial" pitchFamily="34" charset="0"/>
                <a:cs typeface="Arial" pitchFamily="34" charset="0"/>
              </a:rPr>
              <a:t>pro pátý ročník základní školy.</a:t>
            </a:r>
          </a:p>
          <a:p>
            <a:pPr algn="ctr"/>
            <a:endParaRPr lang="cs-CZ" sz="2800" dirty="0" smtClean="0">
              <a:solidFill>
                <a:srgbClr val="009644"/>
              </a:solidFill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2800" dirty="0" smtClean="0">
                <a:solidFill>
                  <a:srgbClr val="009644"/>
                </a:solidFill>
                <a:latin typeface="Arial" pitchFamily="34" charset="0"/>
                <a:cs typeface="Arial" pitchFamily="34" charset="0"/>
              </a:rPr>
              <a:t>Materiál slouží jako doplněk učiva o 1. světové válce </a:t>
            </a:r>
          </a:p>
          <a:p>
            <a:pPr algn="ctr">
              <a:buNone/>
            </a:pPr>
            <a:r>
              <a:rPr lang="cs-CZ" sz="2800" dirty="0" smtClean="0">
                <a:solidFill>
                  <a:srgbClr val="009644"/>
                </a:solidFill>
                <a:latin typeface="Arial" pitchFamily="34" charset="0"/>
                <a:cs typeface="Arial" pitchFamily="34" charset="0"/>
              </a:rPr>
              <a:t>      v rámci tématu Dějiny České republiky. </a:t>
            </a:r>
          </a:p>
          <a:p>
            <a:pPr algn="ctr">
              <a:buNone/>
            </a:pPr>
            <a:endParaRPr lang="cs-CZ" sz="2800" dirty="0" smtClean="0">
              <a:solidFill>
                <a:srgbClr val="009644"/>
              </a:solidFill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2800" dirty="0" smtClean="0">
                <a:solidFill>
                  <a:srgbClr val="009644"/>
                </a:solidFill>
                <a:latin typeface="Arial" pitchFamily="34" charset="0"/>
                <a:cs typeface="Arial" pitchFamily="34" charset="0"/>
              </a:rPr>
              <a:t>Materiál doporučuji prezentovat pomocí </a:t>
            </a:r>
          </a:p>
          <a:p>
            <a:pPr algn="ctr">
              <a:buNone/>
            </a:pPr>
            <a:r>
              <a:rPr lang="cs-CZ" sz="2800" dirty="0" smtClean="0">
                <a:solidFill>
                  <a:srgbClr val="009644"/>
                </a:solidFill>
                <a:latin typeface="Arial" pitchFamily="34" charset="0"/>
                <a:cs typeface="Arial" pitchFamily="34" charset="0"/>
              </a:rPr>
              <a:t>    dataprojektoru nebo na monitorech žáků. </a:t>
            </a:r>
          </a:p>
          <a:p>
            <a:pPr algn="ctr">
              <a:buNone/>
            </a:pPr>
            <a:endParaRPr lang="cs-CZ" sz="2800" dirty="0" smtClean="0">
              <a:solidFill>
                <a:srgbClr val="009644"/>
              </a:solidFill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2800" dirty="0" smtClean="0">
                <a:solidFill>
                  <a:srgbClr val="009644"/>
                </a:solidFill>
                <a:latin typeface="Arial" pitchFamily="34" charset="0"/>
                <a:cs typeface="Arial" pitchFamily="34" charset="0"/>
              </a:rPr>
              <a:t>Materiál byl vytvořen a pilotován v 1. pololetí</a:t>
            </a:r>
          </a:p>
          <a:p>
            <a:pPr algn="ctr">
              <a:buNone/>
            </a:pPr>
            <a:r>
              <a:rPr lang="cs-CZ" sz="2800" dirty="0" smtClean="0">
                <a:solidFill>
                  <a:srgbClr val="009644"/>
                </a:solidFill>
                <a:latin typeface="Arial" pitchFamily="34" charset="0"/>
                <a:cs typeface="Arial" pitchFamily="34" charset="0"/>
              </a:rPr>
              <a:t>  školního roku 2012/2013.</a:t>
            </a:r>
            <a:endParaRPr lang="cs-CZ" dirty="0">
              <a:solidFill>
                <a:srgbClr val="009644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187</TotalTime>
  <Words>442</Words>
  <Application>Microsoft Office PowerPoint</Application>
  <PresentationFormat>Předvádění na obrazovce (4:3)</PresentationFormat>
  <Paragraphs>107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Papír</vt:lpstr>
      <vt:lpstr>První světová válka</vt:lpstr>
      <vt:lpstr>I. světová válka</vt:lpstr>
      <vt:lpstr>Co bylo podnětem vypuknutí 1. světové války?</vt:lpstr>
      <vt:lpstr>Příčiny a průběh I. světové války</vt:lpstr>
      <vt:lpstr>Mocnosti</vt:lpstr>
      <vt:lpstr>Zbraně</vt:lpstr>
      <vt:lpstr>Zbraně</vt:lpstr>
      <vt:lpstr>Boj za vznik samostatného státu</vt:lpstr>
      <vt:lpstr>Výsledky války</vt:lpstr>
      <vt:lpstr>Výsledky války – mapa nové Evropy</vt:lpstr>
      <vt:lpstr>Kvíz</vt:lpstr>
      <vt:lpstr>Kvíz - řešení</vt:lpstr>
      <vt:lpstr>ZDROJE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I. světová válka</dc:title>
  <dc:creator>Babička</dc:creator>
  <cp:lastModifiedBy>Michaela Kerdová</cp:lastModifiedBy>
  <cp:revision>25</cp:revision>
  <dcterms:created xsi:type="dcterms:W3CDTF">2012-11-12T17:54:14Z</dcterms:created>
  <dcterms:modified xsi:type="dcterms:W3CDTF">2012-11-23T12:45:23Z</dcterms:modified>
</cp:coreProperties>
</file>