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6" r:id="rId2"/>
    <p:sldId id="267" r:id="rId3"/>
    <p:sldId id="259" r:id="rId4"/>
    <p:sldId id="261" r:id="rId5"/>
    <p:sldId id="268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VY_22_INOVACE_01_25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306774-DE73-4EDB-8181-CF16B801801A}" type="presOf" srcId="{D8197B8C-B260-4A16-BDF4-0947B075E274}" destId="{25B08C86-7E15-44DC-BE7F-FFB55DD49D12}" srcOrd="0" destOrd="0" presId="urn:microsoft.com/office/officeart/2005/8/layout/target3"/>
    <dgm:cxn modelId="{CFC38777-F417-4920-95DC-6099594CFCA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DE4876-4525-4F58-A654-0CB2BAD1E991}" type="presOf" srcId="{D1D4F407-5343-4D3F-B5B9-D407B03CAEB4}" destId="{AED2198E-93D5-4001-81B4-73124B309672}" srcOrd="1" destOrd="0" presId="urn:microsoft.com/office/officeart/2005/8/layout/target3"/>
    <dgm:cxn modelId="{F4D3ADB0-2690-4C71-BA80-44C9C869B6B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79CF238-900D-464B-992C-03501C3E26C5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F8CF212-AC88-4FFB-8FCD-A9A18ED30110}" type="presOf" srcId="{4C35D32F-0EAB-4CD7-82EE-45574DC2A586}" destId="{8BEBB6EC-1DAA-4CAC-8A25-BC0FCBD5DBD5}" srcOrd="0" destOrd="0" presId="urn:microsoft.com/office/officeart/2005/8/layout/target3"/>
    <dgm:cxn modelId="{811AF69E-4EBD-468F-8436-F9B734FB6462}" type="presOf" srcId="{4C35D32F-0EAB-4CD7-82EE-45574DC2A586}" destId="{890E4F0B-2866-4A3F-A3C7-2A14B1797930}" srcOrd="1" destOrd="0" presId="urn:microsoft.com/office/officeart/2005/8/layout/target3"/>
    <dgm:cxn modelId="{8511977C-A27B-45A8-BF39-2A03831784C9}" type="presOf" srcId="{B651F6E3-6281-48DB-9319-2AEAFDAE7572}" destId="{619D679B-A015-4ECF-8348-D1034C574F40}" srcOrd="0" destOrd="0" presId="urn:microsoft.com/office/officeart/2005/8/layout/target3"/>
    <dgm:cxn modelId="{5C9BF7AD-377F-40E6-BB20-2FA9A369C22B}" type="presOf" srcId="{D1B46980-6531-4606-95E6-44980827E919}" destId="{6140AFEC-043D-4C43-A2F9-D0F5331DF3A3}" srcOrd="0" destOrd="0" presId="urn:microsoft.com/office/officeart/2005/8/layout/target3"/>
    <dgm:cxn modelId="{96963995-40E7-4B15-B5C6-9D060A0C50EF}" type="presOf" srcId="{B651F6E3-6281-48DB-9319-2AEAFDAE7572}" destId="{6BB5E863-4638-4E1D-BFDE-399D028AC4ED}" srcOrd="1" destOrd="0" presId="urn:microsoft.com/office/officeart/2005/8/layout/target3"/>
    <dgm:cxn modelId="{55CE7A8B-B7FE-43F6-9B7C-C52C1E3FCEB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0A39F42-D964-4D73-8596-A007A5A4AF7F}" type="presParOf" srcId="{333A1088-737F-45CB-B68E-254E46348037}" destId="{F5ABB229-8D3B-4694-996A-96F23CF14429}" srcOrd="0" destOrd="0" presId="urn:microsoft.com/office/officeart/2005/8/layout/target3"/>
    <dgm:cxn modelId="{79AC48C0-E2D5-4376-8DE9-E429E6187BA0}" type="presParOf" srcId="{333A1088-737F-45CB-B68E-254E46348037}" destId="{F41139FD-01EE-4571-8B17-4FB00FC51163}" srcOrd="1" destOrd="0" presId="urn:microsoft.com/office/officeart/2005/8/layout/target3"/>
    <dgm:cxn modelId="{83D4AE0D-3924-4659-867C-E046A74C67A7}" type="presParOf" srcId="{333A1088-737F-45CB-B68E-254E46348037}" destId="{D005CE8C-CC26-4C3E-AC11-E15060ECD759}" srcOrd="2" destOrd="0" presId="urn:microsoft.com/office/officeart/2005/8/layout/target3"/>
    <dgm:cxn modelId="{C6544894-F577-4635-A55A-A4BACF221BFA}" type="presParOf" srcId="{333A1088-737F-45CB-B68E-254E46348037}" destId="{2C702D82-9B77-49B7-9568-BB8EB47C3372}" srcOrd="3" destOrd="0" presId="urn:microsoft.com/office/officeart/2005/8/layout/target3"/>
    <dgm:cxn modelId="{71BA74B4-01DF-4D97-9309-246226517CF8}" type="presParOf" srcId="{333A1088-737F-45CB-B68E-254E46348037}" destId="{A52A0455-90FF-4808-ABD0-F02540D31D5A}" srcOrd="4" destOrd="0" presId="urn:microsoft.com/office/officeart/2005/8/layout/target3"/>
    <dgm:cxn modelId="{FA0281E4-23D7-4797-B06C-4320F9C8B2C4}" type="presParOf" srcId="{333A1088-737F-45CB-B68E-254E46348037}" destId="{6140AFEC-043D-4C43-A2F9-D0F5331DF3A3}" srcOrd="5" destOrd="0" presId="urn:microsoft.com/office/officeart/2005/8/layout/target3"/>
    <dgm:cxn modelId="{210A1ABB-67E3-4B71-8CC4-DE2BCCEA328F}" type="presParOf" srcId="{333A1088-737F-45CB-B68E-254E46348037}" destId="{9358AC05-5D7D-4327-9F80-1AD486AEA664}" srcOrd="6" destOrd="0" presId="urn:microsoft.com/office/officeart/2005/8/layout/target3"/>
    <dgm:cxn modelId="{C9944124-FED0-4F25-96F9-8F32947985C4}" type="presParOf" srcId="{333A1088-737F-45CB-B68E-254E46348037}" destId="{313FC574-E1CD-4FB4-B054-0B805CE0447D}" srcOrd="7" destOrd="0" presId="urn:microsoft.com/office/officeart/2005/8/layout/target3"/>
    <dgm:cxn modelId="{30D8EF31-B8E4-4072-B2D2-CCE05639B2BC}" type="presParOf" srcId="{333A1088-737F-45CB-B68E-254E46348037}" destId="{619D679B-A015-4ECF-8348-D1034C574F40}" srcOrd="8" destOrd="0" presId="urn:microsoft.com/office/officeart/2005/8/layout/target3"/>
    <dgm:cxn modelId="{88D5892D-2CDC-4A60-84D2-76FABFFC9196}" type="presParOf" srcId="{333A1088-737F-45CB-B68E-254E46348037}" destId="{322283A8-4A27-4CDA-BAE3-F381106A9174}" srcOrd="9" destOrd="0" presId="urn:microsoft.com/office/officeart/2005/8/layout/target3"/>
    <dgm:cxn modelId="{BB69633F-0554-4D37-BC92-FF90DC9749DB}" type="presParOf" srcId="{333A1088-737F-45CB-B68E-254E46348037}" destId="{FFC9F71D-1B4F-4AD9-A4A6-86ADEFC8AF5C}" srcOrd="10" destOrd="0" presId="urn:microsoft.com/office/officeart/2005/8/layout/target3"/>
    <dgm:cxn modelId="{7B8AFE8F-7812-445F-95ED-37F03DDBABB9}" type="presParOf" srcId="{333A1088-737F-45CB-B68E-254E46348037}" destId="{25B08C86-7E15-44DC-BE7F-FFB55DD49D12}" srcOrd="11" destOrd="0" presId="urn:microsoft.com/office/officeart/2005/8/layout/target3"/>
    <dgm:cxn modelId="{A1D647F4-526B-4E4D-9B8D-4A923DE5B6BC}" type="presParOf" srcId="{333A1088-737F-45CB-B68E-254E46348037}" destId="{76644BE8-9D7C-4C09-B250-3D10AF48CBB7}" srcOrd="12" destOrd="0" presId="urn:microsoft.com/office/officeart/2005/8/layout/target3"/>
    <dgm:cxn modelId="{D3DF10E4-797A-4A50-A264-158AEEA68D9F}" type="presParOf" srcId="{333A1088-737F-45CB-B68E-254E46348037}" destId="{EE85B701-7295-41C0-BA7A-34D3756A2AE6}" srcOrd="13" destOrd="0" presId="urn:microsoft.com/office/officeart/2005/8/layout/target3"/>
    <dgm:cxn modelId="{A23878B5-3CBC-4D5D-B1CD-66AD005B5412}" type="presParOf" srcId="{333A1088-737F-45CB-B68E-254E46348037}" destId="{8BEBB6EC-1DAA-4CAC-8A25-BC0FCBD5DBD5}" srcOrd="14" destOrd="0" presId="urn:microsoft.com/office/officeart/2005/8/layout/target3"/>
    <dgm:cxn modelId="{3E943772-E3C8-43FE-9098-7933725E1C9D}" type="presParOf" srcId="{333A1088-737F-45CB-B68E-254E46348037}" destId="{AED2198E-93D5-4001-81B4-73124B309672}" srcOrd="15" destOrd="0" presId="urn:microsoft.com/office/officeart/2005/8/layout/target3"/>
    <dgm:cxn modelId="{4AB573F1-4079-47A1-81D9-F961276A74A9}" type="presParOf" srcId="{333A1088-737F-45CB-B68E-254E46348037}" destId="{2BE915AB-18AA-4053-B92C-3BFC9ED204BB}" srcOrd="16" destOrd="0" presId="urn:microsoft.com/office/officeart/2005/8/layout/target3"/>
    <dgm:cxn modelId="{5C66004E-3CCB-4290-BD46-979C4455FEA9}" type="presParOf" srcId="{333A1088-737F-45CB-B68E-254E46348037}" destId="{6BB5E863-4638-4E1D-BFDE-399D028AC4ED}" srcOrd="17" destOrd="0" presId="urn:microsoft.com/office/officeart/2005/8/layout/target3"/>
    <dgm:cxn modelId="{F91BE8A5-0EDE-4AEB-85F2-BC97492DE333}" type="presParOf" srcId="{333A1088-737F-45CB-B68E-254E46348037}" destId="{5A5FFA88-C948-4069-8E93-59FA12366E83}" srcOrd="18" destOrd="0" presId="urn:microsoft.com/office/officeart/2005/8/layout/target3"/>
    <dgm:cxn modelId="{ABE7DE73-9B56-4D0F-8A1C-AB6CA73FD5D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VY_22_INOVACE_01_25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0702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63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6. ročníku základní školy. Materiál obsahuje animace. Pomocí nich je žák postupně seznamován se tvořením druhého stupně přídavných jmen.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druhý stupeň přídavných jmen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přídavná jména, druhý stupeň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15043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COMPARATIVES</a:t>
            </a:r>
            <a:br>
              <a:rPr lang="cs-CZ" dirty="0" smtClean="0"/>
            </a:br>
            <a:r>
              <a:rPr lang="cs-CZ" dirty="0" smtClean="0"/>
              <a:t>DRUHÝ STUPEŇ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900113" y="1844675"/>
            <a:ext cx="727236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Druhý stupeň u krátkých přídavných jmen tvoříme přidáním koncovky </a:t>
            </a: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-</a:t>
            </a:r>
            <a:r>
              <a:rPr lang="cs-CZ" sz="2400" dirty="0" err="1" smtClean="0">
                <a:solidFill>
                  <a:srgbClr val="00B0F0"/>
                </a:solidFill>
                <a:latin typeface="Calibri" pitchFamily="34" charset="0"/>
              </a:rPr>
              <a:t>er</a:t>
            </a:r>
            <a:endParaRPr lang="cs-CZ" sz="2400" dirty="0">
              <a:solidFill>
                <a:srgbClr val="00B0F0"/>
              </a:solidFill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3063707"/>
            <a:ext cx="166039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přídavné jméno</a:t>
            </a:r>
            <a:endParaRPr lang="cs-CZ" dirty="0"/>
          </a:p>
        </p:txBody>
      </p:sp>
      <p:sp>
        <p:nvSpPr>
          <p:cNvPr id="2056" name="TextovéPole 11"/>
          <p:cNvSpPr txBox="1">
            <a:spLocks noChangeArrowheads="1"/>
          </p:cNvSpPr>
          <p:nvPr/>
        </p:nvSpPr>
        <p:spPr bwMode="auto">
          <a:xfrm>
            <a:off x="3988685" y="295627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latin typeface="Calibri" pitchFamily="34" charset="0"/>
              </a:rPr>
              <a:t>+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691680" y="3881953"/>
            <a:ext cx="6768802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small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dirty="0" err="1" smtClean="0">
                <a:latin typeface="Calibri" pitchFamily="34" charset="0"/>
              </a:rPr>
              <a:t>small</a:t>
            </a:r>
            <a:r>
              <a:rPr lang="cs-CZ" sz="2400" dirty="0" err="1" smtClean="0">
                <a:solidFill>
                  <a:srgbClr val="00B0F0"/>
                </a:solidFill>
                <a:latin typeface="Calibri" pitchFamily="34" charset="0"/>
              </a:rPr>
              <a:t>er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tall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dirty="0" err="1" smtClean="0">
                <a:latin typeface="Calibri" pitchFamily="34" charset="0"/>
              </a:rPr>
              <a:t>tall</a:t>
            </a:r>
            <a:r>
              <a:rPr lang="cs-CZ" sz="2400" dirty="0" err="1" smtClean="0">
                <a:solidFill>
                  <a:srgbClr val="00B0F0"/>
                </a:solidFill>
                <a:latin typeface="Calibri" pitchFamily="34" charset="0"/>
              </a:rPr>
              <a:t>er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near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dirty="0" err="1" smtClean="0">
                <a:latin typeface="Calibri" pitchFamily="34" charset="0"/>
              </a:rPr>
              <a:t>near</a:t>
            </a:r>
            <a:r>
              <a:rPr lang="cs-CZ" sz="2400" dirty="0" err="1" smtClean="0">
                <a:solidFill>
                  <a:srgbClr val="00B0F0"/>
                </a:solidFill>
                <a:latin typeface="Calibri" pitchFamily="34" charset="0"/>
              </a:rPr>
              <a:t>er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thick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dirty="0" err="1" smtClean="0">
                <a:latin typeface="Calibri" pitchFamily="34" charset="0"/>
              </a:rPr>
              <a:t>thick</a:t>
            </a:r>
            <a:r>
              <a:rPr lang="cs-CZ" sz="2400" dirty="0" err="1" smtClean="0">
                <a:solidFill>
                  <a:srgbClr val="00B0F0"/>
                </a:solidFill>
                <a:latin typeface="Calibri" pitchFamily="34" charset="0"/>
              </a:rPr>
              <a:t>er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400" dirty="0" smtClean="0">
                <a:latin typeface="Calibri" pitchFamily="34" charset="0"/>
              </a:rPr>
              <a:t>long	</a:t>
            </a:r>
            <a:r>
              <a:rPr lang="cs-CZ" sz="2400" dirty="0" err="1" smtClean="0">
                <a:latin typeface="Calibri" pitchFamily="34" charset="0"/>
              </a:rPr>
              <a:t>long</a:t>
            </a:r>
            <a:r>
              <a:rPr lang="cs-CZ" sz="2400" dirty="0" err="1" smtClean="0">
                <a:solidFill>
                  <a:srgbClr val="00B0F0"/>
                </a:solidFill>
                <a:latin typeface="Calibri" pitchFamily="34" charset="0"/>
              </a:rPr>
              <a:t>er</a:t>
            </a:r>
            <a:endParaRPr lang="cs-CZ" sz="2400" dirty="0">
              <a:solidFill>
                <a:srgbClr val="00B0F0"/>
              </a:solidFill>
              <a:latin typeface="Calibri" pitchFamily="34" charset="0"/>
            </a:endParaRPr>
          </a:p>
        </p:txBody>
      </p:sp>
      <p:sp>
        <p:nvSpPr>
          <p:cNvPr id="13" name="Oval 12"/>
          <p:cNvSpPr>
            <a:spLocks noChangeArrowheads="1"/>
          </p:cNvSpPr>
          <p:nvPr/>
        </p:nvSpPr>
        <p:spPr bwMode="auto">
          <a:xfrm>
            <a:off x="5795963" y="2923729"/>
            <a:ext cx="792162" cy="649287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err="1" smtClean="0">
                <a:latin typeface="Calibri" pitchFamily="34" charset="0"/>
              </a:rPr>
              <a:t>er</a:t>
            </a:r>
            <a:endParaRPr lang="cs-CZ" sz="28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563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8" grpId="0" animBg="1"/>
      <p:bldP spid="2056" grpId="0"/>
      <p:bldP spid="11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dirty="0" smtClean="0"/>
              <a:t>Pravopisná pravidla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1187624" y="3212976"/>
            <a:ext cx="1728787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larg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endParaRPr lang="cs-CZ" sz="2800" dirty="0" smtClean="0">
              <a:solidFill>
                <a:srgbClr val="00B05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nic</a:t>
            </a:r>
            <a:r>
              <a:rPr lang="cs-CZ" sz="2800" dirty="0" smtClean="0">
                <a:solidFill>
                  <a:srgbClr val="00B050"/>
                </a:solidFill>
                <a:latin typeface="Calibri" pitchFamily="34" charset="0"/>
              </a:rPr>
              <a:t>e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wid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endParaRPr lang="cs-CZ" sz="2800" dirty="0" smtClean="0">
              <a:solidFill>
                <a:srgbClr val="00B05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whit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endParaRPr lang="cs-CZ" sz="2800" dirty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508104" y="3212976"/>
            <a:ext cx="1368425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larg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r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nic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r>
              <a:rPr lang="cs-CZ" sz="2800" dirty="0" err="1">
                <a:solidFill>
                  <a:srgbClr val="FF0000"/>
                </a:solidFill>
                <a:latin typeface="Calibri" pitchFamily="34" charset="0"/>
              </a:rPr>
              <a:t>r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wid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r>
              <a:rPr lang="cs-CZ" sz="2800" dirty="0" err="1">
                <a:solidFill>
                  <a:srgbClr val="FF0000"/>
                </a:solidFill>
                <a:latin typeface="Calibri" pitchFamily="34" charset="0"/>
              </a:rPr>
              <a:t>r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whit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r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695646"/>
            <a:ext cx="8051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 přídavným jménům končícím na</a:t>
            </a:r>
            <a:r>
              <a:rPr lang="cs-CZ" sz="2400" dirty="0" smtClean="0">
                <a:solidFill>
                  <a:srgbClr val="00B008"/>
                </a:solidFill>
              </a:rPr>
              <a:t> –e </a:t>
            </a:r>
            <a:r>
              <a:rPr lang="cs-CZ" sz="2400" dirty="0" smtClean="0"/>
              <a:t>připojujeme pouze </a:t>
            </a:r>
            <a:r>
              <a:rPr lang="cs-CZ" sz="2400" dirty="0" smtClean="0">
                <a:solidFill>
                  <a:srgbClr val="FF0000"/>
                </a:solidFill>
              </a:rPr>
              <a:t>–r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val 12"/>
          <p:cNvSpPr>
            <a:spLocks noChangeArrowheads="1"/>
          </p:cNvSpPr>
          <p:nvPr/>
        </p:nvSpPr>
        <p:spPr bwMode="auto">
          <a:xfrm>
            <a:off x="3419872" y="4085113"/>
            <a:ext cx="792162" cy="64928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-r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03686" y="4085113"/>
            <a:ext cx="41389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600" dirty="0">
                <a:latin typeface="Calibri" pitchFamily="34" charset="0"/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681336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17412" grpId="0"/>
      <p:bldP spid="17414" grpId="0"/>
      <p:bldP spid="4" grpId="0"/>
      <p:bldP spid="11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dirty="0" smtClean="0"/>
              <a:t>Pravopisná pravidla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1187624" y="3212976"/>
            <a:ext cx="1728787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dr</a:t>
            </a:r>
            <a:r>
              <a:rPr lang="cs-CZ" sz="2800" dirty="0" smtClean="0">
                <a:solidFill>
                  <a:srgbClr val="00B008"/>
                </a:solidFill>
                <a:latin typeface="Calibri" pitchFamily="34" charset="0"/>
              </a:rPr>
              <a:t>y</a:t>
            </a:r>
            <a:endParaRPr lang="cs-CZ" sz="2800" dirty="0" smtClean="0">
              <a:solidFill>
                <a:srgbClr val="00B05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sunn</a:t>
            </a:r>
            <a:r>
              <a:rPr lang="cs-CZ" sz="2800" dirty="0">
                <a:solidFill>
                  <a:srgbClr val="00B008"/>
                </a:solidFill>
                <a:latin typeface="Calibri" pitchFamily="34" charset="0"/>
              </a:rPr>
              <a:t>y</a:t>
            </a:r>
            <a:endParaRPr lang="cs-CZ" sz="2800" dirty="0" smtClean="0">
              <a:solidFill>
                <a:srgbClr val="00B05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hill</a:t>
            </a:r>
            <a:r>
              <a:rPr lang="cs-CZ" sz="2800" dirty="0" err="1" smtClean="0">
                <a:solidFill>
                  <a:srgbClr val="00B008"/>
                </a:solidFill>
                <a:latin typeface="Calibri" pitchFamily="34" charset="0"/>
              </a:rPr>
              <a:t>y</a:t>
            </a:r>
            <a:endParaRPr lang="cs-CZ" sz="2800" dirty="0">
              <a:solidFill>
                <a:srgbClr val="00B05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dirt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y</a:t>
            </a:r>
            <a:endParaRPr lang="cs-CZ" sz="28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580112" y="3212976"/>
            <a:ext cx="1368425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dr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ier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sunn</a:t>
            </a:r>
            <a:r>
              <a:rPr lang="cs-CZ" sz="2800" dirty="0" err="1">
                <a:solidFill>
                  <a:srgbClr val="FF0000"/>
                </a:solidFill>
                <a:latin typeface="Calibri" pitchFamily="34" charset="0"/>
              </a:rPr>
              <a:t>ier</a:t>
            </a:r>
            <a:endParaRPr lang="cs-CZ" sz="2800" dirty="0" smtClean="0"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hill</a:t>
            </a:r>
            <a:r>
              <a:rPr lang="cs-CZ" sz="2800" dirty="0" err="1">
                <a:solidFill>
                  <a:srgbClr val="FF0000"/>
                </a:solidFill>
                <a:latin typeface="Calibri" pitchFamily="34" charset="0"/>
              </a:rPr>
              <a:t>ier</a:t>
            </a:r>
            <a:endParaRPr lang="cs-CZ" sz="2800" dirty="0" smtClean="0"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dirt</a:t>
            </a:r>
            <a:r>
              <a:rPr lang="cs-CZ" sz="2800" dirty="0" err="1">
                <a:solidFill>
                  <a:srgbClr val="FF0000"/>
                </a:solidFill>
                <a:latin typeface="Calibri" pitchFamily="34" charset="0"/>
              </a:rPr>
              <a:t>ier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3" y="1695646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400" dirty="0"/>
              <a:t>U</a:t>
            </a:r>
            <a:r>
              <a:rPr lang="cs-CZ" sz="2400" dirty="0" smtClean="0"/>
              <a:t> přídavných </a:t>
            </a:r>
            <a:r>
              <a:rPr lang="cs-CZ" sz="2400" dirty="0" err="1" smtClean="0"/>
              <a:t>jmén</a:t>
            </a:r>
            <a:r>
              <a:rPr lang="cs-CZ" sz="2400" dirty="0" smtClean="0"/>
              <a:t> končícím na</a:t>
            </a:r>
            <a:r>
              <a:rPr lang="cs-CZ" sz="2400" dirty="0" smtClean="0">
                <a:solidFill>
                  <a:srgbClr val="00B008"/>
                </a:solidFill>
              </a:rPr>
              <a:t> –y </a:t>
            </a:r>
            <a:r>
              <a:rPr lang="cs-CZ" sz="2400" dirty="0" smtClean="0"/>
              <a:t>se –y mění na </a:t>
            </a:r>
            <a:r>
              <a:rPr lang="cs-CZ" sz="2400" dirty="0" smtClean="0">
                <a:solidFill>
                  <a:srgbClr val="FF0000"/>
                </a:solidFill>
              </a:rPr>
              <a:t>–i</a:t>
            </a:r>
            <a:r>
              <a:rPr lang="cs-CZ" sz="2400" dirty="0" smtClean="0"/>
              <a:t> a přidává se koncovka </a:t>
            </a:r>
            <a:r>
              <a:rPr lang="cs-CZ" sz="2400" dirty="0" smtClean="0">
                <a:solidFill>
                  <a:srgbClr val="FF0000"/>
                </a:solidFill>
              </a:rPr>
              <a:t>–</a:t>
            </a:r>
            <a:r>
              <a:rPr lang="cs-CZ" sz="2400" dirty="0" err="1" smtClean="0">
                <a:solidFill>
                  <a:srgbClr val="FF0000"/>
                </a:solidFill>
              </a:rPr>
              <a:t>er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val 12"/>
          <p:cNvSpPr>
            <a:spLocks noChangeArrowheads="1"/>
          </p:cNvSpPr>
          <p:nvPr/>
        </p:nvSpPr>
        <p:spPr bwMode="auto">
          <a:xfrm>
            <a:off x="3419872" y="4085113"/>
            <a:ext cx="792162" cy="64928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-</a:t>
            </a:r>
            <a:r>
              <a:rPr lang="cs-CZ" sz="2800" b="1" dirty="0" err="1" smtClean="0">
                <a:latin typeface="Calibri" pitchFamily="34" charset="0"/>
              </a:rPr>
              <a:t>ier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03686" y="4085113"/>
            <a:ext cx="41389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600" dirty="0">
                <a:latin typeface="Calibri" pitchFamily="34" charset="0"/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3540930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17412" grpId="0"/>
      <p:bldP spid="17414" grpId="0"/>
      <p:bldP spid="4" grpId="0"/>
      <p:bldP spid="11" grpId="0" animBg="1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dirty="0" smtClean="0"/>
              <a:t>Pravopisná pravidla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1187624" y="3212976"/>
            <a:ext cx="1728787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hot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wet</a:t>
            </a:r>
            <a:endParaRPr lang="cs-CZ" sz="2800" dirty="0" smtClean="0"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big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fat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580112" y="3212976"/>
            <a:ext cx="1368425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hot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ter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wet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ter</a:t>
            </a:r>
            <a:endParaRPr lang="cs-CZ" sz="28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big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ger</a:t>
            </a:r>
            <a:endParaRPr lang="cs-CZ" sz="28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fat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ter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3" y="1695646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cs-CZ" sz="2400" dirty="0"/>
              <a:t>U</a:t>
            </a:r>
            <a:r>
              <a:rPr lang="cs-CZ" sz="2400" dirty="0" smtClean="0"/>
              <a:t> přídavných </a:t>
            </a:r>
            <a:r>
              <a:rPr lang="cs-CZ" sz="2400" dirty="0" err="1" smtClean="0"/>
              <a:t>jmén</a:t>
            </a:r>
            <a:r>
              <a:rPr lang="cs-CZ" sz="2400" dirty="0" smtClean="0"/>
              <a:t> končícím souhlásku po krátké samohlásce zdvojujeme souhlásku a přidáváme koncovku </a:t>
            </a:r>
            <a:r>
              <a:rPr lang="cs-CZ" sz="2400" dirty="0" smtClean="0">
                <a:solidFill>
                  <a:srgbClr val="FF0000"/>
                </a:solidFill>
              </a:rPr>
              <a:t>–</a:t>
            </a:r>
            <a:r>
              <a:rPr lang="cs-CZ" sz="2400" dirty="0" err="1" smtClean="0">
                <a:solidFill>
                  <a:srgbClr val="FF0000"/>
                </a:solidFill>
              </a:rPr>
              <a:t>er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val 12"/>
          <p:cNvSpPr>
            <a:spLocks noChangeArrowheads="1"/>
          </p:cNvSpPr>
          <p:nvPr/>
        </p:nvSpPr>
        <p:spPr bwMode="auto">
          <a:xfrm>
            <a:off x="4540663" y="4085113"/>
            <a:ext cx="792162" cy="64928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-</a:t>
            </a:r>
            <a:r>
              <a:rPr lang="cs-CZ" sz="2800" b="1" dirty="0" err="1" smtClean="0">
                <a:latin typeface="Calibri" pitchFamily="34" charset="0"/>
              </a:rPr>
              <a:t>er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824477" y="4085113"/>
            <a:ext cx="41389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600" dirty="0">
                <a:latin typeface="Calibri" pitchFamily="34" charset="0"/>
              </a:rPr>
              <a:t>+</a:t>
            </a:r>
          </a:p>
        </p:txBody>
      </p:sp>
      <p:sp>
        <p:nvSpPr>
          <p:cNvPr id="8" name="Oval 12"/>
          <p:cNvSpPr>
            <a:spLocks noChangeArrowheads="1"/>
          </p:cNvSpPr>
          <p:nvPr/>
        </p:nvSpPr>
        <p:spPr bwMode="auto">
          <a:xfrm>
            <a:off x="2184792" y="4080784"/>
            <a:ext cx="1463238" cy="64928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zdvojení</a:t>
            </a:r>
            <a:endParaRPr lang="cs-CZ" sz="28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3732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17412" grpId="0"/>
      <p:bldP spid="17414" grpId="0"/>
      <p:bldP spid="4" grpId="0"/>
      <p:bldP spid="11" grpId="0" animBg="1"/>
      <p:bldP spid="12" grpId="0"/>
      <p:bldP spid="8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229</Words>
  <Application>Microsoft Office PowerPoint</Application>
  <PresentationFormat>Předvádění na obrazovce (4:3)</PresentationFormat>
  <Paragraphs>62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COMPARATIVES DRUHÝ STUPEŇ</vt:lpstr>
      <vt:lpstr>Pravopisná pravidla</vt:lpstr>
      <vt:lpstr>Pravopisná pravidla</vt:lpstr>
      <vt:lpstr>Pravopisná pravidla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22</cp:revision>
  <dcterms:created xsi:type="dcterms:W3CDTF">2011-06-20T10:40:08Z</dcterms:created>
  <dcterms:modified xsi:type="dcterms:W3CDTF">2012-08-28T08:31:57Z</dcterms:modified>
</cp:coreProperties>
</file>