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2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46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VY_22_INOVACE_01_17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Nedvědice, okres Brno-venkov,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Petr Punčochář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Nedvědice, okres Brno-venkov,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Punčochář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VY_22_INOVACE_01_17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906189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895998"/>
          </a:xfrm>
        </p:spPr>
        <p:txBody>
          <a:bodyPr>
            <a:normAutofit lnSpcReduction="10000"/>
          </a:bodyPr>
          <a:lstStyle/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Výukový materiál je určen žákům 7. ročníku základní školy. Materiál obsahuje animace. Pomocí nich je žák postupně seznamován se strukturou budoucího času v jednotlivých typech vět. Animace také zpřístupní správné řešení.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Autor: Mgr. Petr Punčochář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Jazyk: anglický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Očekávaný výstup: žák vytváří věty v budoucím čase prostém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Klíčová slova: anglický jazyk, slovesa</a:t>
            </a:r>
            <a:r>
              <a:rPr lang="cs-CZ" sz="2200" dirty="0"/>
              <a:t>, </a:t>
            </a:r>
            <a:r>
              <a:rPr lang="cs-CZ" sz="2200" dirty="0" smtClean="0"/>
              <a:t>budoucí čas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Druh učebního materiálu: prezentace – využití interaktivní tabule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Klíčové kompetence: kompetence k učení, řešení problémů, komunikativní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Na výukový materiál reagovali žáci podle očekávání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smtClean="0">
                <a:latin typeface="Calibri" pitchFamily="34" charset="0"/>
              </a:rPr>
              <a:t>FUTURE SIMPLE</a:t>
            </a:r>
            <a:br>
              <a:rPr smtClean="0">
                <a:latin typeface="Calibri" pitchFamily="34" charset="0"/>
              </a:rPr>
            </a:br>
            <a:r>
              <a:rPr smtClean="0">
                <a:latin typeface="Calibri" pitchFamily="34" charset="0"/>
              </a:rPr>
              <a:t>BUDOUCÍ ČAS PROSTÝ</a:t>
            </a:r>
          </a:p>
        </p:txBody>
      </p:sp>
      <p:sp>
        <p:nvSpPr>
          <p:cNvPr id="3" name="TextovéPole 5"/>
          <p:cNvSpPr txBox="1">
            <a:spLocks noChangeArrowheads="1"/>
          </p:cNvSpPr>
          <p:nvPr/>
        </p:nvSpPr>
        <p:spPr bwMode="auto">
          <a:xfrm>
            <a:off x="642938" y="15001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u="sng">
                <a:solidFill>
                  <a:srgbClr val="000000"/>
                </a:solidFill>
              </a:rPr>
              <a:t>Oznamovací věta</a:t>
            </a:r>
          </a:p>
        </p:txBody>
      </p:sp>
      <p:sp>
        <p:nvSpPr>
          <p:cNvPr id="4" name="TextovéPole 7"/>
          <p:cNvSpPr txBox="1">
            <a:spLocks noChangeArrowheads="1"/>
          </p:cNvSpPr>
          <p:nvPr/>
        </p:nvSpPr>
        <p:spPr bwMode="auto">
          <a:xfrm>
            <a:off x="1496264" y="2018868"/>
            <a:ext cx="925512" cy="369888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podmět</a:t>
            </a:r>
          </a:p>
        </p:txBody>
      </p:sp>
      <p:sp>
        <p:nvSpPr>
          <p:cNvPr id="5" name="TextovéPole 9"/>
          <p:cNvSpPr txBox="1">
            <a:spLocks noChangeArrowheads="1"/>
          </p:cNvSpPr>
          <p:nvPr/>
        </p:nvSpPr>
        <p:spPr bwMode="auto">
          <a:xfrm>
            <a:off x="5072901" y="2010931"/>
            <a:ext cx="877888" cy="369887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sloveso</a:t>
            </a:r>
          </a:p>
        </p:txBody>
      </p:sp>
      <p:sp>
        <p:nvSpPr>
          <p:cNvPr id="6" name="TextovéPole 11"/>
          <p:cNvSpPr txBox="1">
            <a:spLocks noChangeArrowheads="1"/>
          </p:cNvSpPr>
          <p:nvPr/>
        </p:nvSpPr>
        <p:spPr bwMode="auto">
          <a:xfrm>
            <a:off x="2912314" y="1939493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7" name="TextovéPole 10"/>
          <p:cNvSpPr txBox="1">
            <a:spLocks noChangeArrowheads="1"/>
          </p:cNvSpPr>
          <p:nvPr/>
        </p:nvSpPr>
        <p:spPr bwMode="auto">
          <a:xfrm>
            <a:off x="710451" y="2733243"/>
            <a:ext cx="1350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</a:rPr>
              <a:t>It will snow.</a:t>
            </a:r>
          </a:p>
        </p:txBody>
      </p:sp>
      <p:sp>
        <p:nvSpPr>
          <p:cNvPr id="8" name="TextovéPole 11"/>
          <p:cNvSpPr txBox="1">
            <a:spLocks noChangeArrowheads="1"/>
          </p:cNvSpPr>
          <p:nvPr/>
        </p:nvSpPr>
        <p:spPr bwMode="auto">
          <a:xfrm>
            <a:off x="785812" y="3322277"/>
            <a:ext cx="915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u="sng">
                <a:solidFill>
                  <a:srgbClr val="000000"/>
                </a:solidFill>
              </a:rPr>
              <a:t>Otázka</a:t>
            </a:r>
          </a:p>
        </p:txBody>
      </p:sp>
      <p:sp>
        <p:nvSpPr>
          <p:cNvPr id="9" name="TextovéPole 12"/>
          <p:cNvSpPr txBox="1">
            <a:spLocks noChangeArrowheads="1"/>
          </p:cNvSpPr>
          <p:nvPr/>
        </p:nvSpPr>
        <p:spPr bwMode="auto">
          <a:xfrm>
            <a:off x="2987674" y="3900127"/>
            <a:ext cx="925513" cy="369887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podmět</a:t>
            </a:r>
          </a:p>
        </p:txBody>
      </p:sp>
      <p:sp>
        <p:nvSpPr>
          <p:cNvPr id="10" name="TextovéPole 13"/>
          <p:cNvSpPr txBox="1">
            <a:spLocks noChangeArrowheads="1"/>
          </p:cNvSpPr>
          <p:nvPr/>
        </p:nvSpPr>
        <p:spPr bwMode="auto">
          <a:xfrm>
            <a:off x="1258887" y="3900127"/>
            <a:ext cx="508000" cy="369887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will</a:t>
            </a:r>
          </a:p>
        </p:txBody>
      </p:sp>
      <p:sp>
        <p:nvSpPr>
          <p:cNvPr id="11" name="TextovéPole 14"/>
          <p:cNvSpPr txBox="1">
            <a:spLocks noChangeArrowheads="1"/>
          </p:cNvSpPr>
          <p:nvPr/>
        </p:nvSpPr>
        <p:spPr bwMode="auto">
          <a:xfrm>
            <a:off x="5003799" y="3900127"/>
            <a:ext cx="877888" cy="369887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sloveso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195512" y="3828689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13" name="TextovéPole 11"/>
          <p:cNvSpPr txBox="1">
            <a:spLocks noChangeArrowheads="1"/>
          </p:cNvSpPr>
          <p:nvPr/>
        </p:nvSpPr>
        <p:spPr bwMode="auto">
          <a:xfrm>
            <a:off x="4356099" y="3828689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14" name="TextovéPole 44"/>
          <p:cNvSpPr txBox="1">
            <a:spLocks noChangeArrowheads="1"/>
          </p:cNvSpPr>
          <p:nvPr/>
        </p:nvSpPr>
        <p:spPr bwMode="auto">
          <a:xfrm>
            <a:off x="857249" y="4465277"/>
            <a:ext cx="2749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</a:rPr>
              <a:t>Will people live on Mars?</a:t>
            </a:r>
          </a:p>
        </p:txBody>
      </p:sp>
      <p:sp>
        <p:nvSpPr>
          <p:cNvPr id="15" name="TextovéPole 45"/>
          <p:cNvSpPr txBox="1">
            <a:spLocks noChangeArrowheads="1"/>
          </p:cNvSpPr>
          <p:nvPr/>
        </p:nvSpPr>
        <p:spPr bwMode="auto">
          <a:xfrm>
            <a:off x="785813" y="5042694"/>
            <a:ext cx="787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u="sng">
                <a:solidFill>
                  <a:srgbClr val="000000"/>
                </a:solidFill>
              </a:rPr>
              <a:t>Zápor</a:t>
            </a:r>
          </a:p>
        </p:txBody>
      </p:sp>
      <p:sp>
        <p:nvSpPr>
          <p:cNvPr id="16" name="TextovéPole 46"/>
          <p:cNvSpPr txBox="1">
            <a:spLocks noChangeArrowheads="1"/>
          </p:cNvSpPr>
          <p:nvPr/>
        </p:nvSpPr>
        <p:spPr bwMode="auto">
          <a:xfrm>
            <a:off x="1071563" y="5542756"/>
            <a:ext cx="925512" cy="369888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podmět</a:t>
            </a:r>
          </a:p>
        </p:txBody>
      </p:sp>
      <p:sp>
        <p:nvSpPr>
          <p:cNvPr id="17" name="TextovéPole 47"/>
          <p:cNvSpPr txBox="1">
            <a:spLocks noChangeArrowheads="1"/>
          </p:cNvSpPr>
          <p:nvPr/>
        </p:nvSpPr>
        <p:spPr bwMode="auto">
          <a:xfrm>
            <a:off x="3059113" y="5561806"/>
            <a:ext cx="508000" cy="369888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will</a:t>
            </a:r>
          </a:p>
        </p:txBody>
      </p:sp>
      <p:sp>
        <p:nvSpPr>
          <p:cNvPr id="18" name="TextovéPole 48"/>
          <p:cNvSpPr txBox="1">
            <a:spLocks noChangeArrowheads="1"/>
          </p:cNvSpPr>
          <p:nvPr/>
        </p:nvSpPr>
        <p:spPr bwMode="auto">
          <a:xfrm>
            <a:off x="6227763" y="5561806"/>
            <a:ext cx="877887" cy="369888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sloveso</a:t>
            </a:r>
          </a:p>
        </p:txBody>
      </p:sp>
      <p:sp>
        <p:nvSpPr>
          <p:cNvPr id="19" name="TextovéPole 10"/>
          <p:cNvSpPr txBox="1">
            <a:spLocks noChangeArrowheads="1"/>
          </p:cNvSpPr>
          <p:nvPr/>
        </p:nvSpPr>
        <p:spPr bwMode="auto">
          <a:xfrm>
            <a:off x="2339975" y="5417344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20" name="TextovéPole 11"/>
          <p:cNvSpPr txBox="1">
            <a:spLocks noChangeArrowheads="1"/>
          </p:cNvSpPr>
          <p:nvPr/>
        </p:nvSpPr>
        <p:spPr bwMode="auto">
          <a:xfrm>
            <a:off x="5508625" y="5490369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21" name="TextovéPole 51"/>
          <p:cNvSpPr txBox="1">
            <a:spLocks noChangeArrowheads="1"/>
          </p:cNvSpPr>
          <p:nvPr/>
        </p:nvSpPr>
        <p:spPr bwMode="auto">
          <a:xfrm>
            <a:off x="928688" y="5971381"/>
            <a:ext cx="34115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</a:rPr>
              <a:t>We won´t have our own planes.</a:t>
            </a:r>
          </a:p>
        </p:txBody>
      </p:sp>
      <p:sp>
        <p:nvSpPr>
          <p:cNvPr id="22" name="TextovéPole 23"/>
          <p:cNvSpPr txBox="1">
            <a:spLocks noChangeArrowheads="1"/>
          </p:cNvSpPr>
          <p:nvPr/>
        </p:nvSpPr>
        <p:spPr bwMode="auto">
          <a:xfrm>
            <a:off x="3775914" y="2010931"/>
            <a:ext cx="508000" cy="369887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will</a:t>
            </a:r>
          </a:p>
        </p:txBody>
      </p:sp>
      <p:sp>
        <p:nvSpPr>
          <p:cNvPr id="23" name="TextovéPole 25"/>
          <p:cNvSpPr txBox="1">
            <a:spLocks noChangeArrowheads="1"/>
          </p:cNvSpPr>
          <p:nvPr/>
        </p:nvSpPr>
        <p:spPr bwMode="auto">
          <a:xfrm>
            <a:off x="4787900" y="5561806"/>
            <a:ext cx="504825" cy="369888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not</a:t>
            </a:r>
          </a:p>
        </p:txBody>
      </p:sp>
      <p:sp>
        <p:nvSpPr>
          <p:cNvPr id="24" name="TextovéPole 11"/>
          <p:cNvSpPr txBox="1">
            <a:spLocks noChangeArrowheads="1"/>
          </p:cNvSpPr>
          <p:nvPr/>
        </p:nvSpPr>
        <p:spPr bwMode="auto">
          <a:xfrm>
            <a:off x="3924300" y="5490369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25" name="TextovéPole 11"/>
          <p:cNvSpPr txBox="1">
            <a:spLocks noChangeArrowheads="1"/>
          </p:cNvSpPr>
          <p:nvPr/>
        </p:nvSpPr>
        <p:spPr bwMode="auto">
          <a:xfrm>
            <a:off x="4423614" y="1866468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26" name="TextovéPole 48"/>
          <p:cNvSpPr txBox="1">
            <a:spLocks noChangeArrowheads="1"/>
          </p:cNvSpPr>
          <p:nvPr/>
        </p:nvSpPr>
        <p:spPr bwMode="auto">
          <a:xfrm>
            <a:off x="3779838" y="5542756"/>
            <a:ext cx="745204" cy="369332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on´t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53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num">
                                      <p:cBhvr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num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1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 animBg="1"/>
      <p:bldP spid="17" grpId="0" animBg="1"/>
      <p:bldP spid="17" grpId="1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3" grpId="1" animBg="1"/>
      <p:bldP spid="24" grpId="0"/>
      <p:bldP spid="24" grpId="1"/>
      <p:bldP spid="25" grpId="0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3"/>
            <a:ext cx="8229600" cy="511256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err="1" smtClean="0"/>
              <a:t>Where</a:t>
            </a:r>
            <a:r>
              <a:rPr lang="cs-CZ" dirty="0" smtClean="0"/>
              <a:t> ……………………..on </a:t>
            </a:r>
            <a:r>
              <a:rPr lang="cs-CZ" dirty="0" err="1" smtClean="0"/>
              <a:t>holiday</a:t>
            </a:r>
            <a:r>
              <a:rPr lang="cs-CZ" dirty="0" smtClean="0"/>
              <a:t>? (</a:t>
            </a:r>
            <a:r>
              <a:rPr lang="cs-CZ" dirty="0" err="1" smtClean="0"/>
              <a:t>you</a:t>
            </a:r>
            <a:r>
              <a:rPr lang="cs-CZ" dirty="0" smtClean="0"/>
              <a:t> / go)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 </a:t>
            </a:r>
            <a:r>
              <a:rPr lang="cs-CZ" dirty="0"/>
              <a:t>to </a:t>
            </a:r>
            <a:r>
              <a:rPr lang="cs-CZ" dirty="0" smtClean="0"/>
              <a:t>Italy. (I / go)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 to France. (I / not go)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</a:t>
            </a:r>
            <a:r>
              <a:rPr lang="cs-CZ" dirty="0"/>
              <a:t>t</a:t>
            </a:r>
            <a:r>
              <a:rPr lang="cs-CZ" dirty="0" smtClean="0"/>
              <a:t>o </a:t>
            </a:r>
            <a:r>
              <a:rPr lang="cs-CZ" dirty="0" err="1" smtClean="0"/>
              <a:t>space</a:t>
            </a:r>
            <a:r>
              <a:rPr lang="cs-CZ" dirty="0" smtClean="0"/>
              <a:t>? (</a:t>
            </a:r>
            <a:r>
              <a:rPr lang="cs-CZ" dirty="0" err="1" smtClean="0"/>
              <a:t>We</a:t>
            </a:r>
            <a:r>
              <a:rPr lang="cs-CZ" dirty="0" smtClean="0"/>
              <a:t> / </a:t>
            </a:r>
            <a:r>
              <a:rPr lang="cs-CZ" dirty="0" err="1" smtClean="0"/>
              <a:t>fly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to </a:t>
            </a:r>
            <a:r>
              <a:rPr lang="cs-CZ" dirty="0" err="1" smtClean="0"/>
              <a:t>space</a:t>
            </a:r>
            <a:r>
              <a:rPr lang="cs-CZ" dirty="0" smtClean="0"/>
              <a:t>. (</a:t>
            </a:r>
            <a:r>
              <a:rPr lang="cs-CZ" dirty="0" err="1" smtClean="0"/>
              <a:t>We</a:t>
            </a:r>
            <a:r>
              <a:rPr lang="cs-CZ" dirty="0" smtClean="0"/>
              <a:t> / not </a:t>
            </a:r>
            <a:r>
              <a:rPr lang="cs-CZ" dirty="0" err="1" smtClean="0"/>
              <a:t>fly</a:t>
            </a:r>
            <a:r>
              <a:rPr lang="cs-CZ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……………………..</a:t>
            </a:r>
            <a:r>
              <a:rPr lang="cs-CZ" dirty="0" smtClean="0"/>
              <a:t> </a:t>
            </a:r>
            <a:r>
              <a:rPr lang="cs-CZ" dirty="0" err="1"/>
              <a:t>e</a:t>
            </a:r>
            <a:r>
              <a:rPr lang="cs-CZ" dirty="0" err="1" smtClean="0"/>
              <a:t>lectric</a:t>
            </a:r>
            <a:r>
              <a:rPr lang="cs-CZ" dirty="0" smtClean="0"/>
              <a:t> </a:t>
            </a:r>
            <a:r>
              <a:rPr lang="cs-CZ" dirty="0" err="1" smtClean="0"/>
              <a:t>cars</a:t>
            </a:r>
            <a:r>
              <a:rPr lang="cs-CZ" dirty="0" smtClean="0"/>
              <a:t>. (</a:t>
            </a:r>
            <a:r>
              <a:rPr lang="cs-CZ" dirty="0" err="1" smtClean="0"/>
              <a:t>People</a:t>
            </a:r>
            <a:r>
              <a:rPr lang="cs-CZ" dirty="0" smtClean="0"/>
              <a:t>/ </a:t>
            </a:r>
            <a:r>
              <a:rPr lang="cs-CZ" dirty="0" err="1" smtClean="0"/>
              <a:t>have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95736" y="645631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solidFill>
                  <a:srgbClr val="FF0000"/>
                </a:solidFill>
              </a:rPr>
              <a:t>w</a:t>
            </a:r>
            <a:r>
              <a:rPr lang="cs-CZ" sz="2400" dirty="0" err="1" smtClean="0">
                <a:solidFill>
                  <a:srgbClr val="FF0000"/>
                </a:solidFill>
              </a:rPr>
              <a:t>ill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you</a:t>
            </a:r>
            <a:r>
              <a:rPr lang="cs-CZ" sz="2400" dirty="0" smtClean="0">
                <a:solidFill>
                  <a:srgbClr val="FF0000"/>
                </a:solidFill>
              </a:rPr>
              <a:t> go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48377" y="143886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 </a:t>
            </a:r>
            <a:r>
              <a:rPr lang="cs-CZ" sz="2400" dirty="0" err="1" smtClean="0">
                <a:solidFill>
                  <a:srgbClr val="FF0000"/>
                </a:solidFill>
              </a:rPr>
              <a:t>will</a:t>
            </a:r>
            <a:r>
              <a:rPr lang="cs-CZ" sz="2400" dirty="0" smtClean="0">
                <a:solidFill>
                  <a:srgbClr val="FF0000"/>
                </a:solidFill>
              </a:rPr>
              <a:t> go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220486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 </a:t>
            </a:r>
            <a:r>
              <a:rPr lang="cs-CZ" sz="2400" dirty="0" err="1" smtClean="0">
                <a:solidFill>
                  <a:srgbClr val="FF0000"/>
                </a:solidFill>
              </a:rPr>
              <a:t>won´t</a:t>
            </a:r>
            <a:r>
              <a:rPr lang="cs-CZ" sz="2400" dirty="0" smtClean="0">
                <a:solidFill>
                  <a:srgbClr val="FF0000"/>
                </a:solidFill>
              </a:rPr>
              <a:t> go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306896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Will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fly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3933056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We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won´t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fly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472514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People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will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86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/>
              <a:t>Kolik to bude stát?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Bude to stát asi milion liber.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Zítra nebude pršet.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Vyřešíme dopravní problémy?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Ano, budeme mít létající auta.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Nebudou žádné dopravní zácpy.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39552" y="499057"/>
            <a:ext cx="8229600" cy="61206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How</a:t>
            </a:r>
            <a:r>
              <a:rPr lang="cs-CZ" dirty="0" smtClean="0">
                <a:solidFill>
                  <a:srgbClr val="FF0000"/>
                </a:solidFill>
              </a:rPr>
              <a:t> much </a:t>
            </a:r>
            <a:r>
              <a:rPr lang="cs-CZ" dirty="0" err="1" smtClean="0">
                <a:solidFill>
                  <a:srgbClr val="FF0000"/>
                </a:solidFill>
              </a:rPr>
              <a:t>will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cost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It´ll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cost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about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million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pounds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won´t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rain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tomorrow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Will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solve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traffic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problems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Yes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will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flying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cars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won´t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any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traffic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jams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51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321</Words>
  <Application>Microsoft Office PowerPoint</Application>
  <PresentationFormat>Předvádění na obrazovce (4:3)</PresentationFormat>
  <Paragraphs>64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FUTURE SIMPLE BUDOUCÍ ČAS PROSTÝ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user</cp:lastModifiedBy>
  <cp:revision>29</cp:revision>
  <dcterms:created xsi:type="dcterms:W3CDTF">2011-06-20T10:40:08Z</dcterms:created>
  <dcterms:modified xsi:type="dcterms:W3CDTF">2012-08-28T08:33:19Z</dcterms:modified>
</cp:coreProperties>
</file>