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60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582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VY_22_INOVACE_01_18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F0F85A-C6F4-477C-BB05-C2CC21D5FA64}" type="presOf" srcId="{D1B46980-6531-4606-95E6-44980827E919}" destId="{2BE915AB-18AA-4053-B92C-3BFC9ED204BB}" srcOrd="1" destOrd="0" presId="urn:microsoft.com/office/officeart/2005/8/layout/target3"/>
    <dgm:cxn modelId="{44A9402D-E602-4BB2-92C7-444124C241C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FDFF56-70BC-4358-BCBA-977DB3F6CD33}" type="presOf" srcId="{D1D4F407-5343-4D3F-B5B9-D407B03CAEB4}" destId="{D005CE8C-CC26-4C3E-AC11-E15060ECD759}" srcOrd="0" destOrd="0" presId="urn:microsoft.com/office/officeart/2005/8/layout/target3"/>
    <dgm:cxn modelId="{B840A7EB-747C-4254-B6E3-0E7DEA438F3E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07EF07-8AAE-42E6-8126-5715DD20D99C}" type="presOf" srcId="{4C35D32F-0EAB-4CD7-82EE-45574DC2A586}" destId="{890E4F0B-2866-4A3F-A3C7-2A14B1797930}" srcOrd="1" destOrd="0" presId="urn:microsoft.com/office/officeart/2005/8/layout/target3"/>
    <dgm:cxn modelId="{26D53032-241E-4BCA-8972-C7F9B88DB5EF}" type="presOf" srcId="{4C35D32F-0EAB-4CD7-82EE-45574DC2A586}" destId="{8BEBB6EC-1DAA-4CAC-8A25-BC0FCBD5DBD5}" srcOrd="0" destOrd="0" presId="urn:microsoft.com/office/officeart/2005/8/layout/target3"/>
    <dgm:cxn modelId="{3E567879-FF8B-44C4-945C-129A196D76A7}" type="presOf" srcId="{D8197B8C-B260-4A16-BDF4-0947B075E274}" destId="{5A5FFA88-C948-4069-8E93-59FA12366E83}" srcOrd="1" destOrd="0" presId="urn:microsoft.com/office/officeart/2005/8/layout/target3"/>
    <dgm:cxn modelId="{63AC5C96-833F-496F-ADA9-5E112EEDA5BC}" type="presOf" srcId="{757F3AB3-0718-4624-B441-E567A8F0AB56}" destId="{333A1088-737F-45CB-B68E-254E46348037}" srcOrd="0" destOrd="0" presId="urn:microsoft.com/office/officeart/2005/8/layout/target3"/>
    <dgm:cxn modelId="{B513F0A9-DE84-4F73-A318-3A61ECF9FB4B}" type="presOf" srcId="{B651F6E3-6281-48DB-9319-2AEAFDAE7572}" destId="{6BB5E863-4638-4E1D-BFDE-399D028AC4ED}" srcOrd="1" destOrd="0" presId="urn:microsoft.com/office/officeart/2005/8/layout/target3"/>
    <dgm:cxn modelId="{1C2D1C34-74BD-4926-8836-FDDE143B237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FAD537-5A14-48E5-AB9B-D78A7DB6F17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9E4AC6-1FE7-4264-9533-CF9008105B5F}" type="presParOf" srcId="{333A1088-737F-45CB-B68E-254E46348037}" destId="{F5ABB229-8D3B-4694-996A-96F23CF14429}" srcOrd="0" destOrd="0" presId="urn:microsoft.com/office/officeart/2005/8/layout/target3"/>
    <dgm:cxn modelId="{5AED1F49-564D-4FB8-B021-90B6956D759E}" type="presParOf" srcId="{333A1088-737F-45CB-B68E-254E46348037}" destId="{F41139FD-01EE-4571-8B17-4FB00FC51163}" srcOrd="1" destOrd="0" presId="urn:microsoft.com/office/officeart/2005/8/layout/target3"/>
    <dgm:cxn modelId="{9524E11C-8C0C-45B2-AD36-43782F877B00}" type="presParOf" srcId="{333A1088-737F-45CB-B68E-254E46348037}" destId="{D005CE8C-CC26-4C3E-AC11-E15060ECD759}" srcOrd="2" destOrd="0" presId="urn:microsoft.com/office/officeart/2005/8/layout/target3"/>
    <dgm:cxn modelId="{1E5751E9-6D59-4F7A-92ED-6F83B2E7882D}" type="presParOf" srcId="{333A1088-737F-45CB-B68E-254E46348037}" destId="{2C702D82-9B77-49B7-9568-BB8EB47C3372}" srcOrd="3" destOrd="0" presId="urn:microsoft.com/office/officeart/2005/8/layout/target3"/>
    <dgm:cxn modelId="{B1738D98-469C-40DC-B272-79D94E757C0F}" type="presParOf" srcId="{333A1088-737F-45CB-B68E-254E46348037}" destId="{A52A0455-90FF-4808-ABD0-F02540D31D5A}" srcOrd="4" destOrd="0" presId="urn:microsoft.com/office/officeart/2005/8/layout/target3"/>
    <dgm:cxn modelId="{EC6D6E11-7073-4D1B-8D5D-F10652F02AA7}" type="presParOf" srcId="{333A1088-737F-45CB-B68E-254E46348037}" destId="{6140AFEC-043D-4C43-A2F9-D0F5331DF3A3}" srcOrd="5" destOrd="0" presId="urn:microsoft.com/office/officeart/2005/8/layout/target3"/>
    <dgm:cxn modelId="{029A272F-E9B2-4D1A-8E0C-A6C37ECCC3BE}" type="presParOf" srcId="{333A1088-737F-45CB-B68E-254E46348037}" destId="{9358AC05-5D7D-4327-9F80-1AD486AEA664}" srcOrd="6" destOrd="0" presId="urn:microsoft.com/office/officeart/2005/8/layout/target3"/>
    <dgm:cxn modelId="{AECE9247-3995-407D-B0D7-9E2AC3A8B4DE}" type="presParOf" srcId="{333A1088-737F-45CB-B68E-254E46348037}" destId="{313FC574-E1CD-4FB4-B054-0B805CE0447D}" srcOrd="7" destOrd="0" presId="urn:microsoft.com/office/officeart/2005/8/layout/target3"/>
    <dgm:cxn modelId="{7F40F000-70CF-48B8-B5FF-EDA7D352F377}" type="presParOf" srcId="{333A1088-737F-45CB-B68E-254E46348037}" destId="{619D679B-A015-4ECF-8348-D1034C574F40}" srcOrd="8" destOrd="0" presId="urn:microsoft.com/office/officeart/2005/8/layout/target3"/>
    <dgm:cxn modelId="{F7FE6F4B-01FF-4830-A050-3D88EECC9217}" type="presParOf" srcId="{333A1088-737F-45CB-B68E-254E46348037}" destId="{322283A8-4A27-4CDA-BAE3-F381106A9174}" srcOrd="9" destOrd="0" presId="urn:microsoft.com/office/officeart/2005/8/layout/target3"/>
    <dgm:cxn modelId="{A5E45C99-6579-4F7F-8D03-A315AB39FE23}" type="presParOf" srcId="{333A1088-737F-45CB-B68E-254E46348037}" destId="{FFC9F71D-1B4F-4AD9-A4A6-86ADEFC8AF5C}" srcOrd="10" destOrd="0" presId="urn:microsoft.com/office/officeart/2005/8/layout/target3"/>
    <dgm:cxn modelId="{CA66D44D-5F77-4A14-B6A2-D56FD70E4E8E}" type="presParOf" srcId="{333A1088-737F-45CB-B68E-254E46348037}" destId="{25B08C86-7E15-44DC-BE7F-FFB55DD49D12}" srcOrd="11" destOrd="0" presId="urn:microsoft.com/office/officeart/2005/8/layout/target3"/>
    <dgm:cxn modelId="{7ADBDBB6-F108-41D0-AFBE-77EC20147189}" type="presParOf" srcId="{333A1088-737F-45CB-B68E-254E46348037}" destId="{76644BE8-9D7C-4C09-B250-3D10AF48CBB7}" srcOrd="12" destOrd="0" presId="urn:microsoft.com/office/officeart/2005/8/layout/target3"/>
    <dgm:cxn modelId="{C1EF261D-1AF6-43F0-945C-6CADAFC62413}" type="presParOf" srcId="{333A1088-737F-45CB-B68E-254E46348037}" destId="{EE85B701-7295-41C0-BA7A-34D3756A2AE6}" srcOrd="13" destOrd="0" presId="urn:microsoft.com/office/officeart/2005/8/layout/target3"/>
    <dgm:cxn modelId="{B4F3C235-3FE1-4AD5-954D-1E88CB751DAB}" type="presParOf" srcId="{333A1088-737F-45CB-B68E-254E46348037}" destId="{8BEBB6EC-1DAA-4CAC-8A25-BC0FCBD5DBD5}" srcOrd="14" destOrd="0" presId="urn:microsoft.com/office/officeart/2005/8/layout/target3"/>
    <dgm:cxn modelId="{8F6AEA5A-11E4-4E01-A73F-A0642E25256B}" type="presParOf" srcId="{333A1088-737F-45CB-B68E-254E46348037}" destId="{AED2198E-93D5-4001-81B4-73124B309672}" srcOrd="15" destOrd="0" presId="urn:microsoft.com/office/officeart/2005/8/layout/target3"/>
    <dgm:cxn modelId="{31E18D5F-7BE4-434C-A077-1A8A43F18839}" type="presParOf" srcId="{333A1088-737F-45CB-B68E-254E46348037}" destId="{2BE915AB-18AA-4053-B92C-3BFC9ED204BB}" srcOrd="16" destOrd="0" presId="urn:microsoft.com/office/officeart/2005/8/layout/target3"/>
    <dgm:cxn modelId="{841A26D2-ED9D-460A-9FE6-6603454DE5B5}" type="presParOf" srcId="{333A1088-737F-45CB-B68E-254E46348037}" destId="{6BB5E863-4638-4E1D-BFDE-399D028AC4ED}" srcOrd="17" destOrd="0" presId="urn:microsoft.com/office/officeart/2005/8/layout/target3"/>
    <dgm:cxn modelId="{0EB6CD05-5AE5-4A94-A4E2-D2B419C2C031}" type="presParOf" srcId="{333A1088-737F-45CB-B68E-254E46348037}" destId="{5A5FFA88-C948-4069-8E93-59FA12366E83}" srcOrd="18" destOrd="0" presId="urn:microsoft.com/office/officeart/2005/8/layout/target3"/>
    <dgm:cxn modelId="{03D83CE6-0333-42D5-85D6-82DFC6AB2C2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VY_22_INOVACE_01_18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38885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5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2" y="1557338"/>
            <a:ext cx="8352159" cy="4895998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školy. Materiál obsahuje animace. Pomocí nich je žák postupně seznamován s vytvářením budoucího času sloves </a:t>
            </a:r>
            <a:r>
              <a:rPr lang="cs-CZ" sz="2200" dirty="0" err="1" smtClean="0"/>
              <a:t>can</a:t>
            </a:r>
            <a:r>
              <a:rPr lang="cs-CZ" sz="2200" dirty="0" smtClean="0"/>
              <a:t> a </a:t>
            </a:r>
            <a:r>
              <a:rPr lang="cs-CZ" sz="2200" dirty="0" err="1" smtClean="0"/>
              <a:t>must</a:t>
            </a:r>
            <a:r>
              <a:rPr lang="cs-CZ" sz="2200" dirty="0" smtClean="0"/>
              <a:t>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budoucím čase se slovesy </a:t>
            </a:r>
            <a:r>
              <a:rPr lang="cs-CZ" sz="2200" dirty="0" err="1" smtClean="0"/>
              <a:t>can</a:t>
            </a:r>
            <a:r>
              <a:rPr lang="cs-CZ" sz="2200" dirty="0" smtClean="0"/>
              <a:t> a </a:t>
            </a:r>
            <a:r>
              <a:rPr lang="cs-CZ" sz="2200" dirty="0" err="1" smtClean="0"/>
              <a:t>must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modální slovesa</a:t>
            </a:r>
            <a:r>
              <a:rPr lang="cs-CZ" sz="2200" dirty="0"/>
              <a:t>, </a:t>
            </a:r>
            <a:r>
              <a:rPr lang="cs-CZ" sz="2200" dirty="0" smtClean="0"/>
              <a:t>budoucí čas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20231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3349" y="62068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dirty="0" smtClean="0">
                <a:latin typeface="Calibri" pitchFamily="34" charset="0"/>
              </a:rPr>
              <a:t>FUTURE </a:t>
            </a:r>
            <a:r>
              <a:rPr lang="cs-CZ" dirty="0" smtClean="0">
                <a:latin typeface="Calibri" pitchFamily="34" charset="0"/>
              </a:rPr>
              <a:t>OF </a:t>
            </a:r>
            <a:r>
              <a:rPr dirty="0" smtClean="0">
                <a:latin typeface="Calibri" pitchFamily="34" charset="0"/>
              </a:rPr>
              <a:t>VERBS can, must</a:t>
            </a:r>
            <a:br>
              <a:rPr dirty="0" smtClean="0">
                <a:latin typeface="Calibri" pitchFamily="34" charset="0"/>
              </a:rPr>
            </a:br>
            <a:r>
              <a:rPr dirty="0" smtClean="0">
                <a:latin typeface="Calibri" pitchFamily="34" charset="0"/>
              </a:rPr>
              <a:t>BUDOUCÍ ČAS SLOVES moci, muset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2420888"/>
            <a:ext cx="8025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</a:t>
            </a:r>
            <a:r>
              <a:rPr lang="cs-CZ" sz="2400" dirty="0" err="1" smtClean="0"/>
              <a:t>can</a:t>
            </a:r>
            <a:r>
              <a:rPr lang="cs-CZ" sz="2400" dirty="0" smtClean="0"/>
              <a:t> a </a:t>
            </a:r>
            <a:r>
              <a:rPr lang="cs-CZ" sz="2400" dirty="0" err="1" smtClean="0"/>
              <a:t>must</a:t>
            </a:r>
            <a:r>
              <a:rPr lang="cs-CZ" sz="2400" dirty="0" smtClean="0"/>
              <a:t> vytváří budoucí čas pomocí </a:t>
            </a:r>
            <a:r>
              <a:rPr lang="cs-CZ" sz="2400" dirty="0" smtClean="0">
                <a:solidFill>
                  <a:srgbClr val="FF0000"/>
                </a:solidFill>
              </a:rPr>
              <a:t>opisných tvarů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Tvar budoucího času se tvoří stejně jako u ostatních sloves.</a:t>
            </a:r>
            <a:endParaRPr lang="cs-CZ" sz="2400" dirty="0"/>
          </a:p>
        </p:txBody>
      </p:sp>
      <p:sp>
        <p:nvSpPr>
          <p:cNvPr id="27" name="TextovéPole 23"/>
          <p:cNvSpPr txBox="1">
            <a:spLocks noChangeArrowheads="1"/>
          </p:cNvSpPr>
          <p:nvPr/>
        </p:nvSpPr>
        <p:spPr bwMode="auto">
          <a:xfrm>
            <a:off x="866898" y="4653136"/>
            <a:ext cx="621324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can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8" name="TextovéPole 11"/>
          <p:cNvSpPr txBox="1">
            <a:spLocks noChangeArrowheads="1"/>
          </p:cNvSpPr>
          <p:nvPr/>
        </p:nvSpPr>
        <p:spPr bwMode="auto">
          <a:xfrm>
            <a:off x="1735261" y="4545702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=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29" name="TextovéPole 9"/>
          <p:cNvSpPr txBox="1">
            <a:spLocks noChangeArrowheads="1"/>
          </p:cNvSpPr>
          <p:nvPr/>
        </p:nvSpPr>
        <p:spPr bwMode="auto">
          <a:xfrm>
            <a:off x="2401216" y="4653145"/>
            <a:ext cx="1433598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>
                <a:solidFill>
                  <a:srgbClr val="000000"/>
                </a:solidFill>
                <a:latin typeface="Calibri" pitchFamily="34" charset="0"/>
              </a:rPr>
              <a:t>b</a:t>
            </a:r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e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able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to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0" name="TextovéPole 23"/>
          <p:cNvSpPr txBox="1">
            <a:spLocks noChangeArrowheads="1"/>
          </p:cNvSpPr>
          <p:nvPr/>
        </p:nvSpPr>
        <p:spPr bwMode="auto">
          <a:xfrm>
            <a:off x="5558879" y="4653136"/>
            <a:ext cx="811184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must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" name="TextovéPole 9"/>
          <p:cNvSpPr txBox="1">
            <a:spLocks noChangeArrowheads="1"/>
          </p:cNvSpPr>
          <p:nvPr/>
        </p:nvSpPr>
        <p:spPr bwMode="auto">
          <a:xfrm>
            <a:off x="7093197" y="4653145"/>
            <a:ext cx="1109663" cy="461665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err="1" smtClean="0">
                <a:solidFill>
                  <a:srgbClr val="000000"/>
                </a:solidFill>
                <a:latin typeface="Calibri" pitchFamily="34" charset="0"/>
              </a:rPr>
              <a:t>have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to</a:t>
            </a:r>
            <a:endParaRPr lang="cs-CZ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2" name="TextovéPole 11"/>
          <p:cNvSpPr txBox="1">
            <a:spLocks noChangeArrowheads="1"/>
          </p:cNvSpPr>
          <p:nvPr/>
        </p:nvSpPr>
        <p:spPr bwMode="auto">
          <a:xfrm>
            <a:off x="6479800" y="4565546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000000"/>
                </a:solidFill>
              </a:rPr>
              <a:t>=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66898" y="3645024"/>
            <a:ext cx="1888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Opisné tvary: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6392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  <p:bldP spid="27" grpId="0" animBg="1"/>
      <p:bldP spid="28" grpId="0"/>
      <p:bldP spid="29" grpId="0" animBg="1"/>
      <p:bldP spid="30" grpId="0" animBg="1"/>
      <p:bldP spid="31" grpId="0" animBg="1"/>
      <p:bldP spid="32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dirty="0" smtClean="0">
                <a:latin typeface="Calibri" pitchFamily="34" charset="0"/>
              </a:rPr>
              <a:t>FUTURE VERBS </a:t>
            </a:r>
            <a:r>
              <a:rPr dirty="0" err="1" smtClean="0">
                <a:latin typeface="Calibri" pitchFamily="34" charset="0"/>
              </a:rPr>
              <a:t>can</a:t>
            </a:r>
            <a:r>
              <a:rPr dirty="0" smtClean="0">
                <a:latin typeface="Calibri" pitchFamily="34" charset="0"/>
              </a:rPr>
              <a:t>, </a:t>
            </a:r>
            <a:r>
              <a:rPr dirty="0" err="1" smtClean="0">
                <a:latin typeface="Calibri" pitchFamily="34" charset="0"/>
              </a:rPr>
              <a:t>must</a:t>
            </a:r>
            <a:r>
              <a:rPr dirty="0" smtClean="0">
                <a:latin typeface="Calibri" pitchFamily="34" charset="0"/>
              </a:rPr>
              <a:t/>
            </a:r>
            <a:br>
              <a:rPr dirty="0" smtClean="0">
                <a:latin typeface="Calibri" pitchFamily="34" charset="0"/>
              </a:rPr>
            </a:br>
            <a:r>
              <a:rPr dirty="0" smtClean="0">
                <a:latin typeface="Calibri" pitchFamily="34" charset="0"/>
              </a:rPr>
              <a:t>BUDOUCÍ ČAS SLOVES moci, muset</a:t>
            </a:r>
          </a:p>
        </p:txBody>
      </p:sp>
      <p:sp>
        <p:nvSpPr>
          <p:cNvPr id="3" name="TextovéPole 5"/>
          <p:cNvSpPr txBox="1">
            <a:spLocks noChangeArrowheads="1"/>
          </p:cNvSpPr>
          <p:nvPr/>
        </p:nvSpPr>
        <p:spPr bwMode="auto">
          <a:xfrm>
            <a:off x="356931" y="1636726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 dirty="0">
                <a:solidFill>
                  <a:srgbClr val="000000"/>
                </a:solidFill>
              </a:rPr>
              <a:t>Oznamovací věta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1137982" y="2186794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5" name="TextovéPole 9"/>
          <p:cNvSpPr txBox="1">
            <a:spLocks noChangeArrowheads="1"/>
          </p:cNvSpPr>
          <p:nvPr/>
        </p:nvSpPr>
        <p:spPr bwMode="auto">
          <a:xfrm>
            <a:off x="4714619" y="2178857"/>
            <a:ext cx="1214115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o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pisný 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2531807" y="206217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7" name="TextovéPole 10"/>
          <p:cNvSpPr txBox="1">
            <a:spLocks noChangeArrowheads="1"/>
          </p:cNvSpPr>
          <p:nvPr/>
        </p:nvSpPr>
        <p:spPr bwMode="auto">
          <a:xfrm>
            <a:off x="629981" y="2646376"/>
            <a:ext cx="32966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</a:rPr>
              <a:t>I </a:t>
            </a:r>
            <a:r>
              <a:rPr lang="cs-CZ" dirty="0" err="1">
                <a:solidFill>
                  <a:srgbClr val="000000"/>
                </a:solidFill>
              </a:rPr>
              <a:t>will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able</a:t>
            </a:r>
            <a:r>
              <a:rPr lang="cs-CZ" dirty="0" smtClean="0">
                <a:solidFill>
                  <a:srgbClr val="000000"/>
                </a:solidFill>
              </a:rPr>
              <a:t> to go to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party.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309308" y="3390977"/>
            <a:ext cx="91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 dirty="0">
                <a:solidFill>
                  <a:srgbClr val="000000"/>
                </a:solidFill>
              </a:rPr>
              <a:t>Otázka</a:t>
            </a:r>
          </a:p>
        </p:txBody>
      </p:sp>
      <p:sp>
        <p:nvSpPr>
          <p:cNvPr id="9" name="TextovéPole 12"/>
          <p:cNvSpPr txBox="1">
            <a:spLocks noChangeArrowheads="1"/>
          </p:cNvSpPr>
          <p:nvPr/>
        </p:nvSpPr>
        <p:spPr bwMode="auto">
          <a:xfrm>
            <a:off x="2612769" y="3857707"/>
            <a:ext cx="925513" cy="369887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0" name="TextovéPole 13"/>
          <p:cNvSpPr txBox="1">
            <a:spLocks noChangeArrowheads="1"/>
          </p:cNvSpPr>
          <p:nvPr/>
        </p:nvSpPr>
        <p:spPr bwMode="auto">
          <a:xfrm>
            <a:off x="883982" y="3857707"/>
            <a:ext cx="508000" cy="369887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will</a:t>
            </a:r>
          </a:p>
        </p:txBody>
      </p:sp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4628894" y="3857707"/>
            <a:ext cx="1214115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opisný 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820607" y="3786269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3" name="TextovéPole 11"/>
          <p:cNvSpPr txBox="1">
            <a:spLocks noChangeArrowheads="1"/>
          </p:cNvSpPr>
          <p:nvPr/>
        </p:nvSpPr>
        <p:spPr bwMode="auto">
          <a:xfrm>
            <a:off x="3981194" y="3786269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4" name="TextovéPole 44"/>
          <p:cNvSpPr txBox="1">
            <a:spLocks noChangeArrowheads="1"/>
          </p:cNvSpPr>
          <p:nvPr/>
        </p:nvSpPr>
        <p:spPr bwMode="auto">
          <a:xfrm>
            <a:off x="309308" y="4422857"/>
            <a:ext cx="39549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>
                <a:solidFill>
                  <a:srgbClr val="000000"/>
                </a:solidFill>
              </a:rPr>
              <a:t>Will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people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able</a:t>
            </a:r>
            <a:r>
              <a:rPr lang="cs-CZ" dirty="0" smtClean="0">
                <a:solidFill>
                  <a:srgbClr val="000000"/>
                </a:solidFill>
              </a:rPr>
              <a:t> to live on Mars</a:t>
            </a:r>
            <a:r>
              <a:rPr lang="cs-CZ" dirty="0">
                <a:solidFill>
                  <a:srgbClr val="000000"/>
                </a:solidFill>
              </a:rPr>
              <a:t>?</a:t>
            </a:r>
          </a:p>
        </p:txBody>
      </p:sp>
      <p:sp>
        <p:nvSpPr>
          <p:cNvPr id="15" name="TextovéPole 45"/>
          <p:cNvSpPr txBox="1">
            <a:spLocks noChangeArrowheads="1"/>
          </p:cNvSpPr>
          <p:nvPr/>
        </p:nvSpPr>
        <p:spPr bwMode="auto">
          <a:xfrm>
            <a:off x="334378" y="5084053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 dirty="0">
                <a:solidFill>
                  <a:srgbClr val="000000"/>
                </a:solidFill>
              </a:rPr>
              <a:t>Zápor</a:t>
            </a:r>
          </a:p>
        </p:txBody>
      </p:sp>
      <p:sp>
        <p:nvSpPr>
          <p:cNvPr id="16" name="TextovéPole 46"/>
          <p:cNvSpPr txBox="1">
            <a:spLocks noChangeArrowheads="1"/>
          </p:cNvSpPr>
          <p:nvPr/>
        </p:nvSpPr>
        <p:spPr bwMode="auto">
          <a:xfrm>
            <a:off x="620128" y="5521408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7" name="TextovéPole 47"/>
          <p:cNvSpPr txBox="1">
            <a:spLocks noChangeArrowheads="1"/>
          </p:cNvSpPr>
          <p:nvPr/>
        </p:nvSpPr>
        <p:spPr bwMode="auto">
          <a:xfrm>
            <a:off x="2607678" y="5540458"/>
            <a:ext cx="508000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will</a:t>
            </a:r>
          </a:p>
        </p:txBody>
      </p:sp>
      <p:sp>
        <p:nvSpPr>
          <p:cNvPr id="18" name="TextovéPole 48"/>
          <p:cNvSpPr txBox="1">
            <a:spLocks noChangeArrowheads="1"/>
          </p:cNvSpPr>
          <p:nvPr/>
        </p:nvSpPr>
        <p:spPr bwMode="auto">
          <a:xfrm>
            <a:off x="5776328" y="5540458"/>
            <a:ext cx="1214115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opisný tvar</a:t>
            </a:r>
          </a:p>
        </p:txBody>
      </p:sp>
      <p:sp>
        <p:nvSpPr>
          <p:cNvPr id="19" name="TextovéPole 10"/>
          <p:cNvSpPr txBox="1">
            <a:spLocks noChangeArrowheads="1"/>
          </p:cNvSpPr>
          <p:nvPr/>
        </p:nvSpPr>
        <p:spPr bwMode="auto">
          <a:xfrm>
            <a:off x="1888540" y="539599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0" name="TextovéPole 11"/>
          <p:cNvSpPr txBox="1">
            <a:spLocks noChangeArrowheads="1"/>
          </p:cNvSpPr>
          <p:nvPr/>
        </p:nvSpPr>
        <p:spPr bwMode="auto">
          <a:xfrm>
            <a:off x="5057190" y="5469021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1" name="TextovéPole 51"/>
          <p:cNvSpPr txBox="1">
            <a:spLocks noChangeArrowheads="1"/>
          </p:cNvSpPr>
          <p:nvPr/>
        </p:nvSpPr>
        <p:spPr bwMode="auto">
          <a:xfrm>
            <a:off x="477253" y="5950033"/>
            <a:ext cx="31854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</a:rPr>
              <a:t>I </a:t>
            </a:r>
            <a:r>
              <a:rPr lang="cs-CZ" dirty="0" err="1">
                <a:solidFill>
                  <a:srgbClr val="000000"/>
                </a:solidFill>
              </a:rPr>
              <a:t>won´t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able</a:t>
            </a:r>
            <a:r>
              <a:rPr lang="cs-CZ" dirty="0" smtClean="0">
                <a:solidFill>
                  <a:srgbClr val="000000"/>
                </a:solidFill>
              </a:rPr>
              <a:t> to play </a:t>
            </a:r>
            <a:r>
              <a:rPr lang="cs-CZ" dirty="0" err="1" smtClean="0">
                <a:solidFill>
                  <a:srgbClr val="000000"/>
                </a:solidFill>
              </a:rPr>
              <a:t>tennis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3417632" y="2178857"/>
            <a:ext cx="508000" cy="369887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will</a:t>
            </a:r>
          </a:p>
        </p:txBody>
      </p:sp>
      <p:sp>
        <p:nvSpPr>
          <p:cNvPr id="23" name="TextovéPole 25"/>
          <p:cNvSpPr txBox="1">
            <a:spLocks noChangeArrowheads="1"/>
          </p:cNvSpPr>
          <p:nvPr/>
        </p:nvSpPr>
        <p:spPr bwMode="auto">
          <a:xfrm>
            <a:off x="4336465" y="5540458"/>
            <a:ext cx="504825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not</a:t>
            </a:r>
          </a:p>
        </p:txBody>
      </p:sp>
      <p:sp>
        <p:nvSpPr>
          <p:cNvPr id="24" name="TextovéPole 11"/>
          <p:cNvSpPr txBox="1">
            <a:spLocks noChangeArrowheads="1"/>
          </p:cNvSpPr>
          <p:nvPr/>
        </p:nvSpPr>
        <p:spPr bwMode="auto">
          <a:xfrm>
            <a:off x="3472865" y="5469021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5" name="TextovéPole 11"/>
          <p:cNvSpPr txBox="1">
            <a:spLocks noChangeArrowheads="1"/>
          </p:cNvSpPr>
          <p:nvPr/>
        </p:nvSpPr>
        <p:spPr bwMode="auto">
          <a:xfrm>
            <a:off x="4065332" y="2034394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33" name="TextovéPole 10"/>
          <p:cNvSpPr txBox="1">
            <a:spLocks noChangeArrowheads="1"/>
          </p:cNvSpPr>
          <p:nvPr/>
        </p:nvSpPr>
        <p:spPr bwMode="auto">
          <a:xfrm>
            <a:off x="4346318" y="2618594"/>
            <a:ext cx="262123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</a:rPr>
              <a:t>I´ll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have</a:t>
            </a:r>
            <a:r>
              <a:rPr lang="cs-CZ" dirty="0" smtClean="0">
                <a:solidFill>
                  <a:srgbClr val="000000"/>
                </a:solidFill>
              </a:rPr>
              <a:t> to go to </a:t>
            </a:r>
            <a:r>
              <a:rPr lang="cs-CZ" dirty="0" err="1" smtClean="0">
                <a:solidFill>
                  <a:srgbClr val="000000"/>
                </a:solidFill>
              </a:rPr>
              <a:t>school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4" name="TextovéPole 44"/>
          <p:cNvSpPr txBox="1">
            <a:spLocks noChangeArrowheads="1"/>
          </p:cNvSpPr>
          <p:nvPr/>
        </p:nvSpPr>
        <p:spPr bwMode="auto">
          <a:xfrm>
            <a:off x="4482845" y="4422857"/>
            <a:ext cx="396775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>
                <a:solidFill>
                  <a:srgbClr val="000000"/>
                </a:solidFill>
              </a:rPr>
              <a:t>Will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I </a:t>
            </a:r>
            <a:r>
              <a:rPr lang="cs-CZ" dirty="0" err="1" smtClean="0">
                <a:solidFill>
                  <a:srgbClr val="000000"/>
                </a:solidFill>
              </a:rPr>
              <a:t>have</a:t>
            </a:r>
            <a:r>
              <a:rPr lang="cs-CZ" dirty="0" smtClean="0">
                <a:solidFill>
                  <a:srgbClr val="000000"/>
                </a:solidFill>
              </a:rPr>
              <a:t> to go to </a:t>
            </a:r>
            <a:r>
              <a:rPr lang="cs-CZ" dirty="0" err="1" smtClean="0">
                <a:solidFill>
                  <a:srgbClr val="000000"/>
                </a:solidFill>
              </a:rPr>
              <a:t>school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tomorrow</a:t>
            </a:r>
            <a:r>
              <a:rPr lang="cs-CZ" dirty="0" smtClean="0">
                <a:solidFill>
                  <a:srgbClr val="000000"/>
                </a:solidFill>
              </a:rPr>
              <a:t>?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5" name="TextovéPole 51"/>
          <p:cNvSpPr txBox="1">
            <a:spLocks noChangeArrowheads="1"/>
          </p:cNvSpPr>
          <p:nvPr/>
        </p:nvSpPr>
        <p:spPr bwMode="auto">
          <a:xfrm>
            <a:off x="4620626" y="5950033"/>
            <a:ext cx="336085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</a:rPr>
              <a:t>We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won´t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have</a:t>
            </a:r>
            <a:r>
              <a:rPr lang="cs-CZ" dirty="0" smtClean="0">
                <a:solidFill>
                  <a:srgbClr val="000000"/>
                </a:solidFill>
              </a:rPr>
              <a:t> to </a:t>
            </a:r>
            <a:r>
              <a:rPr lang="cs-CZ" dirty="0" err="1" smtClean="0">
                <a:solidFill>
                  <a:srgbClr val="000000"/>
                </a:solidFill>
              </a:rPr>
              <a:t>move</a:t>
            </a:r>
            <a:r>
              <a:rPr lang="cs-CZ" dirty="0" smtClean="0">
                <a:solidFill>
                  <a:srgbClr val="000000"/>
                </a:solidFill>
              </a:rPr>
              <a:t> house.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30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8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/>
      <p:bldP spid="20" grpId="0"/>
      <p:bldP spid="21" grpId="0"/>
      <p:bldP spid="22" grpId="0" animBg="1"/>
      <p:bldP spid="23" grpId="0" animBg="1"/>
      <p:bldP spid="24" grpId="0"/>
      <p:bldP spid="25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play table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play table 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err="1" smtClean="0"/>
              <a:t>Must</a:t>
            </a:r>
            <a:r>
              <a:rPr lang="cs-CZ" dirty="0" smtClean="0"/>
              <a:t> Tom do his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No, he </a:t>
            </a:r>
            <a:r>
              <a:rPr lang="cs-CZ" dirty="0" err="1" smtClean="0"/>
              <a:t>needn´t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He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learn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able</a:t>
            </a:r>
            <a:r>
              <a:rPr lang="cs-CZ" dirty="0" smtClean="0">
                <a:solidFill>
                  <a:srgbClr val="FF0000"/>
                </a:solidFill>
              </a:rPr>
              <a:t> to play table </a:t>
            </a:r>
            <a:r>
              <a:rPr lang="cs-CZ" dirty="0" err="1" smtClean="0">
                <a:solidFill>
                  <a:srgbClr val="FF0000"/>
                </a:solidFill>
              </a:rPr>
              <a:t>tennis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won´t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able</a:t>
            </a:r>
            <a:r>
              <a:rPr lang="cs-CZ" dirty="0" smtClean="0">
                <a:solidFill>
                  <a:srgbClr val="FF0000"/>
                </a:solidFill>
              </a:rPr>
              <a:t> to play table </a:t>
            </a:r>
            <a:r>
              <a:rPr lang="cs-CZ" dirty="0" err="1" smtClean="0">
                <a:solidFill>
                  <a:srgbClr val="FF0000"/>
                </a:solidFill>
              </a:rPr>
              <a:t>tennis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I´ll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able</a:t>
            </a:r>
            <a:r>
              <a:rPr lang="cs-CZ" dirty="0" smtClean="0">
                <a:solidFill>
                  <a:srgbClr val="FF0000"/>
                </a:solidFill>
              </a:rPr>
              <a:t> to play </a:t>
            </a:r>
            <a:r>
              <a:rPr lang="cs-CZ" dirty="0" err="1" smtClean="0">
                <a:solidFill>
                  <a:srgbClr val="FF0000"/>
                </a:solidFill>
              </a:rPr>
              <a:t>football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Tom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do his </a:t>
            </a:r>
            <a:r>
              <a:rPr lang="cs-CZ" dirty="0" err="1" smtClean="0">
                <a:solidFill>
                  <a:srgbClr val="FF0000"/>
                </a:solidFill>
              </a:rPr>
              <a:t>homework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No, he </a:t>
            </a:r>
            <a:r>
              <a:rPr lang="cs-CZ" dirty="0" err="1" smtClean="0">
                <a:solidFill>
                  <a:srgbClr val="FF0000"/>
                </a:solidFill>
              </a:rPr>
              <a:t>won´t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He´ll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learn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154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Budeš umět mluvit německy?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Ano, budu umět mluvit německy a anglicky.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Nebudu se moci naučit francouzsky.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Bude Jana muset koupit jídlo?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Ano, bude </a:t>
            </a:r>
            <a:r>
              <a:rPr lang="cs-CZ" smtClean="0"/>
              <a:t>muset koupit </a:t>
            </a:r>
            <a:r>
              <a:rPr lang="cs-CZ" dirty="0" smtClean="0"/>
              <a:t>chleba.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Ale nebude muset kupovat máslo.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able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speak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German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I </a:t>
            </a: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able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speak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German</a:t>
            </a:r>
            <a:r>
              <a:rPr lang="cs-CZ" dirty="0" smtClean="0">
                <a:solidFill>
                  <a:srgbClr val="FF0000"/>
                </a:solidFill>
              </a:rPr>
              <a:t> and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won´t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able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learn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French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Jane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buy</a:t>
            </a:r>
            <a:r>
              <a:rPr lang="cs-CZ" dirty="0" smtClean="0">
                <a:solidFill>
                  <a:srgbClr val="FF0000"/>
                </a:solidFill>
              </a:rPr>
              <a:t> food?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buy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bread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But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buy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butter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570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424</Words>
  <Application>Microsoft Office PowerPoint</Application>
  <PresentationFormat>Předvádění na obrazovce (4:3)</PresentationFormat>
  <Paragraphs>76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FUTURE OF VERBS can, must BUDOUCÍ ČAS SLOVES moci, muset</vt:lpstr>
      <vt:lpstr>FUTURE VERBS can, must BUDOUCÍ ČAS SLOVES moci, muset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24</cp:revision>
  <dcterms:created xsi:type="dcterms:W3CDTF">2011-06-20T10:40:08Z</dcterms:created>
  <dcterms:modified xsi:type="dcterms:W3CDTF">2012-12-17T18:53:11Z</dcterms:modified>
</cp:coreProperties>
</file>