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17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Layouts/slideLayout1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60" r:id="rId1"/>
  </p:sldMasterIdLst>
  <p:sldIdLst>
    <p:sldId id="261" r:id="rId2"/>
    <p:sldId id="263" r:id="rId3"/>
    <p:sldId id="264" r:id="rId4"/>
    <p:sldId id="266" r:id="rId5"/>
    <p:sldId id="265" r:id="rId6"/>
    <p:sldId id="267" r:id="rId7"/>
    <p:sldId id="275" r:id="rId8"/>
    <p:sldId id="276" r:id="rId9"/>
    <p:sldId id="268" r:id="rId10"/>
    <p:sldId id="277" r:id="rId11"/>
    <p:sldId id="269" r:id="rId12"/>
    <p:sldId id="270" r:id="rId13"/>
    <p:sldId id="273" r:id="rId14"/>
    <p:sldId id="274" r:id="rId15"/>
    <p:sldId id="271" r:id="rId16"/>
    <p:sldId id="272" r:id="rId17"/>
    <p:sldId id="278" r:id="rId18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="" xmlns:p14="http://schemas.microsoft.com/office/powerpoint/2010/main" val="0"/>
    </p:ext>
    <p:ext uri="{D31A062A-798A-4329-ABDD-BBA856620510}">
      <p14:defaultImageDpi xmlns=""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51" autoAdjust="0"/>
    <p:restoredTop sz="94700" autoAdjust="0"/>
  </p:normalViewPr>
  <p:slideViewPr>
    <p:cSldViewPr>
      <p:cViewPr varScale="1">
        <p:scale>
          <a:sx n="96" d="100"/>
          <a:sy n="96" d="100"/>
        </p:scale>
        <p:origin x="-420" y="-96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3" Type="http://schemas.openxmlformats.org/officeDocument/2006/relationships/slide" Target="slides/slide2.xml"/><Relationship Id="rId21" Type="http://schemas.openxmlformats.org/officeDocument/2006/relationships/theme" Target="theme/theme1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tableStyles" Target="tableStyles.xml"/></Relationships>
</file>

<file path=ppt/slideLayouts/_rels/slideLayout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image" Target="../media/image2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bg>
      <p:bgPr>
        <a:blipFill dpi="0" rotWithShape="1">
          <a:blip r:embed="rId2" cstate="print">
            <a:lum/>
          </a:blip>
          <a:srcRect/>
          <a:stretch>
            <a:fillRect l="-2000" r="-2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2" name="Obrázek 11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1798294" y="3266324"/>
            <a:ext cx="5760720" cy="1258824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071678"/>
            <a:ext cx="7774632" cy="997282"/>
          </a:xfrm>
        </p:spPr>
        <p:txBody>
          <a:bodyPr anchor="b">
            <a:noAutofit/>
          </a:bodyPr>
          <a:lstStyle>
            <a:lvl1pPr>
              <a:lnSpc>
                <a:spcPct val="100000"/>
              </a:lnSpc>
              <a:defRPr sz="2800" cap="small" baseline="0"/>
            </a:lvl1pPr>
          </a:lstStyle>
          <a:p>
            <a:r>
              <a:rPr lang="cs-CZ" dirty="0" smtClean="0"/>
              <a:t>Klepnutím lze upravit styl předlohy nadpisů.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4953000"/>
            <a:ext cx="6400800" cy="1219200"/>
          </a:xfrm>
        </p:spPr>
        <p:txBody>
          <a:bodyPr>
            <a:normAutofit/>
          </a:bodyPr>
          <a:lstStyle>
            <a:lvl1pPr marL="0" indent="0" algn="ctr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583FC6-98E3-4817-A823-02847B694C6F}" type="datetimeFigureOut">
              <a:rPr lang="cs-CZ" smtClean="0"/>
              <a:pPr/>
              <a:t>17.12.2012</a:t>
            </a:fld>
            <a:endParaRPr lang="cs-CZ"/>
          </a:p>
        </p:txBody>
      </p:sp>
      <p:sp>
        <p:nvSpPr>
          <p:cNvPr id="8" name="Slide Number Placeholder 7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B737E477-D391-4165-A77F-C9D579ADD3BE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9" name="Footer Placeholder 8"/>
          <p:cNvSpPr>
            <a:spLocks noGrp="1"/>
          </p:cNvSpPr>
          <p:nvPr>
            <p:ph type="ftr" sz="quarter" idx="12"/>
          </p:nvPr>
        </p:nvSpPr>
        <p:spPr>
          <a:xfrm>
            <a:off x="323528" y="6309320"/>
            <a:ext cx="5713035" cy="365125"/>
          </a:xfrm>
        </p:spPr>
        <p:txBody>
          <a:bodyPr/>
          <a:lstStyle/>
          <a:p>
            <a:endParaRPr lang="cs-CZ" smtClean="0"/>
          </a:p>
          <a:p>
            <a:endParaRPr lang="cs-CZ" dirty="0"/>
          </a:p>
        </p:txBody>
      </p:sp>
      <p:pic>
        <p:nvPicPr>
          <p:cNvPr id="10" name="Obrázek 9"/>
          <p:cNvPicPr>
            <a:picLocks noChangeAspect="1"/>
          </p:cNvPicPr>
          <p:nvPr userDrawn="1"/>
        </p:nvPicPr>
        <p:blipFill>
          <a:blip r:embed="rId3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798294" y="3266324"/>
            <a:ext cx="5760720" cy="1258824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Obrázek 6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357554" y="6215082"/>
            <a:ext cx="2786082" cy="60881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 sz="2800"/>
            </a:lvl1pPr>
          </a:lstStyle>
          <a:p>
            <a:r>
              <a:rPr lang="cs-CZ" dirty="0" smtClean="0"/>
              <a:t>Klepnutím lze upravit styl předlohy nadpisů.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600201"/>
            <a:ext cx="8219256" cy="3998976"/>
          </a:xfrm>
        </p:spPr>
        <p:txBody>
          <a:bodyPr/>
          <a:lstStyle>
            <a:lvl5pPr>
              <a:defRPr/>
            </a:lvl5pPr>
            <a:lvl6pPr>
              <a:defRPr/>
            </a:lvl6pPr>
            <a:lvl7pPr>
              <a:defRPr/>
            </a:lvl7pPr>
            <a:lvl8pPr>
              <a:defRPr/>
            </a:lvl8pPr>
            <a:lvl9pPr>
              <a:buFont typeface="Arial" pitchFamily="34" charset="0"/>
              <a:buChar char="•"/>
              <a:defRPr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 smtClean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583FC6-98E3-4817-A823-02847B694C6F}" type="datetimeFigureOut">
              <a:rPr lang="cs-CZ" smtClean="0"/>
              <a:pPr/>
              <a:t>17.12.2012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659165" y="6356350"/>
            <a:ext cx="2626951" cy="365125"/>
          </a:xfrm>
        </p:spPr>
        <p:txBody>
          <a:bodyPr/>
          <a:lstStyle/>
          <a:p>
            <a:endParaRPr lang="cs-CZ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737E477-D391-4165-A77F-C9D579ADD3B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 hasCustomPrompt="1"/>
          </p:nvPr>
        </p:nvSpPr>
        <p:spPr>
          <a:xfrm>
            <a:off x="457200" y="428604"/>
            <a:ext cx="8229600" cy="840156"/>
          </a:xfrm>
        </p:spPr>
        <p:txBody>
          <a:bodyPr/>
          <a:lstStyle>
            <a:lvl1pPr>
              <a:defRPr sz="2800"/>
            </a:lvl1pPr>
          </a:lstStyle>
          <a:p>
            <a:r>
              <a:rPr lang="cs-CZ" dirty="0" smtClean="0"/>
              <a:t>Zdroje a použitá literatura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412776"/>
            <a:ext cx="8219256" cy="4186401"/>
          </a:xfrm>
        </p:spPr>
        <p:txBody>
          <a:bodyPr>
            <a:normAutofit/>
          </a:bodyPr>
          <a:lstStyle>
            <a:lvl1pPr marL="457200" indent="-457200">
              <a:buFont typeface="+mj-lt"/>
              <a:buAutoNum type="arabicPeriod"/>
              <a:defRPr sz="2000"/>
            </a:lvl1pPr>
            <a:lvl5pPr>
              <a:defRPr/>
            </a:lvl5pPr>
            <a:lvl6pPr>
              <a:defRPr/>
            </a:lvl6pPr>
            <a:lvl7pPr>
              <a:defRPr/>
            </a:lvl7pPr>
            <a:lvl8pPr>
              <a:defRPr/>
            </a:lvl8pPr>
            <a:lvl9pPr>
              <a:buFont typeface="Arial" pitchFamily="34" charset="0"/>
              <a:buChar char="•"/>
              <a:defRPr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583FC6-98E3-4817-A823-02847B694C6F}" type="datetimeFigureOut">
              <a:rPr lang="cs-CZ" smtClean="0"/>
              <a:pPr/>
              <a:t>17.12.2012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737E477-D391-4165-A77F-C9D579ADD3BE}" type="slidenum">
              <a:rPr lang="cs-CZ" smtClean="0"/>
              <a:pPr/>
              <a:t>‹#›</a:t>
            </a:fld>
            <a:endParaRPr lang="cs-CZ"/>
          </a:p>
        </p:txBody>
      </p:sp>
      <p:pic>
        <p:nvPicPr>
          <p:cNvPr id="8" name="Obrázek 7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357554" y="6215082"/>
            <a:ext cx="2786082" cy="60881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3599116310"/>
      </p:ext>
    </p:extLst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Zdroje a literatura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 hasCustomPrompt="1"/>
          </p:nvPr>
        </p:nvSpPr>
        <p:spPr>
          <a:xfrm>
            <a:off x="457200" y="428604"/>
            <a:ext cx="8229600" cy="840156"/>
          </a:xfrm>
        </p:spPr>
        <p:txBody>
          <a:bodyPr/>
          <a:lstStyle>
            <a:lvl1pPr>
              <a:defRPr sz="2800"/>
            </a:lvl1pPr>
          </a:lstStyle>
          <a:p>
            <a:r>
              <a:rPr lang="cs-CZ" dirty="0" smtClean="0"/>
              <a:t>Zdroje a použitá literatura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412776"/>
            <a:ext cx="8219256" cy="4186401"/>
          </a:xfrm>
        </p:spPr>
        <p:txBody>
          <a:bodyPr>
            <a:normAutofit/>
          </a:bodyPr>
          <a:lstStyle>
            <a:lvl1pPr marL="457200" indent="-457200">
              <a:buFont typeface="+mj-lt"/>
              <a:buAutoNum type="arabicPeriod"/>
              <a:defRPr sz="2000"/>
            </a:lvl1pPr>
            <a:lvl5pPr>
              <a:defRPr/>
            </a:lvl5pPr>
            <a:lvl6pPr>
              <a:defRPr/>
            </a:lvl6pPr>
            <a:lvl7pPr>
              <a:defRPr/>
            </a:lvl7pPr>
            <a:lvl8pPr>
              <a:defRPr/>
            </a:lvl8pPr>
            <a:lvl9pPr>
              <a:buFont typeface="Arial" pitchFamily="34" charset="0"/>
              <a:buChar char="•"/>
              <a:defRPr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583FC6-98E3-4817-A823-02847B694C6F}" type="datetimeFigureOut">
              <a:rPr lang="cs-CZ" smtClean="0"/>
              <a:pPr/>
              <a:t>17.12.2012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737E477-D391-4165-A77F-C9D579ADD3BE}" type="slidenum">
              <a:rPr lang="cs-CZ" smtClean="0"/>
              <a:pPr/>
              <a:t>‹#›</a:t>
            </a:fld>
            <a:endParaRPr lang="cs-CZ"/>
          </a:p>
        </p:txBody>
      </p:sp>
      <p:pic>
        <p:nvPicPr>
          <p:cNvPr id="8" name="Obrázek 7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357554" y="6215082"/>
            <a:ext cx="2786082" cy="608810"/>
          </a:xfrm>
          <a:prstGeom prst="rect">
            <a:avLst/>
          </a:prstGeom>
        </p:spPr>
      </p:pic>
      <p:sp>
        <p:nvSpPr>
          <p:cNvPr id="9" name="TextovéPole 8"/>
          <p:cNvSpPr txBox="1"/>
          <p:nvPr userDrawn="1"/>
        </p:nvSpPr>
        <p:spPr>
          <a:xfrm>
            <a:off x="714348" y="5715016"/>
            <a:ext cx="7672293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cs-CZ" sz="1000" b="0" i="0" kern="1200" dirty="0" smtClean="0">
                <a:solidFill>
                  <a:schemeClr val="tx1"/>
                </a:solidFill>
                <a:latin typeface="Bookman Old Style" pitchFamily="18" charset="0"/>
                <a:ea typeface="+mn-ea"/>
                <a:cs typeface="+mn-cs"/>
              </a:rPr>
              <a:t>Materiál je určen pro bezplatné používání pro potřeby výuky a vzdělávání na všech typech škol a školských zařízeních. </a:t>
            </a:r>
          </a:p>
          <a:p>
            <a:pPr algn="ctr"/>
            <a:r>
              <a:rPr lang="cs-CZ" sz="1000" b="0" i="0" kern="1200" dirty="0" smtClean="0">
                <a:solidFill>
                  <a:schemeClr val="tx1"/>
                </a:solidFill>
                <a:latin typeface="Bookman Old Style" pitchFamily="18" charset="0"/>
                <a:ea typeface="+mn-ea"/>
                <a:cs typeface="+mn-cs"/>
              </a:rPr>
              <a:t>Jakékoliv další využití podléhá autorskému zákonu.</a:t>
            </a:r>
            <a:endParaRPr lang="cs-CZ" sz="1000" dirty="0">
              <a:latin typeface="Bookman Old Style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xmlns="" val="3599116310"/>
      </p:ext>
    </p:extLst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1371600"/>
            <a:ext cx="7772400" cy="2505075"/>
          </a:xfrm>
        </p:spPr>
        <p:txBody>
          <a:bodyPr anchor="b"/>
          <a:lstStyle>
            <a:lvl1pPr algn="ctr" defTabSz="914400" rtl="0" eaLnBrk="1" latinLnBrk="0" hangingPunct="1">
              <a:lnSpc>
                <a:spcPct val="100000"/>
              </a:lnSpc>
              <a:spcBef>
                <a:spcPct val="0"/>
              </a:spcBef>
              <a:buNone/>
              <a:defRPr lang="en-US" sz="4800" kern="1200" dirty="0" smtClean="0">
                <a:solidFill>
                  <a:schemeClr val="tx2"/>
                </a:solidFill>
                <a:effectLst>
                  <a:outerShdw blurRad="63500" dist="38100" dir="5400000" algn="t" rotWithShape="0">
                    <a:prstClr val="black">
                      <a:alpha val="25000"/>
                    </a:prstClr>
                  </a:outerShdw>
                </a:effectLst>
                <a:latin typeface="+mn-lt"/>
                <a:ea typeface="+mj-ea"/>
                <a:cs typeface="+mj-cs"/>
              </a:defRPr>
            </a:lvl1pPr>
          </a:lstStyle>
          <a:p>
            <a:r>
              <a:rPr lang="cs-CZ" smtClean="0"/>
              <a:t>Klepnutím lze upravit styl předlohy nadpisů.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4068763"/>
            <a:ext cx="7772400" cy="1131887"/>
          </a:xfrm>
        </p:spPr>
        <p:txBody>
          <a:bodyPr anchor="t"/>
          <a:lstStyle>
            <a:lvl1pPr marL="0" indent="0" algn="ctr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583FC6-98E3-4817-A823-02847B694C6F}" type="datetimeFigureOut">
              <a:rPr lang="cs-CZ" smtClean="0"/>
              <a:pPr/>
              <a:t>17.12.2012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737E477-D391-4165-A77F-C9D579ADD3BE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7" name="Oval 6"/>
          <p:cNvSpPr/>
          <p:nvPr/>
        </p:nvSpPr>
        <p:spPr>
          <a:xfrm>
            <a:off x="4495800" y="3924300"/>
            <a:ext cx="84772" cy="8477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Oval 7"/>
          <p:cNvSpPr/>
          <p:nvPr/>
        </p:nvSpPr>
        <p:spPr>
          <a:xfrm>
            <a:off x="4695825" y="3924300"/>
            <a:ext cx="84772" cy="8477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Oval 8"/>
          <p:cNvSpPr/>
          <p:nvPr/>
        </p:nvSpPr>
        <p:spPr>
          <a:xfrm>
            <a:off x="4296728" y="3924300"/>
            <a:ext cx="84772" cy="8477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12" name="Obrázek 11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357554" y="6215082"/>
            <a:ext cx="2786082" cy="608810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 sz="2800"/>
            </a:lvl1pPr>
          </a:lstStyle>
          <a:p>
            <a:r>
              <a:rPr lang="cs-CZ" dirty="0" smtClean="0"/>
              <a:t>Klepnutím lze upravit styl předlohy nadpisů.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1"/>
            <a:ext cx="4100264" cy="3998976"/>
          </a:xfrm>
        </p:spPr>
        <p:txBody>
          <a:bodyPr/>
          <a:lstStyle>
            <a:lvl1pPr>
              <a:defRPr sz="2400"/>
            </a:lvl1pPr>
            <a:lvl2pPr>
              <a:defRPr sz="16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 smtClean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583FC6-98E3-4817-A823-02847B694C6F}" type="datetimeFigureOut">
              <a:rPr lang="cs-CZ" smtClean="0"/>
              <a:pPr/>
              <a:t>17.12.2012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737E477-D391-4165-A77F-C9D579ADD3BE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365760" y="1600200"/>
            <a:ext cx="4062224" cy="3998976"/>
          </a:xfrm>
        </p:spPr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pic>
        <p:nvPicPr>
          <p:cNvPr id="11" name="Obrázek 10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357554" y="6215082"/>
            <a:ext cx="2786082" cy="608810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332656"/>
            <a:ext cx="8229600" cy="792088"/>
          </a:xfrm>
        </p:spPr>
        <p:txBody>
          <a:bodyPr/>
          <a:lstStyle>
            <a:lvl1pPr>
              <a:defRPr sz="2800"/>
            </a:lvl1pPr>
          </a:lstStyle>
          <a:p>
            <a:r>
              <a:rPr lang="cs-CZ" dirty="0" smtClean="0"/>
              <a:t>Klepnutím lze upravit styl předlohy nadpisů.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268760"/>
            <a:ext cx="4040188" cy="609600"/>
          </a:xfrm>
        </p:spPr>
        <p:txBody>
          <a:bodyPr anchor="b">
            <a:noAutofit/>
          </a:bodyPr>
          <a:lstStyle>
            <a:lvl1pPr marL="0" indent="0" algn="ctr">
              <a:buNone/>
              <a:defRPr sz="18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8200" y="1268760"/>
            <a:ext cx="4041775" cy="609600"/>
          </a:xfrm>
        </p:spPr>
        <p:txBody>
          <a:bodyPr anchor="b">
            <a:noAutofit/>
          </a:bodyPr>
          <a:lstStyle>
            <a:lvl1pPr marL="0" indent="0" algn="ctr">
              <a:buNone/>
              <a:defRPr sz="18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583FC6-98E3-4817-A823-02847B694C6F}" type="datetimeFigureOut">
              <a:rPr lang="cs-CZ" smtClean="0"/>
              <a:pPr/>
              <a:t>17.12.2012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737E477-D391-4165-A77F-C9D579ADD3BE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3"/>
          </p:nvPr>
        </p:nvSpPr>
        <p:spPr>
          <a:xfrm>
            <a:off x="457200" y="2060848"/>
            <a:ext cx="4135586" cy="3538328"/>
          </a:xfrm>
        </p:spPr>
        <p:txBody>
          <a:bodyPr/>
          <a:lstStyle>
            <a:lvl1pPr>
              <a:defRPr sz="1800"/>
            </a:lvl1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13" name="Content Placeholder 12"/>
          <p:cNvSpPr>
            <a:spLocks noGrp="1"/>
          </p:cNvSpPr>
          <p:nvPr>
            <p:ph sz="quarter" idx="14"/>
          </p:nvPr>
        </p:nvSpPr>
        <p:spPr>
          <a:xfrm>
            <a:off x="4672584" y="2060848"/>
            <a:ext cx="4075880" cy="3538329"/>
          </a:xfrm>
        </p:spPr>
        <p:txBody>
          <a:bodyPr/>
          <a:lstStyle>
            <a:lvl1pPr>
              <a:defRPr sz="1800"/>
            </a:lvl1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pic>
        <p:nvPicPr>
          <p:cNvPr id="14" name="Obrázek 13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357554" y="6215082"/>
            <a:ext cx="2786082" cy="608810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428604"/>
            <a:ext cx="8229600" cy="768148"/>
          </a:xfrm>
        </p:spPr>
        <p:txBody>
          <a:bodyPr/>
          <a:lstStyle>
            <a:lvl1pPr>
              <a:defRPr sz="2800"/>
            </a:lvl1pPr>
          </a:lstStyle>
          <a:p>
            <a:r>
              <a:rPr lang="cs-CZ" dirty="0" smtClean="0"/>
              <a:t>Klepnutím lze upravit styl předlohy nadpisů.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583FC6-98E3-4817-A823-02847B694C6F}" type="datetimeFigureOut">
              <a:rPr lang="cs-CZ" smtClean="0"/>
              <a:pPr/>
              <a:t>17.12.2012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737E477-D391-4165-A77F-C9D579ADD3BE}" type="slidenum">
              <a:rPr lang="cs-CZ" smtClean="0"/>
              <a:pPr/>
              <a:t>‹#›</a:t>
            </a:fld>
            <a:endParaRPr lang="cs-CZ"/>
          </a:p>
        </p:txBody>
      </p:sp>
      <p:pic>
        <p:nvPicPr>
          <p:cNvPr id="8" name="Obrázek 7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357554" y="6215082"/>
            <a:ext cx="2786082" cy="608810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583FC6-98E3-4817-A823-02847B694C6F}" type="datetimeFigureOut">
              <a:rPr lang="cs-CZ" smtClean="0"/>
              <a:pPr/>
              <a:t>17.12.2012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737E477-D391-4165-A77F-C9D579ADD3BE}" type="slidenum">
              <a:rPr lang="cs-CZ" smtClean="0"/>
              <a:pPr/>
              <a:t>‹#›</a:t>
            </a:fld>
            <a:endParaRPr lang="cs-CZ"/>
          </a:p>
        </p:txBody>
      </p:sp>
      <p:pic>
        <p:nvPicPr>
          <p:cNvPr id="7" name="Obrázek 6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357554" y="6215082"/>
            <a:ext cx="2786082" cy="608810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907087" y="428604"/>
            <a:ext cx="3008313" cy="1933596"/>
          </a:xfrm>
        </p:spPr>
        <p:txBody>
          <a:bodyPr anchor="b"/>
          <a:lstStyle>
            <a:lvl1pPr algn="ctr">
              <a:lnSpc>
                <a:spcPct val="100000"/>
              </a:lnSpc>
              <a:defRPr sz="2800" b="0">
                <a:effectLst>
                  <a:outerShdw blurRad="50800" dist="25400" dir="5400000" algn="t" rotWithShape="0">
                    <a:prstClr val="black">
                      <a:alpha val="25000"/>
                    </a:prstClr>
                  </a:outerShdw>
                </a:effectLst>
              </a:defRPr>
            </a:lvl1pPr>
          </a:lstStyle>
          <a:p>
            <a:r>
              <a:rPr lang="cs-CZ" dirty="0" smtClean="0"/>
              <a:t>Klepnutím lze upravit styl předlohy nadpisů.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719137" y="500041"/>
            <a:ext cx="5004991" cy="5099135"/>
          </a:xfrm>
        </p:spPr>
        <p:txBody>
          <a:bodyPr>
            <a:normAutofit/>
          </a:bodyPr>
          <a:lstStyle>
            <a:lvl1pPr>
              <a:defRPr sz="2000"/>
            </a:lvl1pPr>
            <a:lvl2pPr>
              <a:defRPr sz="2000"/>
            </a:lvl2pPr>
            <a:lvl3pPr>
              <a:defRPr sz="20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dirty="0" smtClean="0"/>
              <a:t>Klepnutím lze upravit styly předlohy textu.</a:t>
            </a:r>
          </a:p>
          <a:p>
            <a:pPr lvl="1"/>
            <a:r>
              <a:rPr lang="cs-CZ" dirty="0" smtClean="0"/>
              <a:t>Druhá úroveň</a:t>
            </a:r>
          </a:p>
          <a:p>
            <a:pPr lvl="2"/>
            <a:r>
              <a:rPr lang="cs-CZ" dirty="0" smtClean="0"/>
              <a:t>Třetí úroveň</a:t>
            </a:r>
          </a:p>
          <a:p>
            <a:pPr lvl="3"/>
            <a:r>
              <a:rPr lang="cs-CZ" dirty="0" smtClean="0"/>
              <a:t>Čtvrtá úroveň</a:t>
            </a:r>
          </a:p>
          <a:p>
            <a:pPr lvl="4"/>
            <a:r>
              <a:rPr lang="cs-CZ" dirty="0" smtClean="0"/>
              <a:t>Pátá úroveň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5907087" y="2438401"/>
            <a:ext cx="2985393" cy="3160776"/>
          </a:xfrm>
        </p:spPr>
        <p:txBody>
          <a:bodyPr>
            <a:normAutofit/>
          </a:bodyPr>
          <a:lstStyle>
            <a:lvl1pPr marL="0" indent="0" algn="ctr">
              <a:lnSpc>
                <a:spcPct val="125000"/>
              </a:lnSpc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dirty="0" smtClean="0"/>
              <a:t>Klepnutím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583FC6-98E3-4817-A823-02847B694C6F}" type="datetimeFigureOut">
              <a:rPr lang="cs-CZ" smtClean="0"/>
              <a:pPr/>
              <a:t>17.12.2012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737E477-D391-4165-A77F-C9D579ADD3BE}" type="slidenum">
              <a:rPr lang="cs-CZ" smtClean="0"/>
              <a:pPr/>
              <a:t>‹#›</a:t>
            </a:fld>
            <a:endParaRPr lang="cs-CZ"/>
          </a:p>
        </p:txBody>
      </p:sp>
      <p:pic>
        <p:nvPicPr>
          <p:cNvPr id="10" name="Obrázek 9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357554" y="6215082"/>
            <a:ext cx="2786082" cy="608810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71472" y="476672"/>
            <a:ext cx="8143932" cy="647278"/>
          </a:xfrm>
        </p:spPr>
        <p:txBody>
          <a:bodyPr anchor="b"/>
          <a:lstStyle>
            <a:lvl1pPr algn="ctr">
              <a:lnSpc>
                <a:spcPct val="100000"/>
              </a:lnSpc>
              <a:defRPr sz="2800" b="0"/>
            </a:lvl1pPr>
          </a:lstStyle>
          <a:p>
            <a:r>
              <a:rPr lang="cs-CZ" dirty="0" smtClean="0"/>
              <a:t>Klepnutím lze upravit styl předlohy nadpisů.</a:t>
            </a:r>
            <a:endParaRPr lang="en-US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508126" y="1143000"/>
            <a:ext cx="6054724" cy="4541044"/>
          </a:xfrm>
          <a:ln w="76200">
            <a:solidFill>
              <a:schemeClr val="bg1"/>
            </a:solidFill>
          </a:ln>
          <a:effectLst>
            <a:outerShdw blurRad="88900" dist="50800" dir="5400000" algn="ctr" rotWithShape="0">
              <a:srgbClr val="000000">
                <a:alpha val="25000"/>
              </a:srgbClr>
            </a:outerShdw>
          </a:effectLst>
        </p:spPr>
        <p:txBody>
          <a:bodyPr anchor="t"/>
          <a:lstStyle>
            <a:lvl1pPr marL="0" indent="0" algn="ctr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Klepnutím na ikonu přidáte obrázek.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583FC6-98E3-4817-A823-02847B694C6F}" type="datetimeFigureOut">
              <a:rPr lang="cs-CZ" smtClean="0"/>
              <a:pPr/>
              <a:t>17.12.2012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737E477-D391-4165-A77F-C9D579ADD3BE}" type="slidenum">
              <a:rPr lang="cs-CZ" smtClean="0"/>
              <a:pPr/>
              <a:t>‹#›</a:t>
            </a:fld>
            <a:endParaRPr lang="cs-CZ"/>
          </a:p>
        </p:txBody>
      </p:sp>
      <p:pic>
        <p:nvPicPr>
          <p:cNvPr id="8" name="Obrázek 7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357554" y="6215082"/>
            <a:ext cx="2786082" cy="608810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357166"/>
            <a:ext cx="8229600" cy="839586"/>
          </a:xfrm>
        </p:spPr>
        <p:txBody>
          <a:bodyPr/>
          <a:lstStyle>
            <a:lvl1pPr>
              <a:defRPr sz="2800"/>
            </a:lvl1pPr>
          </a:lstStyle>
          <a:p>
            <a:r>
              <a:rPr lang="cs-CZ" dirty="0" smtClean="0"/>
              <a:t>Klepnutím lze upravit styl předlohy nadpisů.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583FC6-98E3-4817-A823-02847B694C6F}" type="datetimeFigureOut">
              <a:rPr lang="cs-CZ" smtClean="0"/>
              <a:pPr/>
              <a:t>17.12.2012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737E477-D391-4165-A77F-C9D579ADD3BE}" type="slidenum">
              <a:rPr lang="cs-CZ" smtClean="0"/>
              <a:pPr/>
              <a:t>‹#›</a:t>
            </a:fld>
            <a:endParaRPr lang="cs-CZ"/>
          </a:p>
        </p:txBody>
      </p:sp>
      <p:pic>
        <p:nvPicPr>
          <p:cNvPr id="9" name="Obrázek 8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357554" y="6215082"/>
            <a:ext cx="2786082" cy="608810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Obrázek 7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 rot="5400000">
            <a:off x="4357888" y="5219001"/>
            <a:ext cx="900684" cy="2385060"/>
          </a:xfrm>
          <a:prstGeom prst="rect">
            <a:avLst/>
          </a:prstGeom>
        </p:spPr>
      </p:pic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428604"/>
            <a:ext cx="2057400" cy="5697559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428604"/>
            <a:ext cx="6019800" cy="5697559"/>
          </a:xfrm>
        </p:spPr>
        <p:txBody>
          <a:bodyPr vert="eaVert"/>
          <a:lstStyle/>
          <a:p>
            <a:pPr lvl="0"/>
            <a:r>
              <a:rPr lang="cs-CZ" dirty="0" smtClean="0"/>
              <a:t>Klepnutím lze upravit styly předlohy textu.</a:t>
            </a:r>
          </a:p>
          <a:p>
            <a:pPr lvl="1"/>
            <a:r>
              <a:rPr lang="cs-CZ" dirty="0" smtClean="0"/>
              <a:t>Druhá úroveň</a:t>
            </a:r>
          </a:p>
          <a:p>
            <a:pPr lvl="2"/>
            <a:r>
              <a:rPr lang="cs-CZ" dirty="0" smtClean="0"/>
              <a:t>Třetí úroveň</a:t>
            </a:r>
          </a:p>
          <a:p>
            <a:pPr lvl="3"/>
            <a:r>
              <a:rPr lang="cs-CZ" dirty="0" smtClean="0"/>
              <a:t>Čtvrtá úroveň</a:t>
            </a:r>
          </a:p>
          <a:p>
            <a:pPr lvl="4"/>
            <a:r>
              <a:rPr lang="cs-CZ" dirty="0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583FC6-98E3-4817-A823-02847B694C6F}" type="datetimeFigureOut">
              <a:rPr lang="cs-CZ" smtClean="0"/>
              <a:pPr/>
              <a:t>17.12.2012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737E477-D391-4165-A77F-C9D579ADD3B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_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679576" y="476672"/>
            <a:ext cx="5711824" cy="647278"/>
          </a:xfrm>
        </p:spPr>
        <p:txBody>
          <a:bodyPr anchor="b"/>
          <a:lstStyle>
            <a:lvl1pPr algn="ctr">
              <a:lnSpc>
                <a:spcPct val="100000"/>
              </a:lnSpc>
              <a:defRPr sz="2800" b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508126" y="1143000"/>
            <a:ext cx="6054724" cy="4541044"/>
          </a:xfrm>
          <a:ln w="76200">
            <a:solidFill>
              <a:schemeClr val="bg1"/>
            </a:solidFill>
          </a:ln>
          <a:effectLst>
            <a:outerShdw blurRad="88900" dist="50800" dir="5400000" algn="ctr" rotWithShape="0">
              <a:srgbClr val="000000">
                <a:alpha val="25000"/>
              </a:srgbClr>
            </a:outerShdw>
          </a:effectLst>
        </p:spPr>
        <p:txBody>
          <a:bodyPr anchor="t"/>
          <a:lstStyle>
            <a:lvl1pPr marL="0" indent="0" algn="ctr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583FC6-98E3-4817-A823-02847B694C6F}" type="datetimeFigureOut">
              <a:rPr lang="cs-CZ" smtClean="0"/>
              <a:pPr/>
              <a:t>17.12.2012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737E477-D391-4165-A77F-C9D579ADD3BE}" type="slidenum">
              <a:rPr lang="cs-CZ" smtClean="0"/>
              <a:pPr/>
              <a:t>‹#›</a:t>
            </a:fld>
            <a:endParaRPr lang="cs-CZ"/>
          </a:p>
        </p:txBody>
      </p:sp>
      <p:pic>
        <p:nvPicPr>
          <p:cNvPr id="12" name="Obrázek 11"/>
          <p:cNvPicPr>
            <a:picLocks noChangeAspect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357554" y="6215082"/>
            <a:ext cx="2786082" cy="608810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theme" Target="../theme/theme1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46000">
              <a:schemeClr val="bg1">
                <a:tint val="80000"/>
                <a:satMod val="250000"/>
              </a:schemeClr>
            </a:gs>
            <a:gs pos="62000">
              <a:schemeClr val="bg1">
                <a:tint val="90000"/>
                <a:shade val="90000"/>
                <a:satMod val="200000"/>
              </a:schemeClr>
            </a:gs>
            <a:gs pos="92000">
              <a:srgbClr val="7030A0">
                <a:alpha val="33000"/>
              </a:srgbClr>
            </a:gs>
          </a:gsLst>
          <a:lin ang="16200000" scaled="1"/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357166"/>
            <a:ext cx="8229600" cy="839586"/>
          </a:xfrm>
          <a:prstGeom prst="rect">
            <a:avLst/>
          </a:prstGeom>
        </p:spPr>
        <p:txBody>
          <a:bodyPr vert="horz" lIns="91440" tIns="45720" rIns="91440" bIns="45720" rtlCol="0" anchor="b">
            <a:noAutofit/>
          </a:bodyPr>
          <a:lstStyle/>
          <a:p>
            <a:r>
              <a:rPr lang="cs-CZ" dirty="0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340768"/>
            <a:ext cx="8229600" cy="4785395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dirty="0" smtClean="0"/>
              <a:t>Kliknutím lze upravit styly předlohy textu.</a:t>
            </a:r>
          </a:p>
          <a:p>
            <a:pPr lvl="1"/>
            <a:r>
              <a:rPr lang="cs-CZ" dirty="0" smtClean="0"/>
              <a:t>Druhá úroveň</a:t>
            </a:r>
          </a:p>
          <a:p>
            <a:pPr lvl="2"/>
            <a:r>
              <a:rPr lang="cs-CZ" dirty="0" smtClean="0"/>
              <a:t>Třetí úroveň</a:t>
            </a:r>
          </a:p>
          <a:p>
            <a:pPr lvl="3"/>
            <a:r>
              <a:rPr lang="cs-CZ" dirty="0" smtClean="0"/>
              <a:t>Čtvrtá úroveň</a:t>
            </a:r>
          </a:p>
          <a:p>
            <a:pPr lvl="4"/>
            <a:r>
              <a:rPr lang="cs-CZ" dirty="0" smtClean="0"/>
              <a:t>Pátá úroveň</a:t>
            </a:r>
            <a:endParaRPr lang="en-US" dirty="0" smtClean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363347" y="6356350"/>
            <a:ext cx="2085975" cy="365125"/>
          </a:xfrm>
          <a:prstGeom prst="rect">
            <a:avLst/>
          </a:prstGeom>
        </p:spPr>
        <p:txBody>
          <a:bodyPr vert="horz" lIns="91440" tIns="45720" rIns="45720" bIns="45720" rtlCol="0" anchor="ctr"/>
          <a:lstStyle>
            <a:lvl1pPr algn="r">
              <a:defRPr sz="1200">
                <a:solidFill>
                  <a:schemeClr val="tx1">
                    <a:lumMod val="65000"/>
                    <a:lumOff val="35000"/>
                  </a:schemeClr>
                </a:solidFill>
                <a:latin typeface="Verdana" pitchFamily="34" charset="0"/>
                <a:ea typeface="Verdana" pitchFamily="34" charset="0"/>
                <a:cs typeface="Verdana" pitchFamily="34" charset="0"/>
              </a:defRPr>
            </a:lvl1pPr>
          </a:lstStyle>
          <a:p>
            <a:fld id="{C2583FC6-98E3-4817-A823-02847B694C6F}" type="datetimeFigureOut">
              <a:rPr lang="cs-CZ" smtClean="0"/>
              <a:pPr/>
              <a:t>17.12.2012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659165" y="6356350"/>
            <a:ext cx="2847975" cy="365125"/>
          </a:xfrm>
          <a:prstGeom prst="rect">
            <a:avLst/>
          </a:prstGeom>
        </p:spPr>
        <p:txBody>
          <a:bodyPr vert="horz" lIns="45720" tIns="45720" rIns="91440" bIns="45720" rtlCol="0" anchor="ctr"/>
          <a:lstStyle>
            <a:lvl1pPr algn="l">
              <a:defRPr sz="1200">
                <a:solidFill>
                  <a:schemeClr val="tx1">
                    <a:lumMod val="65000"/>
                    <a:lumOff val="35000"/>
                  </a:schemeClr>
                </a:solidFill>
                <a:latin typeface="Verdana" pitchFamily="34" charset="0"/>
                <a:ea typeface="Verdana" pitchFamily="34" charset="0"/>
                <a:cs typeface="Verdana" pitchFamily="34" charset="0"/>
              </a:defRPr>
            </a:lvl1pPr>
          </a:lstStyle>
          <a:p>
            <a:endParaRPr lang="cs-CZ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543278" y="6356350"/>
            <a:ext cx="561975" cy="365125"/>
          </a:xfrm>
          <a:prstGeom prst="rect">
            <a:avLst/>
          </a:prstGeom>
        </p:spPr>
        <p:txBody>
          <a:bodyPr vert="horz" lIns="27432" tIns="45720" rIns="45720" bIns="45720" rtlCol="0" anchor="ctr"/>
          <a:lstStyle>
            <a:lvl1pPr algn="l">
              <a:defRPr sz="1200">
                <a:solidFill>
                  <a:schemeClr val="tx1">
                    <a:lumMod val="65000"/>
                    <a:lumOff val="35000"/>
                  </a:schemeClr>
                </a:solidFill>
                <a:latin typeface="Verdana" pitchFamily="34" charset="0"/>
                <a:ea typeface="Verdana" pitchFamily="34" charset="0"/>
                <a:cs typeface="Verdana" pitchFamily="34" charset="0"/>
              </a:defRPr>
            </a:lvl1pPr>
          </a:lstStyle>
          <a:p>
            <a:fld id="{B737E477-D391-4165-A77F-C9D579ADD3BE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7" name="Oval 6"/>
          <p:cNvSpPr/>
          <p:nvPr/>
        </p:nvSpPr>
        <p:spPr>
          <a:xfrm>
            <a:off x="8457760" y="6499384"/>
            <a:ext cx="84772" cy="8477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algn="ctr" defTabSz="914400" rtl="0" eaLnBrk="1" latinLnBrk="0" hangingPunct="1"/>
            <a:endParaRPr lang="en-US" sz="1800" kern="120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8" name="Oval 7"/>
          <p:cNvSpPr/>
          <p:nvPr/>
        </p:nvSpPr>
        <p:spPr>
          <a:xfrm>
            <a:off x="569119" y="6499384"/>
            <a:ext cx="84772" cy="8477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TextovéPole 9"/>
          <p:cNvSpPr txBox="1"/>
          <p:nvPr/>
        </p:nvSpPr>
        <p:spPr>
          <a:xfrm>
            <a:off x="1355595" y="44624"/>
            <a:ext cx="6672789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cs-CZ" sz="1400" dirty="0" smtClean="0">
                <a:solidFill>
                  <a:schemeClr val="bg1"/>
                </a:solidFill>
                <a:latin typeface="Verdana" pitchFamily="34" charset="0"/>
                <a:ea typeface="Verdana" pitchFamily="34" charset="0"/>
                <a:cs typeface="Verdana" pitchFamily="34" charset="0"/>
              </a:rPr>
              <a:t>Gymnázium a Jazyková škola</a:t>
            </a:r>
            <a:r>
              <a:rPr lang="cs-CZ" sz="1400" baseline="0" dirty="0" smtClean="0">
                <a:solidFill>
                  <a:schemeClr val="bg1"/>
                </a:solidFill>
                <a:latin typeface="Verdana" pitchFamily="34" charset="0"/>
                <a:ea typeface="Verdana" pitchFamily="34" charset="0"/>
                <a:cs typeface="Verdana" pitchFamily="34" charset="0"/>
              </a:rPr>
              <a:t> s právem státní jazykové zkoušky Svitavy</a:t>
            </a:r>
            <a:endParaRPr lang="cs-CZ" sz="1400" dirty="0">
              <a:solidFill>
                <a:schemeClr val="bg1"/>
              </a:solidFill>
              <a:latin typeface="Verdana" pitchFamily="34" charset="0"/>
              <a:ea typeface="Verdana" pitchFamily="34" charset="0"/>
              <a:cs typeface="Verdana" pitchFamily="34" charset="0"/>
            </a:endParaRPr>
          </a:p>
        </p:txBody>
      </p:sp>
      <p:sp>
        <p:nvSpPr>
          <p:cNvPr id="11" name="TextovéPole 10"/>
          <p:cNvSpPr txBox="1"/>
          <p:nvPr userDrawn="1"/>
        </p:nvSpPr>
        <p:spPr>
          <a:xfrm>
            <a:off x="1355595" y="44624"/>
            <a:ext cx="6672789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cs-CZ" sz="1400" dirty="0" smtClean="0">
                <a:solidFill>
                  <a:schemeClr val="bg1"/>
                </a:solidFill>
                <a:latin typeface="Verdana" pitchFamily="34" charset="0"/>
                <a:ea typeface="Verdana" pitchFamily="34" charset="0"/>
                <a:cs typeface="Verdana" pitchFamily="34" charset="0"/>
              </a:rPr>
              <a:t>Gymnázium a Jazyková škola</a:t>
            </a:r>
            <a:r>
              <a:rPr lang="cs-CZ" sz="1400" baseline="0" dirty="0" smtClean="0">
                <a:solidFill>
                  <a:schemeClr val="bg1"/>
                </a:solidFill>
                <a:latin typeface="Verdana" pitchFamily="34" charset="0"/>
                <a:ea typeface="Verdana" pitchFamily="34" charset="0"/>
                <a:cs typeface="Verdana" pitchFamily="34" charset="0"/>
              </a:rPr>
              <a:t> s právem státní jazykové zkoušky Svitavy</a:t>
            </a:r>
            <a:endParaRPr lang="cs-CZ" sz="1400" dirty="0">
              <a:solidFill>
                <a:schemeClr val="bg1"/>
              </a:solidFill>
              <a:latin typeface="Verdana" pitchFamily="34" charset="0"/>
              <a:ea typeface="Verdana" pitchFamily="34" charset="0"/>
              <a:cs typeface="Verdana" pitchFamily="34" charset="0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61" r:id="rId1"/>
    <p:sldLayoutId id="2147483762" r:id="rId2"/>
    <p:sldLayoutId id="2147483763" r:id="rId3"/>
    <p:sldLayoutId id="2147483773" r:id="rId4"/>
    <p:sldLayoutId id="2147483764" r:id="rId5"/>
    <p:sldLayoutId id="2147483765" r:id="rId6"/>
    <p:sldLayoutId id="2147483766" r:id="rId7"/>
    <p:sldLayoutId id="2147483767" r:id="rId8"/>
    <p:sldLayoutId id="2147483768" r:id="rId9"/>
    <p:sldLayoutId id="2147483769" r:id="rId10"/>
    <p:sldLayoutId id="2147483770" r:id="rId11"/>
    <p:sldLayoutId id="2147483771" r:id="rId12"/>
    <p:sldLayoutId id="2147483772" r:id="rId13"/>
    <p:sldLayoutId id="2147483705" r:id="rId14"/>
  </p:sldLayoutIdLst>
  <p:timing>
    <p:tnLst>
      <p:par>
        <p:cTn id="1" dur="indefinite" restart="never" nodeType="tmRoot"/>
      </p:par>
    </p:tnLst>
  </p:timing>
  <p:txStyles>
    <p:titleStyle>
      <a:lvl1pPr algn="ctr" defTabSz="914400" rtl="0" eaLnBrk="1" latinLnBrk="0" hangingPunct="1">
        <a:lnSpc>
          <a:spcPts val="5800"/>
        </a:lnSpc>
        <a:spcBef>
          <a:spcPct val="0"/>
        </a:spcBef>
        <a:buNone/>
        <a:defRPr sz="2800" kern="1200">
          <a:solidFill>
            <a:schemeClr val="tx2"/>
          </a:solidFill>
          <a:effectLst>
            <a:outerShdw blurRad="63500" dist="38100" dir="5400000" algn="t" rotWithShape="0">
              <a:prstClr val="black">
                <a:alpha val="25000"/>
              </a:prstClr>
            </a:outerShdw>
          </a:effectLst>
          <a:latin typeface="Bookman Old Style" pitchFamily="18" charset="0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2">
              <a:lumMod val="50000"/>
            </a:schemeClr>
          </a:solidFill>
          <a:latin typeface="Verdana" pitchFamily="34" charset="0"/>
          <a:ea typeface="Verdana" pitchFamily="34" charset="0"/>
          <a:cs typeface="Verdana" pitchFamily="34" charset="0"/>
        </a:defRPr>
      </a:lvl1pPr>
      <a:lvl2pPr marL="742950" indent="-285750" algn="l" defTabSz="914400" rtl="0" eaLnBrk="1" latinLnBrk="0" hangingPunct="1">
        <a:spcBef>
          <a:spcPct val="20000"/>
        </a:spcBef>
        <a:buFont typeface="Courier New" pitchFamily="49" charset="0"/>
        <a:buChar char="o"/>
        <a:defRPr sz="2400" kern="1200">
          <a:solidFill>
            <a:schemeClr val="tx2">
              <a:lumMod val="50000"/>
            </a:schemeClr>
          </a:solidFill>
          <a:latin typeface="Verdana" pitchFamily="34" charset="0"/>
          <a:ea typeface="Verdana" pitchFamily="34" charset="0"/>
          <a:cs typeface="Verdana" pitchFamily="34" charset="0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2">
              <a:lumMod val="50000"/>
            </a:schemeClr>
          </a:solidFill>
          <a:latin typeface="Verdana" pitchFamily="34" charset="0"/>
          <a:ea typeface="Verdana" pitchFamily="34" charset="0"/>
          <a:cs typeface="Verdana" pitchFamily="34" charset="0"/>
        </a:defRPr>
      </a:lvl3pPr>
      <a:lvl4pPr marL="1600200" indent="-228600" algn="l" defTabSz="914400" rtl="0" eaLnBrk="1" latinLnBrk="0" hangingPunct="1">
        <a:spcBef>
          <a:spcPct val="20000"/>
        </a:spcBef>
        <a:buFont typeface="Courier New" pitchFamily="49" charset="0"/>
        <a:buChar char="o"/>
        <a:defRPr sz="2400" kern="1200">
          <a:solidFill>
            <a:schemeClr val="tx2">
              <a:lumMod val="50000"/>
            </a:schemeClr>
          </a:solidFill>
          <a:latin typeface="Verdana" pitchFamily="34" charset="0"/>
          <a:ea typeface="Verdana" pitchFamily="34" charset="0"/>
          <a:cs typeface="Verdana" pitchFamily="34" charset="0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2">
              <a:lumMod val="50000"/>
            </a:schemeClr>
          </a:solidFill>
          <a:latin typeface="Verdana" pitchFamily="34" charset="0"/>
          <a:ea typeface="Verdana" pitchFamily="34" charset="0"/>
          <a:cs typeface="Verdana" pitchFamily="34" charset="0"/>
        </a:defRPr>
      </a:lvl5pPr>
      <a:lvl6pPr marL="2514600" indent="-228600" algn="l" defTabSz="914400" rtl="0" eaLnBrk="1" latinLnBrk="0" hangingPunct="1">
        <a:spcBef>
          <a:spcPct val="20000"/>
        </a:spcBef>
        <a:buFont typeface="Courier New" pitchFamily="49" charset="0"/>
        <a:buChar char="o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Courier New" pitchFamily="49" charset="0"/>
        <a:buChar char="o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wmf"/><Relationship Id="rId1" Type="http://schemas.openxmlformats.org/officeDocument/2006/relationships/slideLayout" Target="../slideLayouts/slideLayout3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wmf"/><Relationship Id="rId1" Type="http://schemas.openxmlformats.org/officeDocument/2006/relationships/slideLayout" Target="../slideLayouts/slideLayout3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hyperlink" Target="http://www.slancar.cz/media/2727/reklamni_1.jpg" TargetMode="External"/><Relationship Id="rId1" Type="http://schemas.openxmlformats.org/officeDocument/2006/relationships/slideLayout" Target="../slideLayouts/slideLayout11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hyperlink" Target="http://www.provasbyznys.cz/download/cms/content-463-image-34-1323078828.jpg" TargetMode="External"/><Relationship Id="rId1" Type="http://schemas.openxmlformats.org/officeDocument/2006/relationships/slideLayout" Target="../slideLayouts/slideLayout11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wmf"/><Relationship Id="rId1" Type="http://schemas.openxmlformats.org/officeDocument/2006/relationships/slideLayout" Target="../slideLayouts/slideLayout3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hyperlink" Target="http://aa.ecn.cz/img_upload/e6ffb6c50bc1424ab10ecf09e063cd63/kr_volby_2012_liberecko01.jpg" TargetMode="External"/><Relationship Id="rId1" Type="http://schemas.openxmlformats.org/officeDocument/2006/relationships/slideLayout" Target="../slideLayouts/slideLayout11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wmf"/><Relationship Id="rId1" Type="http://schemas.openxmlformats.org/officeDocument/2006/relationships/slideLayout" Target="../slideLayouts/slideLayout3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wmf"/><Relationship Id="rId1" Type="http://schemas.openxmlformats.org/officeDocument/2006/relationships/slideLayout" Target="../slideLayouts/slideLayout3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hyperlink" Target="http://www.lidovky.cz/foto.asp?r=ln-media&amp;foto1=HRN288d83_md_divadlo_final_2_bmp.jpg" TargetMode="External"/><Relationship Id="rId1" Type="http://schemas.openxmlformats.org/officeDocument/2006/relationships/slideLayout" Target="../slideLayouts/slideLayout11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hyperlink" Target="http://www.hotovec.eu/files/imagecache/teaser_foto/teser_foto/13.jpg" TargetMode="External"/><Relationship Id="rId1" Type="http://schemas.openxmlformats.org/officeDocument/2006/relationships/slideLayout" Target="../slideLayouts/slideLayout11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wmf"/><Relationship Id="rId1" Type="http://schemas.openxmlformats.org/officeDocument/2006/relationships/slideLayout" Target="../slideLayouts/slideLayout3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sz="3200" dirty="0" smtClean="0"/>
              <a:t>Reklama a její druhy</a:t>
            </a:r>
            <a:endParaRPr lang="cs-CZ" sz="3200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>
            <a:normAutofit/>
          </a:bodyPr>
          <a:lstStyle/>
          <a:p>
            <a:r>
              <a:rPr lang="cs-CZ" sz="2800" dirty="0" smtClean="0"/>
              <a:t>PaedDr. Milan Báča</a:t>
            </a:r>
            <a:endParaRPr lang="cs-CZ" sz="28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/>
            </a:r>
            <a:br>
              <a:rPr lang="cs-CZ" dirty="0" smtClean="0"/>
            </a:br>
            <a:r>
              <a:rPr lang="cs-CZ" dirty="0" smtClean="0"/>
              <a:t> Hlavní úkoly reklamy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412776"/>
            <a:ext cx="8219256" cy="5040560"/>
          </a:xfrm>
        </p:spPr>
        <p:txBody>
          <a:bodyPr>
            <a:normAutofit lnSpcReduction="10000"/>
          </a:bodyPr>
          <a:lstStyle/>
          <a:p>
            <a:pPr algn="ctr">
              <a:buNone/>
            </a:pPr>
            <a:endParaRPr lang="cs-CZ" dirty="0" smtClean="0"/>
          </a:p>
          <a:p>
            <a:pPr algn="ctr">
              <a:buNone/>
            </a:pPr>
            <a:r>
              <a:rPr lang="cs-CZ" sz="2600" b="1" dirty="0" smtClean="0">
                <a:solidFill>
                  <a:schemeClr val="tx1"/>
                </a:solidFill>
              </a:rPr>
              <a:t>K hlavním úkolům reklamy patří:</a:t>
            </a:r>
          </a:p>
          <a:p>
            <a:pPr algn="ctr">
              <a:buNone/>
            </a:pPr>
            <a:endParaRPr lang="cs-CZ" dirty="0" smtClean="0"/>
          </a:p>
          <a:p>
            <a:pPr lvl="2" algn="just">
              <a:buFont typeface="Wingdings" pitchFamily="2" charset="2"/>
              <a:buChar char="§"/>
            </a:pPr>
            <a:r>
              <a:rPr lang="cs-CZ" dirty="0" smtClean="0"/>
              <a:t>zvýšit tržby z prodeje produktu</a:t>
            </a:r>
          </a:p>
          <a:p>
            <a:pPr lvl="2" algn="just">
              <a:buFont typeface="Wingdings" pitchFamily="2" charset="2"/>
              <a:buChar char="§"/>
            </a:pPr>
            <a:r>
              <a:rPr lang="cs-CZ" dirty="0" smtClean="0"/>
              <a:t>posílení finanční pozice</a:t>
            </a:r>
          </a:p>
          <a:p>
            <a:pPr lvl="2" algn="just">
              <a:buFont typeface="Wingdings" pitchFamily="2" charset="2"/>
              <a:buChar char="§"/>
            </a:pPr>
            <a:r>
              <a:rPr lang="cs-CZ" dirty="0" smtClean="0"/>
              <a:t>vytvoření silné značky</a:t>
            </a:r>
          </a:p>
          <a:p>
            <a:pPr lvl="2" algn="just">
              <a:buFont typeface="Wingdings" pitchFamily="2" charset="2"/>
              <a:buChar char="§"/>
            </a:pPr>
            <a:r>
              <a:rPr lang="cs-CZ" dirty="0" smtClean="0"/>
              <a:t>zvýšení poptávky po výrobcích</a:t>
            </a:r>
          </a:p>
          <a:p>
            <a:pPr lvl="2" algn="just">
              <a:buFont typeface="Wingdings" pitchFamily="2" charset="2"/>
              <a:buChar char="§"/>
            </a:pPr>
            <a:r>
              <a:rPr lang="cs-CZ" dirty="0" smtClean="0"/>
              <a:t>vytvoření pozitivní image</a:t>
            </a:r>
          </a:p>
          <a:p>
            <a:pPr lvl="2" algn="just">
              <a:buFont typeface="Wingdings" pitchFamily="2" charset="2"/>
              <a:buChar char="§"/>
            </a:pPr>
            <a:r>
              <a:rPr lang="cs-CZ" dirty="0" smtClean="0"/>
              <a:t>prezentovat názor a přesvědčovat </a:t>
            </a:r>
          </a:p>
          <a:p>
            <a:pPr lvl="2" algn="just">
              <a:buFont typeface="Wingdings" pitchFamily="2" charset="2"/>
              <a:buChar char="§"/>
            </a:pPr>
            <a:r>
              <a:rPr lang="cs-CZ" dirty="0" smtClean="0"/>
              <a:t>upozornit na problém</a:t>
            </a:r>
          </a:p>
          <a:p>
            <a:pPr lvl="2" algn="just">
              <a:buFont typeface="Wingdings" pitchFamily="2" charset="2"/>
              <a:buChar char="§"/>
            </a:pPr>
            <a:r>
              <a:rPr lang="cs-CZ" dirty="0" smtClean="0"/>
              <a:t>usilovat o změnu názorů, postojů i chování</a:t>
            </a:r>
          </a:p>
          <a:p>
            <a:pPr algn="ctr">
              <a:buNone/>
            </a:pPr>
            <a:r>
              <a:rPr lang="cs-CZ" dirty="0" smtClean="0"/>
              <a:t> </a:t>
            </a:r>
          </a:p>
          <a:p>
            <a:pPr algn="ctr">
              <a:buNone/>
            </a:pP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5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7" dur="500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500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7" dur="500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/>
            </a:r>
            <a:br>
              <a:rPr lang="cs-CZ" dirty="0" smtClean="0"/>
            </a:br>
            <a:r>
              <a:rPr lang="cs-CZ" dirty="0" smtClean="0"/>
              <a:t> Druhy reklamy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412776"/>
            <a:ext cx="8219256" cy="5040560"/>
          </a:xfrm>
        </p:spPr>
        <p:txBody>
          <a:bodyPr>
            <a:normAutofit/>
          </a:bodyPr>
          <a:lstStyle/>
          <a:p>
            <a:pPr algn="ctr">
              <a:buNone/>
            </a:pPr>
            <a:endParaRPr lang="cs-CZ" dirty="0" smtClean="0"/>
          </a:p>
          <a:p>
            <a:pPr algn="ctr">
              <a:buNone/>
            </a:pPr>
            <a:endParaRPr lang="cs-CZ" dirty="0" smtClean="0"/>
          </a:p>
          <a:p>
            <a:pPr lvl="2" algn="just">
              <a:buFont typeface="Wingdings" pitchFamily="2" charset="2"/>
              <a:buChar char="§"/>
            </a:pPr>
            <a:r>
              <a:rPr lang="cs-CZ" sz="2800" b="1" dirty="0" smtClean="0"/>
              <a:t>Reklama komerční</a:t>
            </a:r>
          </a:p>
          <a:p>
            <a:pPr lvl="2" algn="just">
              <a:buNone/>
            </a:pPr>
            <a:endParaRPr lang="cs-CZ" sz="2800" b="1" dirty="0" smtClean="0"/>
          </a:p>
          <a:p>
            <a:pPr lvl="2" algn="just">
              <a:buFont typeface="Wingdings" pitchFamily="2" charset="2"/>
              <a:buChar char="§"/>
            </a:pPr>
            <a:r>
              <a:rPr lang="cs-CZ" sz="2800" b="1" dirty="0" smtClean="0"/>
              <a:t>Reklama politická (ideová)</a:t>
            </a:r>
          </a:p>
          <a:p>
            <a:pPr lvl="2" algn="just">
              <a:buNone/>
            </a:pPr>
            <a:endParaRPr lang="cs-CZ" sz="2800" b="1" dirty="0" smtClean="0"/>
          </a:p>
          <a:p>
            <a:pPr lvl="2" algn="just">
              <a:buFont typeface="Wingdings" pitchFamily="2" charset="2"/>
              <a:buChar char="§"/>
            </a:pPr>
            <a:r>
              <a:rPr lang="cs-CZ" sz="2800" b="1" dirty="0" smtClean="0"/>
              <a:t>Reklama sociální</a:t>
            </a:r>
          </a:p>
          <a:p>
            <a:pPr algn="ctr">
              <a:buNone/>
            </a:pP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/>
            </a:r>
            <a:br>
              <a:rPr lang="cs-CZ" dirty="0" smtClean="0"/>
            </a:br>
            <a:r>
              <a:rPr lang="cs-CZ" dirty="0" smtClean="0"/>
              <a:t> Reklama komerční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412776"/>
            <a:ext cx="8219256" cy="5040560"/>
          </a:xfrm>
        </p:spPr>
        <p:txBody>
          <a:bodyPr>
            <a:normAutofit/>
          </a:bodyPr>
          <a:lstStyle/>
          <a:p>
            <a:pPr algn="ctr">
              <a:buNone/>
            </a:pPr>
            <a:endParaRPr lang="cs-CZ" dirty="0" smtClean="0"/>
          </a:p>
          <a:p>
            <a:pPr algn="ctr">
              <a:buNone/>
            </a:pPr>
            <a:r>
              <a:rPr lang="cs-CZ" b="1" dirty="0" smtClean="0"/>
              <a:t>Nejčastější druh reklamy</a:t>
            </a:r>
          </a:p>
          <a:p>
            <a:pPr algn="ctr">
              <a:buNone/>
            </a:pPr>
            <a:endParaRPr lang="cs-CZ" dirty="0" smtClean="0"/>
          </a:p>
          <a:p>
            <a:pPr algn="ctr">
              <a:buNone/>
            </a:pPr>
            <a:endParaRPr lang="cs-CZ" dirty="0" smtClean="0"/>
          </a:p>
          <a:p>
            <a:pPr algn="ctr">
              <a:buNone/>
            </a:pPr>
            <a:endParaRPr lang="cs-CZ" dirty="0" smtClean="0"/>
          </a:p>
          <a:p>
            <a:pPr algn="ctr">
              <a:buNone/>
            </a:pPr>
            <a:r>
              <a:rPr lang="cs-CZ" dirty="0" smtClean="0"/>
              <a:t>Úkol:</a:t>
            </a:r>
          </a:p>
          <a:p>
            <a:pPr algn="ctr">
              <a:buNone/>
            </a:pPr>
            <a:r>
              <a:rPr lang="cs-CZ" dirty="0" smtClean="0"/>
              <a:t>Pokuste se ve dvojici charakterizovat cíle komerční reklamy</a:t>
            </a:r>
          </a:p>
        </p:txBody>
      </p:sp>
      <p:pic>
        <p:nvPicPr>
          <p:cNvPr id="1026" name="Picture 2" descr="C:\Users\Uzivatel\AppData\Local\Microsoft\Windows\Temporary Internet Files\Content.IE5\R3UL7BQV\MC900441880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779912" y="4149080"/>
            <a:ext cx="1279525" cy="1784350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/>
            </a:r>
            <a:br>
              <a:rPr lang="cs-CZ" dirty="0" smtClean="0"/>
            </a:br>
            <a:r>
              <a:rPr lang="cs-CZ" dirty="0" smtClean="0"/>
              <a:t> Reklama komerční - cíle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412776"/>
            <a:ext cx="8219256" cy="5040560"/>
          </a:xfrm>
        </p:spPr>
        <p:txBody>
          <a:bodyPr>
            <a:normAutofit/>
          </a:bodyPr>
          <a:lstStyle/>
          <a:p>
            <a:pPr algn="ctr">
              <a:buNone/>
            </a:pPr>
            <a:endParaRPr lang="cs-CZ" dirty="0" smtClean="0"/>
          </a:p>
          <a:p>
            <a:pPr algn="just">
              <a:buAutoNum type="arabicParenR"/>
            </a:pPr>
            <a:r>
              <a:rPr lang="cs-CZ" b="1" dirty="0" smtClean="0"/>
              <a:t>informovat</a:t>
            </a:r>
            <a:r>
              <a:rPr lang="cs-CZ" dirty="0" smtClean="0"/>
              <a:t> veřejnost o nějakém novém zboží nebo službě tak, aby vzbudila u případných zákazníků zájem o produkt,</a:t>
            </a:r>
          </a:p>
          <a:p>
            <a:pPr algn="just">
              <a:buNone/>
            </a:pPr>
            <a:endParaRPr lang="cs-CZ" dirty="0" smtClean="0"/>
          </a:p>
          <a:p>
            <a:pPr algn="just">
              <a:buAutoNum type="arabicParenR" startAt="2"/>
            </a:pPr>
            <a:r>
              <a:rPr lang="cs-CZ" b="1" dirty="0" smtClean="0"/>
              <a:t>přesvědčit</a:t>
            </a:r>
            <a:r>
              <a:rPr lang="cs-CZ" dirty="0" smtClean="0"/>
              <a:t> zákazníka kvalitě a výhodnosti daného zboží či služby tak, aby si daný produkt zakoupil, </a:t>
            </a:r>
          </a:p>
          <a:p>
            <a:pPr algn="just">
              <a:buNone/>
            </a:pPr>
            <a:endParaRPr lang="cs-CZ" dirty="0" smtClean="0"/>
          </a:p>
          <a:p>
            <a:pPr algn="just">
              <a:buAutoNum type="arabicParenR" startAt="3"/>
            </a:pPr>
            <a:r>
              <a:rPr lang="cs-CZ" b="1" dirty="0" smtClean="0"/>
              <a:t>vybízet </a:t>
            </a:r>
            <a:r>
              <a:rPr lang="cs-CZ" dirty="0" smtClean="0"/>
              <a:t>zákazníka k zájmu o zboží a služby </a:t>
            </a:r>
          </a:p>
          <a:p>
            <a:pPr algn="just">
              <a:buNone/>
            </a:pPr>
            <a:endParaRPr lang="cs-CZ" dirty="0" smtClean="0"/>
          </a:p>
          <a:p>
            <a:pPr algn="just">
              <a:buNone/>
            </a:pPr>
            <a:r>
              <a:rPr lang="cs-CZ" b="1" dirty="0" smtClean="0"/>
              <a:t>4) připomínat</a:t>
            </a:r>
            <a:r>
              <a:rPr lang="cs-CZ" dirty="0" smtClean="0"/>
              <a:t> veřejnosti zboží, službu, značku tak, aby si v případě nákupu na produkt vzpomněl. 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/>
            </a:r>
            <a:br>
              <a:rPr lang="cs-CZ" dirty="0" smtClean="0"/>
            </a:br>
            <a:r>
              <a:rPr lang="cs-CZ" dirty="0" smtClean="0"/>
              <a:t> Reklama komerční - dělení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412776"/>
            <a:ext cx="8219256" cy="5040560"/>
          </a:xfrm>
        </p:spPr>
        <p:txBody>
          <a:bodyPr>
            <a:normAutofit/>
          </a:bodyPr>
          <a:lstStyle/>
          <a:p>
            <a:pPr>
              <a:buNone/>
            </a:pPr>
            <a:endParaRPr lang="cs-CZ" b="1" u="sng" dirty="0" smtClean="0"/>
          </a:p>
          <a:p>
            <a:pPr>
              <a:buNone/>
            </a:pPr>
            <a:r>
              <a:rPr lang="cs-CZ" b="1" u="sng" dirty="0" smtClean="0"/>
              <a:t>produktová reklama</a:t>
            </a:r>
            <a:r>
              <a:rPr lang="cs-CZ" b="1" dirty="0" smtClean="0"/>
              <a:t> </a:t>
            </a:r>
          </a:p>
          <a:p>
            <a:pPr>
              <a:buNone/>
            </a:pPr>
            <a:r>
              <a:rPr lang="cs-CZ" dirty="0" smtClean="0"/>
              <a:t>	cílem této komerční reklamy je propagovat nějaký produkt (výrobek či službu)</a:t>
            </a:r>
          </a:p>
          <a:p>
            <a:pPr>
              <a:buNone/>
            </a:pPr>
            <a:endParaRPr lang="cs-CZ" u="sng" dirty="0" smtClean="0"/>
          </a:p>
          <a:p>
            <a:pPr algn="ctr">
              <a:buNone/>
            </a:pPr>
            <a:r>
              <a:rPr lang="cs-CZ" dirty="0" smtClean="0"/>
              <a:t>Uveďte příklady </a:t>
            </a:r>
          </a:p>
          <a:p>
            <a:pPr>
              <a:buNone/>
            </a:pPr>
            <a:endParaRPr lang="cs-CZ" u="sng" dirty="0" smtClean="0"/>
          </a:p>
          <a:p>
            <a:pPr>
              <a:buNone/>
            </a:pPr>
            <a:r>
              <a:rPr lang="cs-CZ" b="1" u="sng" dirty="0" smtClean="0"/>
              <a:t>značková (</a:t>
            </a:r>
            <a:r>
              <a:rPr lang="cs-CZ" b="1" u="sng" dirty="0" err="1" smtClean="0"/>
              <a:t>brandová</a:t>
            </a:r>
            <a:r>
              <a:rPr lang="cs-CZ" b="1" u="sng" dirty="0" smtClean="0"/>
              <a:t>) reklama</a:t>
            </a:r>
            <a:r>
              <a:rPr lang="cs-CZ" dirty="0" smtClean="0"/>
              <a:t> </a:t>
            </a:r>
          </a:p>
          <a:p>
            <a:pPr>
              <a:buNone/>
            </a:pPr>
            <a:r>
              <a:rPr lang="cs-CZ" dirty="0" smtClean="0"/>
              <a:t>	je zaměřena na podporu a zviditelnění značky (názvu firmy, jejího loga) </a:t>
            </a:r>
          </a:p>
          <a:p>
            <a:pPr algn="ctr">
              <a:buNone/>
            </a:pPr>
            <a:endParaRPr lang="cs-CZ" dirty="0" smtClean="0"/>
          </a:p>
          <a:p>
            <a:pPr algn="ctr">
              <a:buNone/>
            </a:pPr>
            <a:r>
              <a:rPr lang="cs-CZ" dirty="0" smtClean="0"/>
              <a:t>Uveďte příklady</a:t>
            </a:r>
          </a:p>
          <a:p>
            <a:pPr algn="ctr">
              <a:buNone/>
            </a:pPr>
            <a:endParaRPr lang="cs-CZ" dirty="0" smtClean="0"/>
          </a:p>
        </p:txBody>
      </p:sp>
      <p:pic>
        <p:nvPicPr>
          <p:cNvPr id="5" name="Picture 2" descr="C:\Users\Uzivatel\AppData\Local\Microsoft\Windows\Temporary Internet Files\Content.IE5\R3UL7BQV\MC900441880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868144" y="2924944"/>
            <a:ext cx="536491" cy="748159"/>
          </a:xfrm>
          <a:prstGeom prst="rect">
            <a:avLst/>
          </a:prstGeom>
          <a:noFill/>
        </p:spPr>
      </p:pic>
      <p:pic>
        <p:nvPicPr>
          <p:cNvPr id="6" name="Picture 2" descr="C:\Users\Uzivatel\AppData\Local\Microsoft\Windows\Temporary Internet Files\Content.IE5\R3UL7BQV\MC900441880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796136" y="5085184"/>
            <a:ext cx="536491" cy="748159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9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Příklad komerční reklamy 1</a:t>
            </a:r>
            <a:endParaRPr lang="cs-CZ" dirty="0"/>
          </a:p>
        </p:txBody>
      </p:sp>
      <p:sp>
        <p:nvSpPr>
          <p:cNvPr id="6" name="Obdélník 5"/>
          <p:cNvSpPr/>
          <p:nvPr/>
        </p:nvSpPr>
        <p:spPr>
          <a:xfrm>
            <a:off x="2699792" y="2492896"/>
            <a:ext cx="3620692" cy="46166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cs-CZ" sz="2400" dirty="0" smtClean="0">
                <a:hlinkClick r:id="rId2"/>
              </a:rPr>
              <a:t>Komerční reklama 1</a:t>
            </a:r>
            <a:endParaRPr lang="cs-CZ" sz="2400" dirty="0"/>
          </a:p>
        </p:txBody>
      </p:sp>
      <p:sp>
        <p:nvSpPr>
          <p:cNvPr id="4" name="TextovéPole 3"/>
          <p:cNvSpPr txBox="1"/>
          <p:nvPr/>
        </p:nvSpPr>
        <p:spPr>
          <a:xfrm>
            <a:off x="3347864" y="3429000"/>
            <a:ext cx="18473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endParaRPr lang="cs-CZ" dirty="0"/>
          </a:p>
        </p:txBody>
      </p:sp>
      <p:sp>
        <p:nvSpPr>
          <p:cNvPr id="5" name="TextovéPole 4"/>
          <p:cNvSpPr txBox="1"/>
          <p:nvPr/>
        </p:nvSpPr>
        <p:spPr>
          <a:xfrm>
            <a:off x="3275856" y="3140968"/>
            <a:ext cx="2465740" cy="2616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100" dirty="0" smtClean="0"/>
              <a:t>(Reklama na kosmetický přípravek)</a:t>
            </a:r>
            <a:endParaRPr lang="cs-CZ" sz="11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Příklad komerční reklamy 2</a:t>
            </a:r>
            <a:endParaRPr lang="cs-CZ" dirty="0"/>
          </a:p>
        </p:txBody>
      </p:sp>
      <p:sp>
        <p:nvSpPr>
          <p:cNvPr id="6" name="TextovéPole 5"/>
          <p:cNvSpPr txBox="1"/>
          <p:nvPr/>
        </p:nvSpPr>
        <p:spPr>
          <a:xfrm>
            <a:off x="2339752" y="2780928"/>
            <a:ext cx="4176464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400" dirty="0" smtClean="0">
                <a:hlinkClick r:id="rId2"/>
              </a:rPr>
              <a:t>Komerční reklama 2</a:t>
            </a:r>
            <a:endParaRPr lang="cs-CZ" sz="2400" dirty="0"/>
          </a:p>
        </p:txBody>
      </p:sp>
      <p:sp>
        <p:nvSpPr>
          <p:cNvPr id="4" name="TextovéPole 3"/>
          <p:cNvSpPr txBox="1"/>
          <p:nvPr/>
        </p:nvSpPr>
        <p:spPr>
          <a:xfrm>
            <a:off x="3347864" y="3429000"/>
            <a:ext cx="2047355" cy="2616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100" dirty="0" smtClean="0"/>
              <a:t>(Reklamní banner firmy Baťa)</a:t>
            </a:r>
            <a:endParaRPr lang="cs-CZ" sz="11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/>
            </a:r>
            <a:br>
              <a:rPr lang="cs-CZ" dirty="0" smtClean="0"/>
            </a:br>
            <a:r>
              <a:rPr lang="cs-CZ" dirty="0" smtClean="0"/>
              <a:t> Reklama politická (ideová)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412776"/>
            <a:ext cx="8219256" cy="5040560"/>
          </a:xfrm>
        </p:spPr>
        <p:txBody>
          <a:bodyPr>
            <a:normAutofit/>
          </a:bodyPr>
          <a:lstStyle/>
          <a:p>
            <a:pPr algn="just">
              <a:buNone/>
            </a:pPr>
            <a:endParaRPr lang="cs-CZ" dirty="0" smtClean="0"/>
          </a:p>
          <a:p>
            <a:pPr algn="just">
              <a:buFont typeface="Wingdings" pitchFamily="2" charset="2"/>
              <a:buChar char="q"/>
            </a:pPr>
            <a:r>
              <a:rPr lang="cs-CZ" b="1" u="sng" dirty="0" smtClean="0"/>
              <a:t>podpora</a:t>
            </a:r>
            <a:r>
              <a:rPr lang="cs-CZ" dirty="0" smtClean="0"/>
              <a:t> náboženských hnutí, různých nadací, ekologických organizací, občanských sdružení apod. </a:t>
            </a:r>
          </a:p>
          <a:p>
            <a:pPr algn="just">
              <a:buNone/>
            </a:pPr>
            <a:endParaRPr lang="cs-CZ" dirty="0" smtClean="0"/>
          </a:p>
          <a:p>
            <a:pPr algn="ctr">
              <a:buNone/>
            </a:pPr>
            <a:r>
              <a:rPr lang="cs-CZ" dirty="0" smtClean="0"/>
              <a:t>Uveďte příklady</a:t>
            </a:r>
          </a:p>
          <a:p>
            <a:pPr algn="just">
              <a:buNone/>
            </a:pPr>
            <a:endParaRPr lang="cs-CZ" dirty="0" smtClean="0"/>
          </a:p>
          <a:p>
            <a:pPr algn="just">
              <a:buNone/>
            </a:pPr>
            <a:endParaRPr lang="cs-CZ" dirty="0" smtClean="0"/>
          </a:p>
          <a:p>
            <a:pPr algn="just">
              <a:buFont typeface="Wingdings" pitchFamily="2" charset="2"/>
              <a:buChar char="q"/>
            </a:pPr>
            <a:r>
              <a:rPr lang="cs-CZ" b="1" u="sng" dirty="0" smtClean="0"/>
              <a:t>prezentace</a:t>
            </a:r>
            <a:r>
              <a:rPr lang="cs-CZ" dirty="0" smtClean="0"/>
              <a:t> politických subjektů nebo postojů, např. v období předvolební kampaně pro přesvědčování voličů (jejím cílem je v takovém případě oslovit voliče a přimět je k tomu, aby volili danou politickou stranu) </a:t>
            </a:r>
          </a:p>
          <a:p>
            <a:pPr algn="just">
              <a:buFont typeface="Wingdings" pitchFamily="2" charset="2"/>
              <a:buChar char="q"/>
            </a:pPr>
            <a:endParaRPr lang="cs-CZ" dirty="0" smtClean="0"/>
          </a:p>
          <a:p>
            <a:pPr algn="ctr">
              <a:buNone/>
            </a:pPr>
            <a:r>
              <a:rPr lang="cs-CZ" dirty="0" smtClean="0"/>
              <a:t>Uveďte příklady</a:t>
            </a:r>
          </a:p>
          <a:p>
            <a:pPr algn="just">
              <a:buNone/>
            </a:pPr>
            <a:endParaRPr lang="cs-CZ" dirty="0" smtClean="0"/>
          </a:p>
        </p:txBody>
      </p:sp>
      <p:pic>
        <p:nvPicPr>
          <p:cNvPr id="2050" name="Picture 2" descr="C:\Users\Uzivatel\AppData\Local\Microsoft\Windows\Temporary Internet Files\Content.IE5\R3UL7BQV\MC900441880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724128" y="2636912"/>
            <a:ext cx="536491" cy="748159"/>
          </a:xfrm>
          <a:prstGeom prst="rect">
            <a:avLst/>
          </a:prstGeom>
          <a:noFill/>
        </p:spPr>
      </p:pic>
      <p:pic>
        <p:nvPicPr>
          <p:cNvPr id="6" name="Picture 2" descr="C:\Users\Uzivatel\AppData\Local\Microsoft\Windows\Temporary Internet Files\Content.IE5\R3UL7BQV\MC900441880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724128" y="5229200"/>
            <a:ext cx="536491" cy="748159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1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Příklad politické (ideové) reklamy 1</a:t>
            </a:r>
            <a:endParaRPr lang="cs-CZ" dirty="0"/>
          </a:p>
        </p:txBody>
      </p:sp>
      <p:sp>
        <p:nvSpPr>
          <p:cNvPr id="6" name="TextovéPole 5"/>
          <p:cNvSpPr txBox="1"/>
          <p:nvPr/>
        </p:nvSpPr>
        <p:spPr>
          <a:xfrm>
            <a:off x="2483768" y="2780928"/>
            <a:ext cx="3888432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400" dirty="0" smtClean="0">
                <a:hlinkClick r:id="rId2"/>
              </a:rPr>
              <a:t>Politická reklama</a:t>
            </a:r>
            <a:endParaRPr lang="cs-CZ" sz="2400" dirty="0"/>
          </a:p>
        </p:txBody>
      </p:sp>
      <p:sp>
        <p:nvSpPr>
          <p:cNvPr id="4" name="TextovéPole 3"/>
          <p:cNvSpPr txBox="1"/>
          <p:nvPr/>
        </p:nvSpPr>
        <p:spPr>
          <a:xfrm>
            <a:off x="3059832" y="3501008"/>
            <a:ext cx="3012363" cy="2616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100" dirty="0" smtClean="0"/>
              <a:t>(pohled na plakátovací plochu před volbami)</a:t>
            </a:r>
            <a:endParaRPr lang="cs-CZ" sz="11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/>
            </a:r>
            <a:br>
              <a:rPr lang="cs-CZ" dirty="0" smtClean="0"/>
            </a:br>
            <a:r>
              <a:rPr lang="cs-CZ" dirty="0" smtClean="0"/>
              <a:t> Reklama sociální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412776"/>
            <a:ext cx="8219256" cy="5040560"/>
          </a:xfrm>
        </p:spPr>
        <p:txBody>
          <a:bodyPr>
            <a:normAutofit/>
          </a:bodyPr>
          <a:lstStyle/>
          <a:p>
            <a:pPr algn="ctr">
              <a:buNone/>
            </a:pPr>
            <a:endParaRPr lang="cs-CZ" b="1" dirty="0" smtClean="0"/>
          </a:p>
          <a:p>
            <a:pPr algn="ctr">
              <a:buNone/>
            </a:pPr>
            <a:r>
              <a:rPr lang="cs-CZ" b="1" dirty="0" smtClean="0"/>
              <a:t>je vytvářena především </a:t>
            </a:r>
          </a:p>
          <a:p>
            <a:pPr algn="ctr">
              <a:buNone/>
            </a:pPr>
            <a:r>
              <a:rPr lang="cs-CZ" b="1" dirty="0" smtClean="0"/>
              <a:t>institucemi neziskového sektoru a státem</a:t>
            </a:r>
          </a:p>
          <a:p>
            <a:pPr algn="ctr">
              <a:buNone/>
            </a:pPr>
            <a:r>
              <a:rPr lang="cs-CZ" dirty="0" smtClean="0"/>
              <a:t>(Nejde o ekonomický profit)</a:t>
            </a:r>
            <a:endParaRPr lang="cs-CZ" b="1" dirty="0" smtClean="0"/>
          </a:p>
          <a:p>
            <a:pPr algn="just">
              <a:buNone/>
            </a:pPr>
            <a:endParaRPr lang="cs-CZ" b="1" dirty="0" smtClean="0"/>
          </a:p>
          <a:p>
            <a:pPr algn="just">
              <a:buNone/>
            </a:pPr>
            <a:endParaRPr lang="cs-CZ" b="1" dirty="0" smtClean="0"/>
          </a:p>
          <a:p>
            <a:pPr algn="ctr">
              <a:buNone/>
            </a:pPr>
            <a:r>
              <a:rPr lang="cs-CZ" dirty="0" smtClean="0"/>
              <a:t>Úkol:</a:t>
            </a:r>
          </a:p>
          <a:p>
            <a:pPr algn="ctr">
              <a:buNone/>
            </a:pPr>
            <a:r>
              <a:rPr lang="cs-CZ" dirty="0" smtClean="0"/>
              <a:t>Pokuste se ve dvojici charakterizovat cíle sociální reklamy</a:t>
            </a:r>
          </a:p>
        </p:txBody>
      </p:sp>
      <p:pic>
        <p:nvPicPr>
          <p:cNvPr id="7" name="Picture 2" descr="C:\Users\Uzivatel\AppData\Local\Microsoft\Windows\Temporary Internet Files\Content.IE5\R3UL7BQV\MC900441880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779912" y="4885010"/>
            <a:ext cx="1279525" cy="1784350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/>
            </a:r>
            <a:br>
              <a:rPr lang="cs-CZ" dirty="0" smtClean="0"/>
            </a:br>
            <a:r>
              <a:rPr lang="cs-CZ" dirty="0" smtClean="0"/>
              <a:t> Reklama sociální - cíle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556792"/>
            <a:ext cx="8219256" cy="5112568"/>
          </a:xfrm>
        </p:spPr>
        <p:txBody>
          <a:bodyPr>
            <a:normAutofit/>
          </a:bodyPr>
          <a:lstStyle/>
          <a:p>
            <a:pPr algn="just">
              <a:buAutoNum type="arabicParenR"/>
            </a:pPr>
            <a:r>
              <a:rPr lang="cs-CZ" b="1" dirty="0" smtClean="0"/>
              <a:t>upozornit na nějaký společenský problém,</a:t>
            </a:r>
          </a:p>
          <a:p>
            <a:pPr algn="just">
              <a:buNone/>
            </a:pPr>
            <a:endParaRPr lang="cs-CZ" dirty="0" smtClean="0"/>
          </a:p>
          <a:p>
            <a:pPr algn="ctr">
              <a:buNone/>
            </a:pPr>
            <a:r>
              <a:rPr lang="cs-CZ" dirty="0" smtClean="0"/>
              <a:t>Uveďte příklady </a:t>
            </a:r>
          </a:p>
          <a:p>
            <a:pPr algn="just">
              <a:buNone/>
            </a:pPr>
            <a:endParaRPr lang="cs-CZ" dirty="0" smtClean="0"/>
          </a:p>
          <a:p>
            <a:pPr algn="just">
              <a:buAutoNum type="arabicParenR" startAt="2"/>
            </a:pPr>
            <a:r>
              <a:rPr lang="cs-CZ" b="1" dirty="0" smtClean="0"/>
              <a:t>usilovat o změnu názorů, postojů a chování lidí vůči nějakému společenskému jevu, </a:t>
            </a:r>
          </a:p>
          <a:p>
            <a:pPr algn="ctr">
              <a:buNone/>
            </a:pPr>
            <a:endParaRPr lang="cs-CZ" dirty="0" smtClean="0"/>
          </a:p>
          <a:p>
            <a:pPr algn="ctr">
              <a:buNone/>
            </a:pPr>
            <a:r>
              <a:rPr lang="cs-CZ" dirty="0" smtClean="0"/>
              <a:t>Uveďte příklady </a:t>
            </a:r>
          </a:p>
          <a:p>
            <a:pPr algn="just">
              <a:buNone/>
            </a:pPr>
            <a:endParaRPr lang="cs-CZ" dirty="0" smtClean="0"/>
          </a:p>
          <a:p>
            <a:pPr algn="just">
              <a:buNone/>
            </a:pPr>
            <a:r>
              <a:rPr lang="cs-CZ" dirty="0" smtClean="0"/>
              <a:t>3) </a:t>
            </a:r>
            <a:r>
              <a:rPr lang="cs-CZ" b="1" dirty="0" smtClean="0"/>
              <a:t>Propagovat neziskové aktivity a organizace (dobročinné akce) a společensky pozitivní jevy,</a:t>
            </a:r>
          </a:p>
          <a:p>
            <a:pPr algn="just">
              <a:buNone/>
            </a:pPr>
            <a:endParaRPr lang="cs-CZ" dirty="0" smtClean="0"/>
          </a:p>
          <a:p>
            <a:pPr algn="ctr">
              <a:buNone/>
            </a:pPr>
            <a:r>
              <a:rPr lang="cs-CZ" dirty="0" smtClean="0"/>
              <a:t>Uveďte příklady</a:t>
            </a:r>
          </a:p>
          <a:p>
            <a:pPr algn="just">
              <a:buNone/>
            </a:pPr>
            <a:endParaRPr lang="cs-CZ" dirty="0"/>
          </a:p>
        </p:txBody>
      </p:sp>
      <p:pic>
        <p:nvPicPr>
          <p:cNvPr id="4" name="Picture 2" descr="C:\Users\Uzivatel\AppData\Local\Microsoft\Windows\Temporary Internet Files\Content.IE5\R3UL7BQV\MC900441880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724128" y="2060848"/>
            <a:ext cx="536491" cy="748159"/>
          </a:xfrm>
          <a:prstGeom prst="rect">
            <a:avLst/>
          </a:prstGeom>
          <a:noFill/>
        </p:spPr>
      </p:pic>
      <p:pic>
        <p:nvPicPr>
          <p:cNvPr id="5" name="Picture 2" descr="C:\Users\Uzivatel\AppData\Local\Microsoft\Windows\Temporary Internet Files\Content.IE5\R3UL7BQV\MC900441880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796136" y="5733256"/>
            <a:ext cx="536491" cy="748159"/>
          </a:xfrm>
          <a:prstGeom prst="rect">
            <a:avLst/>
          </a:prstGeom>
          <a:noFill/>
        </p:spPr>
      </p:pic>
      <p:pic>
        <p:nvPicPr>
          <p:cNvPr id="6" name="Picture 2" descr="C:\Users\Uzivatel\AppData\Local\Microsoft\Windows\Temporary Internet Files\Content.IE5\R3UL7BQV\MC900441880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724128" y="4077072"/>
            <a:ext cx="536491" cy="748159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1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1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Příklad sociální reklamy 1</a:t>
            </a:r>
            <a:endParaRPr lang="cs-CZ" dirty="0"/>
          </a:p>
        </p:txBody>
      </p:sp>
      <p:sp>
        <p:nvSpPr>
          <p:cNvPr id="6" name="TextovéPole 5"/>
          <p:cNvSpPr txBox="1"/>
          <p:nvPr/>
        </p:nvSpPr>
        <p:spPr>
          <a:xfrm>
            <a:off x="2627784" y="2708920"/>
            <a:ext cx="3672408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800" dirty="0" smtClean="0">
                <a:hlinkClick r:id="rId2"/>
              </a:rPr>
              <a:t>Nemyslíš - zaplatíš</a:t>
            </a:r>
            <a:endParaRPr lang="cs-CZ" sz="28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Příklad sociální reklamy 2</a:t>
            </a:r>
            <a:endParaRPr lang="cs-CZ" dirty="0"/>
          </a:p>
        </p:txBody>
      </p:sp>
      <p:sp>
        <p:nvSpPr>
          <p:cNvPr id="6" name="TextovéPole 5"/>
          <p:cNvSpPr txBox="1"/>
          <p:nvPr/>
        </p:nvSpPr>
        <p:spPr>
          <a:xfrm>
            <a:off x="2699792" y="2780928"/>
            <a:ext cx="3672408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400" dirty="0" smtClean="0">
                <a:hlinkClick r:id="rId2"/>
              </a:rPr>
              <a:t>Normální je nekouřit</a:t>
            </a:r>
            <a:endParaRPr lang="cs-CZ" sz="24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/>
            </a:r>
            <a:br>
              <a:rPr lang="cs-CZ" dirty="0" smtClean="0"/>
            </a:br>
            <a:r>
              <a:rPr lang="cs-CZ" dirty="0" smtClean="0"/>
              <a:t> Reklama sociální vs. komerční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556792"/>
            <a:ext cx="8219256" cy="5112568"/>
          </a:xfrm>
        </p:spPr>
        <p:txBody>
          <a:bodyPr>
            <a:normAutofit/>
          </a:bodyPr>
          <a:lstStyle/>
          <a:p>
            <a:pPr algn="ctr">
              <a:buNone/>
            </a:pPr>
            <a:r>
              <a:rPr lang="cs-CZ" dirty="0" smtClean="0"/>
              <a:t> Pokuste se formulovat rozdíly mezi sociální a komerční reklamou</a:t>
            </a:r>
          </a:p>
          <a:p>
            <a:pPr algn="just">
              <a:buNone/>
            </a:pPr>
            <a:endParaRPr lang="cs-CZ" dirty="0" smtClean="0"/>
          </a:p>
          <a:p>
            <a:pPr algn="just">
              <a:buAutoNum type="arabicParenR" startAt="2"/>
            </a:pPr>
            <a:endParaRPr lang="cs-CZ" dirty="0" smtClean="0"/>
          </a:p>
          <a:p>
            <a:pPr algn="just">
              <a:buAutoNum type="arabicParenR" startAt="2"/>
            </a:pPr>
            <a:endParaRPr lang="cs-CZ" dirty="0" smtClean="0"/>
          </a:p>
          <a:p>
            <a:pPr algn="just">
              <a:buNone/>
            </a:pPr>
            <a:r>
              <a:rPr lang="cs-CZ" b="1" u="sng" dirty="0" smtClean="0"/>
              <a:t>Komerční reklama:</a:t>
            </a:r>
          </a:p>
          <a:p>
            <a:pPr algn="just">
              <a:buNone/>
            </a:pPr>
            <a:r>
              <a:rPr lang="cs-CZ" dirty="0" smtClean="0"/>
              <a:t>její účinnost relativně dobře měřitelná (kolik zboží se prodalo, jak vzrostl prodej?),</a:t>
            </a:r>
          </a:p>
          <a:p>
            <a:pPr algn="just">
              <a:buNone/>
            </a:pPr>
            <a:endParaRPr lang="cs-CZ" dirty="0" smtClean="0"/>
          </a:p>
          <a:p>
            <a:pPr algn="just">
              <a:buNone/>
            </a:pPr>
            <a:endParaRPr lang="cs-CZ" dirty="0" smtClean="0"/>
          </a:p>
          <a:p>
            <a:pPr algn="just">
              <a:buNone/>
            </a:pPr>
            <a:r>
              <a:rPr lang="cs-CZ" b="1" u="sng" dirty="0" smtClean="0"/>
              <a:t>Sociální reklama:</a:t>
            </a:r>
          </a:p>
          <a:p>
            <a:pPr algn="just">
              <a:buNone/>
            </a:pPr>
            <a:r>
              <a:rPr lang="cs-CZ" dirty="0" smtClean="0"/>
              <a:t>měření účinnosti sociální reklamy je problematické (snížilo se domácí násilí po odvysílání televizních spotů?)</a:t>
            </a:r>
            <a:endParaRPr lang="cs-CZ" dirty="0"/>
          </a:p>
        </p:txBody>
      </p:sp>
      <p:pic>
        <p:nvPicPr>
          <p:cNvPr id="4" name="Picture 2" descr="C:\Users\Uzivatel\AppData\Local\Microsoft\Windows\Temporary Internet Files\Content.IE5\R3UL7BQV\MC900441880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4499992" y="2204864"/>
            <a:ext cx="536491" cy="748159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/>
            </a:r>
            <a:br>
              <a:rPr lang="cs-CZ" dirty="0" smtClean="0"/>
            </a:br>
            <a:r>
              <a:rPr lang="cs-CZ" dirty="0" smtClean="0"/>
              <a:t> Reklama sociální - zásady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556792"/>
            <a:ext cx="8219256" cy="5112568"/>
          </a:xfrm>
        </p:spPr>
        <p:txBody>
          <a:bodyPr>
            <a:normAutofit/>
          </a:bodyPr>
          <a:lstStyle/>
          <a:p>
            <a:pPr algn="just">
              <a:buAutoNum type="arabicParenR" startAt="2"/>
            </a:pPr>
            <a:endParaRPr lang="cs-CZ" dirty="0" smtClean="0"/>
          </a:p>
          <a:p>
            <a:pPr algn="just">
              <a:buFont typeface="Wingdings" pitchFamily="2" charset="2"/>
              <a:buChar char="q"/>
            </a:pPr>
            <a:r>
              <a:rPr lang="cs-CZ" b="1" dirty="0" smtClean="0"/>
              <a:t>nesmí odrazovat, vzbuzovat nevoli či pohoršení</a:t>
            </a:r>
          </a:p>
          <a:p>
            <a:pPr algn="just">
              <a:buNone/>
            </a:pPr>
            <a:r>
              <a:rPr lang="cs-CZ" dirty="0" smtClean="0"/>
              <a:t> </a:t>
            </a:r>
          </a:p>
          <a:p>
            <a:pPr algn="just">
              <a:buFont typeface="Wingdings" pitchFamily="2" charset="2"/>
              <a:buChar char="q"/>
            </a:pPr>
            <a:r>
              <a:rPr lang="cs-CZ" b="1" dirty="0" smtClean="0"/>
              <a:t>musí být přesvědčivá, </a:t>
            </a:r>
          </a:p>
          <a:p>
            <a:pPr algn="just">
              <a:buFont typeface="Wingdings" pitchFamily="2" charset="2"/>
              <a:buChar char="q"/>
            </a:pPr>
            <a:endParaRPr lang="cs-CZ" b="1" dirty="0" smtClean="0"/>
          </a:p>
          <a:p>
            <a:pPr algn="just">
              <a:buFont typeface="Wingdings" pitchFamily="2" charset="2"/>
              <a:buChar char="q"/>
            </a:pPr>
            <a:r>
              <a:rPr lang="cs-CZ" b="1" dirty="0" smtClean="0"/>
              <a:t>musí být inteligentní </a:t>
            </a:r>
          </a:p>
          <a:p>
            <a:pPr algn="just">
              <a:buFont typeface="Wingdings" pitchFamily="2" charset="2"/>
              <a:buChar char="q"/>
            </a:pPr>
            <a:endParaRPr lang="cs-CZ" b="1" dirty="0" smtClean="0"/>
          </a:p>
          <a:p>
            <a:pPr algn="just">
              <a:buFont typeface="Wingdings" pitchFamily="2" charset="2"/>
              <a:buChar char="q"/>
            </a:pPr>
            <a:r>
              <a:rPr lang="cs-CZ" b="1" dirty="0" smtClean="0"/>
              <a:t>musí být etická</a:t>
            </a:r>
          </a:p>
          <a:p>
            <a:pPr algn="just">
              <a:buNone/>
            </a:pPr>
            <a:endParaRPr lang="cs-CZ" dirty="0" smtClean="0"/>
          </a:p>
          <a:p>
            <a:pPr marL="0" algn="ctr">
              <a:buNone/>
            </a:pPr>
            <a:endParaRPr lang="cs-CZ" dirty="0" smtClean="0"/>
          </a:p>
          <a:p>
            <a:pPr marL="0" algn="ctr">
              <a:buNone/>
            </a:pPr>
            <a:r>
              <a:rPr lang="cs-CZ" dirty="0" smtClean="0"/>
              <a:t>V komerční reklamě zákazník zažívá odlišný profit: uvěří a koupí si zboží, v sociální reklamě mu zůstává jen víra, že udělal něco prospěšného, pomohl potřebné věci, že nenaletěl. 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Klipart sady MS OFFICE verze 2010</a:t>
            </a:r>
            <a:endParaRPr lang="cs-CZ" dirty="0"/>
          </a:p>
        </p:txBody>
      </p:sp>
    </p:spTree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projekt">
  <a:themeElements>
    <a:clrScheme name="Exekutivní">
      <a:dk1>
        <a:sysClr val="windowText" lastClr="000000"/>
      </a:dk1>
      <a:lt1>
        <a:sysClr val="window" lastClr="FFFFFF"/>
      </a:lt1>
      <a:dk2>
        <a:srgbClr val="2F5897"/>
      </a:dk2>
      <a:lt2>
        <a:srgbClr val="E4E9EF"/>
      </a:lt2>
      <a:accent1>
        <a:srgbClr val="6076B4"/>
      </a:accent1>
      <a:accent2>
        <a:srgbClr val="9C5252"/>
      </a:accent2>
      <a:accent3>
        <a:srgbClr val="E68422"/>
      </a:accent3>
      <a:accent4>
        <a:srgbClr val="846648"/>
      </a:accent4>
      <a:accent5>
        <a:srgbClr val="63891F"/>
      </a:accent5>
      <a:accent6>
        <a:srgbClr val="758085"/>
      </a:accent6>
      <a:hlink>
        <a:srgbClr val="3399FF"/>
      </a:hlink>
      <a:folHlink>
        <a:srgbClr val="B2B2B2"/>
      </a:folHlink>
    </a:clrScheme>
    <a:fontScheme name="Exekutivní">
      <a:majorFont>
        <a:latin typeface="Century Gothic"/>
        <a:ea typeface=""/>
        <a:cs typeface=""/>
        <a:font script="Jpan" typeface="HGｺﾞｼｯｸM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Palatino Linotype"/>
        <a:ea typeface=""/>
        <a:cs typeface=""/>
        <a:font script="Jpan" typeface="HGS明朝E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Browall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Exekutivní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8575" cap="flat" cmpd="sng" algn="ctr">
          <a:solidFill>
            <a:schemeClr val="phClr"/>
          </a:solidFill>
          <a:prstDash val="solid"/>
        </a:ln>
        <a:ln w="508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50000">
              <a:schemeClr val="phClr">
                <a:tint val="80000"/>
                <a:satMod val="250000"/>
              </a:schemeClr>
            </a:gs>
            <a:gs pos="76000">
              <a:schemeClr val="phClr">
                <a:tint val="90000"/>
                <a:shade val="90000"/>
                <a:satMod val="200000"/>
              </a:schemeClr>
            </a:gs>
            <a:gs pos="92000">
              <a:schemeClr val="phClr">
                <a:tint val="90000"/>
                <a:shade val="70000"/>
                <a:satMod val="250000"/>
              </a:schemeClr>
            </a:gs>
          </a:gsLst>
          <a:path path="circle">
            <a:fillToRect l="50000" t="50000" r="50000" b="50000"/>
          </a:path>
        </a:gradFill>
        <a:blipFill>
          <a:blip xmlns:r="http://schemas.openxmlformats.org/officeDocument/2006/relationships" r:embed="rId1">
            <a:duotone>
              <a:schemeClr val="phClr">
                <a:tint val="95000"/>
              </a:schemeClr>
              <a:schemeClr val="phClr">
                <a:shade val="90000"/>
              </a:schemeClr>
            </a:duotone>
          </a:blip>
          <a:tile tx="0" ty="0" sx="100000" sy="100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projekt</Template>
  <TotalTime>426</TotalTime>
  <Words>325</Words>
  <Application>Microsoft Office PowerPoint</Application>
  <PresentationFormat>Předvádění na obrazovce (4:3)</PresentationFormat>
  <Paragraphs>119</Paragraphs>
  <Slides>17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17</vt:i4>
      </vt:variant>
    </vt:vector>
  </HeadingPairs>
  <TitlesOfParts>
    <vt:vector size="18" baseType="lpstr">
      <vt:lpstr>projekt</vt:lpstr>
      <vt:lpstr>Reklama a její druhy</vt:lpstr>
      <vt:lpstr>  Hlavní úkoly reklamy</vt:lpstr>
      <vt:lpstr>  Druhy reklamy</vt:lpstr>
      <vt:lpstr>  Reklama komerční</vt:lpstr>
      <vt:lpstr>  Reklama komerční - cíle</vt:lpstr>
      <vt:lpstr>  Reklama komerční - dělení</vt:lpstr>
      <vt:lpstr>Příklad komerční reklamy 1</vt:lpstr>
      <vt:lpstr>Příklad komerční reklamy 2</vt:lpstr>
      <vt:lpstr>  Reklama politická (ideová)</vt:lpstr>
      <vt:lpstr>Příklad politické (ideové) reklamy 1</vt:lpstr>
      <vt:lpstr>  Reklama sociální</vt:lpstr>
      <vt:lpstr>  Reklama sociální - cíle</vt:lpstr>
      <vt:lpstr>Příklad sociální reklamy 1</vt:lpstr>
      <vt:lpstr>Příklad sociální reklamy 2</vt:lpstr>
      <vt:lpstr>  Reklama sociální vs. komerční</vt:lpstr>
      <vt:lpstr>  Reklama sociální - zásady</vt:lpstr>
      <vt:lpstr>Snímek 17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Ditta Kukaňová</dc:creator>
  <cp:lastModifiedBy>Uzivatel</cp:lastModifiedBy>
  <cp:revision>45</cp:revision>
  <dcterms:created xsi:type="dcterms:W3CDTF">2012-06-20T16:12:09Z</dcterms:created>
  <dcterms:modified xsi:type="dcterms:W3CDTF">2012-12-17T21:21:44Z</dcterms:modified>
</cp:coreProperties>
</file>