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24" autoAdjust="0"/>
  </p:normalViewPr>
  <p:slideViewPr>
    <p:cSldViewPr>
      <p:cViewPr>
        <p:scale>
          <a:sx n="75" d="100"/>
          <a:sy n="75" d="100"/>
        </p:scale>
        <p:origin x="-36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VY_32_13_04 </a:t>
          </a:r>
          <a:r>
            <a:rPr lang="cs-CZ" sz="1200" baseline="0" dirty="0" smtClean="0"/>
            <a:t>Projevy  života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6.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9FD2CD-EB82-4168-BD0E-44D63642F503}" type="presOf" srcId="{A4836DAF-3E6B-4198-A089-B3C0D0384F2B}" destId="{4F0AD45D-7E6A-4C4A-90DF-90E27C4B175D}" srcOrd="0" destOrd="0" presId="urn:microsoft.com/office/officeart/2005/8/layout/target3"/>
    <dgm:cxn modelId="{564ABCD5-A986-4033-B6CE-2C5C637F1653}" type="presOf" srcId="{1D895EAB-76A7-41C6-9C6C-7D303AD4C23C}" destId="{94413E88-B296-45A5-9057-6B5765B63A8F}" srcOrd="1" destOrd="0" presId="urn:microsoft.com/office/officeart/2005/8/layout/target3"/>
    <dgm:cxn modelId="{2528F9D1-F119-46F6-8DEC-D179CC849F1B}" type="presOf" srcId="{ABD4D77B-BA54-4DFB-A762-4C734220F9AA}" destId="{AAB7E4A6-9D01-402C-9D7A-6D30767F0B58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E99A1A9-B315-4EB5-A9B4-390D8498BB61}" type="presOf" srcId="{FFA013E9-5C5D-404D-8688-08171EA7A387}" destId="{E1DA18CB-4B0A-4D0C-9459-15C4B327891F}" srcOrd="0" destOrd="0" presId="urn:microsoft.com/office/officeart/2005/8/layout/target3"/>
    <dgm:cxn modelId="{04537A00-9E76-4AE8-A2D3-32A62E4BDED4}" type="presOf" srcId="{D9242A4C-F33A-42E2-BFA4-EC80805DCD32}" destId="{7DDB6D97-C311-42E1-B77C-B194BAE75773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3E7B9A47-43BC-4683-97D0-AC31B1D4E258}" type="presOf" srcId="{1D895EAB-76A7-41C6-9C6C-7D303AD4C23C}" destId="{347D85BD-7382-4413-9298-D06CC996458A}" srcOrd="0" destOrd="0" presId="urn:microsoft.com/office/officeart/2005/8/layout/target3"/>
    <dgm:cxn modelId="{661A8388-AB11-41AF-A4F8-E9F003D744E7}" type="presOf" srcId="{DAAD5A11-3EBC-47AE-AB1C-4F1B938732A7}" destId="{2D933DCE-BBEA-46A5-98BC-CA41A7DBB761}" srcOrd="0" destOrd="0" presId="urn:microsoft.com/office/officeart/2005/8/layout/target3"/>
    <dgm:cxn modelId="{F8586F1B-92F3-41E7-9DF4-48CF91DC6D26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585DA0F-596E-4AE7-85F5-F687ACF638D4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97035D00-7638-4056-9B8F-F069CEEED90E}" type="presOf" srcId="{A4836DAF-3E6B-4198-A089-B3C0D0384F2B}" destId="{36B74B1E-3C18-4C06-BA03-CB2EB266F8FF}" srcOrd="1" destOrd="0" presId="urn:microsoft.com/office/officeart/2005/8/layout/target3"/>
    <dgm:cxn modelId="{7B03E58B-CA51-4981-A3E2-8780429B1808}" type="presOf" srcId="{FFA013E9-5C5D-404D-8688-08171EA7A387}" destId="{359A210A-E8C9-4FD6-9BC7-434F4455A6B5}" srcOrd="1" destOrd="0" presId="urn:microsoft.com/office/officeart/2005/8/layout/target3"/>
    <dgm:cxn modelId="{E33C479D-BC76-4FB0-B5F6-0994CB5E8202}" type="presParOf" srcId="{2D933DCE-BBEA-46A5-98BC-CA41A7DBB761}" destId="{D3A73299-62A4-4767-8E25-C16133A0B902}" srcOrd="0" destOrd="0" presId="urn:microsoft.com/office/officeart/2005/8/layout/target3"/>
    <dgm:cxn modelId="{5B4A99D5-D999-4734-BFD0-3C6CAF9C870C}" type="presParOf" srcId="{2D933DCE-BBEA-46A5-98BC-CA41A7DBB761}" destId="{EE30B2AF-DDC9-42DB-9092-5595C6257A57}" srcOrd="1" destOrd="0" presId="urn:microsoft.com/office/officeart/2005/8/layout/target3"/>
    <dgm:cxn modelId="{DF6B1193-6DD1-49DC-9436-D45B9F1B3147}" type="presParOf" srcId="{2D933DCE-BBEA-46A5-98BC-CA41A7DBB761}" destId="{E1DA18CB-4B0A-4D0C-9459-15C4B327891F}" srcOrd="2" destOrd="0" presId="urn:microsoft.com/office/officeart/2005/8/layout/target3"/>
    <dgm:cxn modelId="{2EE0F5E3-EFC4-422A-B7FF-A7B8167E1377}" type="presParOf" srcId="{2D933DCE-BBEA-46A5-98BC-CA41A7DBB761}" destId="{29996EEB-8589-4AED-9C98-E2204A026234}" srcOrd="3" destOrd="0" presId="urn:microsoft.com/office/officeart/2005/8/layout/target3"/>
    <dgm:cxn modelId="{63EFC2EF-AF30-4FD5-AE33-C34D6E025671}" type="presParOf" srcId="{2D933DCE-BBEA-46A5-98BC-CA41A7DBB761}" destId="{056AE7B2-579D-40D1-A57C-4E33BFED76BE}" srcOrd="4" destOrd="0" presId="urn:microsoft.com/office/officeart/2005/8/layout/target3"/>
    <dgm:cxn modelId="{EEEFEDF5-8FE6-4114-BB24-9B3B56C738FD}" type="presParOf" srcId="{2D933DCE-BBEA-46A5-98BC-CA41A7DBB761}" destId="{4F0AD45D-7E6A-4C4A-90DF-90E27C4B175D}" srcOrd="5" destOrd="0" presId="urn:microsoft.com/office/officeart/2005/8/layout/target3"/>
    <dgm:cxn modelId="{1BF671BD-0DF1-441B-9E25-0AB2EB3C9CC6}" type="presParOf" srcId="{2D933DCE-BBEA-46A5-98BC-CA41A7DBB761}" destId="{1804A346-BBD3-438B-AE0F-7BEBB1E2AF96}" srcOrd="6" destOrd="0" presId="urn:microsoft.com/office/officeart/2005/8/layout/target3"/>
    <dgm:cxn modelId="{BAF10F25-6328-41DD-862A-256F1EA48BC5}" type="presParOf" srcId="{2D933DCE-BBEA-46A5-98BC-CA41A7DBB761}" destId="{60CB9877-708D-4C64-AA73-CFD3F3076BC2}" srcOrd="7" destOrd="0" presId="urn:microsoft.com/office/officeart/2005/8/layout/target3"/>
    <dgm:cxn modelId="{6154FFF4-68B1-4A36-9832-1E3CD685D3CF}" type="presParOf" srcId="{2D933DCE-BBEA-46A5-98BC-CA41A7DBB761}" destId="{347D85BD-7382-4413-9298-D06CC996458A}" srcOrd="8" destOrd="0" presId="urn:microsoft.com/office/officeart/2005/8/layout/target3"/>
    <dgm:cxn modelId="{B73F9F62-C043-4876-A12C-4E8985AA99FC}" type="presParOf" srcId="{2D933DCE-BBEA-46A5-98BC-CA41A7DBB761}" destId="{C4DD5B9C-4D9E-449D-A063-107A759DF3D1}" srcOrd="9" destOrd="0" presId="urn:microsoft.com/office/officeart/2005/8/layout/target3"/>
    <dgm:cxn modelId="{B79ED096-64BE-4582-BC19-17EED3DB84DD}" type="presParOf" srcId="{2D933DCE-BBEA-46A5-98BC-CA41A7DBB761}" destId="{CD515E15-5457-47F2-8109-A2A59D66C930}" srcOrd="10" destOrd="0" presId="urn:microsoft.com/office/officeart/2005/8/layout/target3"/>
    <dgm:cxn modelId="{24F1AC47-BF35-459A-83F4-F07FE22ED5E6}" type="presParOf" srcId="{2D933DCE-BBEA-46A5-98BC-CA41A7DBB761}" destId="{7DDB6D97-C311-42E1-B77C-B194BAE75773}" srcOrd="11" destOrd="0" presId="urn:microsoft.com/office/officeart/2005/8/layout/target3"/>
    <dgm:cxn modelId="{C9AA52C4-DA96-44B4-98C6-0CF0DCC3A77B}" type="presParOf" srcId="{2D933DCE-BBEA-46A5-98BC-CA41A7DBB761}" destId="{DE2B4424-17B1-4404-A13F-04051C43B79D}" srcOrd="12" destOrd="0" presId="urn:microsoft.com/office/officeart/2005/8/layout/target3"/>
    <dgm:cxn modelId="{EF761E89-E944-4015-A31F-ABBC6CFCC1CD}" type="presParOf" srcId="{2D933DCE-BBEA-46A5-98BC-CA41A7DBB761}" destId="{555607BD-8A1D-4EBB-825A-8C74A1FB0FFC}" srcOrd="13" destOrd="0" presId="urn:microsoft.com/office/officeart/2005/8/layout/target3"/>
    <dgm:cxn modelId="{67CE6F86-3A0F-431D-B022-7FE0CD78146E}" type="presParOf" srcId="{2D933DCE-BBEA-46A5-98BC-CA41A7DBB761}" destId="{AAB7E4A6-9D01-402C-9D7A-6D30767F0B58}" srcOrd="14" destOrd="0" presId="urn:microsoft.com/office/officeart/2005/8/layout/target3"/>
    <dgm:cxn modelId="{D3A1DC71-AC91-4BC9-B696-84A5BE1AFFE3}" type="presParOf" srcId="{2D933DCE-BBEA-46A5-98BC-CA41A7DBB761}" destId="{359A210A-E8C9-4FD6-9BC7-434F4455A6B5}" srcOrd="15" destOrd="0" presId="urn:microsoft.com/office/officeart/2005/8/layout/target3"/>
    <dgm:cxn modelId="{1E91F5E5-D643-492F-B4D5-8C98A3AB741B}" type="presParOf" srcId="{2D933DCE-BBEA-46A5-98BC-CA41A7DBB761}" destId="{36B74B1E-3C18-4C06-BA03-CB2EB266F8FF}" srcOrd="16" destOrd="0" presId="urn:microsoft.com/office/officeart/2005/8/layout/target3"/>
    <dgm:cxn modelId="{85745868-6D23-4F13-9C88-320CB4AA76C5}" type="presParOf" srcId="{2D933DCE-BBEA-46A5-98BC-CA41A7DBB761}" destId="{94413E88-B296-45A5-9057-6B5765B63A8F}" srcOrd="17" destOrd="0" presId="urn:microsoft.com/office/officeart/2005/8/layout/target3"/>
    <dgm:cxn modelId="{9566DCED-1CD4-4C63-BBF1-10F03E60B949}" type="presParOf" srcId="{2D933DCE-BBEA-46A5-98BC-CA41A7DBB761}" destId="{5A434D34-FA65-40B0-A4CE-3A1E2B14A215}" srcOrd="18" destOrd="0" presId="urn:microsoft.com/office/officeart/2005/8/layout/target3"/>
    <dgm:cxn modelId="{3153F1C5-3372-478A-AD83-674622A5424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VY_32_13_04 </a:t>
          </a:r>
          <a:r>
            <a:rPr lang="cs-CZ" sz="1200" kern="1200" baseline="0" dirty="0" smtClean="0"/>
            <a:t>Projevy  života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6.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9C3028-588E-41AB-9CAD-BC5DA11A0E5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4A54F0-0F16-466B-A29A-A9EAA6422B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928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1C85C55-09D7-4E72-92CF-455A932ACEFD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F5075DB-9E5D-4678-BE56-363529F1B7F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421484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výuce na téma: Základní projevy  života. </a:t>
            </a:r>
            <a:r>
              <a:rPr lang="cs-CZ" b="1" dirty="0" smtClean="0"/>
              <a:t>U této prezentace je dobré zvolit výukový rozhovor. </a:t>
            </a:r>
          </a:p>
          <a:p>
            <a:r>
              <a:rPr lang="cs-CZ" b="1" dirty="0" smtClean="0"/>
              <a:t>Slide 3 -4 – individuální práce žáka</a:t>
            </a:r>
          </a:p>
          <a:p>
            <a:r>
              <a:rPr lang="cs-CZ" b="1" dirty="0" smtClean="0"/>
              <a:t>Slide 6 – 12 – teorie k tématu spolu s výukovým rozhovorem</a:t>
            </a:r>
          </a:p>
          <a:p>
            <a:r>
              <a:rPr lang="cs-CZ" b="1" dirty="0" smtClean="0"/>
              <a:t>Slide 13 – DÚ – </a:t>
            </a:r>
            <a:r>
              <a:rPr lang="cs-CZ" sz="2800" b="1" dirty="0" smtClean="0"/>
              <a:t>Co jsi zdědil po svých rodičích? Poté výstava ve třídě – POSTER DĚDIČNÝCH VLOH TŘÍDY </a:t>
            </a:r>
            <a:r>
              <a:rPr lang="cs-CZ" sz="2800" b="1" dirty="0" smtClean="0">
                <a:sym typeface="Wingdings" pitchFamily="2" charset="2"/>
              </a:rPr>
              <a:t></a:t>
            </a:r>
            <a:endParaRPr lang="cs-CZ" b="1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cs-CZ" sz="4400" b="1" dirty="0" smtClean="0"/>
          </a:p>
          <a:p>
            <a:pPr algn="ctr"/>
            <a:r>
              <a:rPr lang="cs-CZ" sz="4400" b="1" dirty="0" smtClean="0"/>
              <a:t>Namaluj do sešitu, co podle tebe znamená ŽIVOT – schematicky </a:t>
            </a:r>
            <a:endParaRPr lang="cs-CZ" sz="4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jsi namaloval a proč? </a:t>
            </a:r>
            <a:r>
              <a:rPr lang="cs-CZ" dirty="0" smtClean="0">
                <a:sym typeface="Wingdings" pitchFamily="2" charset="2"/>
              </a:rPr>
              <a:t>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Projevy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ŽIVOT</a:t>
            </a:r>
            <a:r>
              <a:rPr lang="cs-CZ" dirty="0" smtClean="0"/>
              <a:t> – velmi složité přírodní děje, které probíhají v organismech</a:t>
            </a:r>
          </a:p>
          <a:p>
            <a:endParaRPr lang="cs-CZ" dirty="0" smtClean="0"/>
          </a:p>
          <a:p>
            <a:r>
              <a:rPr lang="cs-CZ" dirty="0" smtClean="0"/>
              <a:t>Co je organismus? </a:t>
            </a:r>
          </a:p>
          <a:p>
            <a:r>
              <a:rPr lang="cs-CZ" dirty="0" smtClean="0"/>
              <a:t>Co je přírodní děj?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Projevy života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1) DRÁŽDIVOST</a:t>
            </a:r>
          </a:p>
          <a:p>
            <a:r>
              <a:rPr lang="cs-CZ" sz="3600" dirty="0" smtClean="0"/>
              <a:t>2) PŘÍJEM A VÝDEJ LÁTEK</a:t>
            </a:r>
          </a:p>
          <a:p>
            <a:r>
              <a:rPr lang="cs-CZ" sz="3600" dirty="0" smtClean="0"/>
              <a:t>3) DÝCHANÍ</a:t>
            </a:r>
          </a:p>
          <a:p>
            <a:r>
              <a:rPr lang="cs-CZ" sz="3600" dirty="0" smtClean="0"/>
              <a:t>4) POHYB</a:t>
            </a:r>
          </a:p>
          <a:p>
            <a:r>
              <a:rPr lang="cs-CZ" sz="3600" dirty="0" smtClean="0"/>
              <a:t>5) RŮST A VÝVOJ</a:t>
            </a:r>
          </a:p>
          <a:p>
            <a:r>
              <a:rPr lang="cs-CZ" sz="3600" dirty="0" smtClean="0"/>
              <a:t>6) ROZMNOŽOVÁNÍ A DĚDIČNOST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DRÁŽDIVOST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Reakce organizmu na změny v jejich prostředí </a:t>
            </a:r>
          </a:p>
          <a:p>
            <a:pPr lvl="1"/>
            <a:r>
              <a:rPr lang="cs-CZ" dirty="0" smtClean="0"/>
              <a:t>Oči člověka reagují na různé množství světla. Kdy se zornice člověka rozšíří?</a:t>
            </a:r>
          </a:p>
          <a:p>
            <a:pPr lvl="1"/>
            <a:r>
              <a:rPr lang="cs-CZ" dirty="0" smtClean="0"/>
              <a:t>Žížala obecná je přizpůsobena života v půdě. Co udělá, když je na povrchu?</a:t>
            </a:r>
          </a:p>
          <a:p>
            <a:pPr lvl="1"/>
            <a:r>
              <a:rPr lang="cs-CZ" dirty="0" smtClean="0"/>
              <a:t>Květy tulipánu reagují na teplo? Kdy své květy zavírají a kdy otevírají?</a:t>
            </a:r>
          </a:p>
          <a:p>
            <a:pPr lvl="1"/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PŘÍJEM A VÝDEJ LÁTEK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43824" cy="2207900"/>
          </a:xfrm>
        </p:spPr>
        <p:txBody>
          <a:bodyPr/>
          <a:lstStyle/>
          <a:p>
            <a:r>
              <a:rPr lang="cs-CZ" dirty="0" smtClean="0"/>
              <a:t>K životu potřebujeme VODU a ŽIVINY. </a:t>
            </a:r>
          </a:p>
          <a:p>
            <a:r>
              <a:rPr lang="cs-CZ" dirty="0" smtClean="0"/>
              <a:t>Rostliny si látky k životu vytvoří prostřednictvím </a:t>
            </a:r>
            <a:r>
              <a:rPr lang="cs-CZ" b="1" dirty="0" smtClean="0"/>
              <a:t>FOTOSYNTÉZY</a:t>
            </a:r>
            <a:r>
              <a:rPr lang="cs-CZ" dirty="0" smtClean="0"/>
              <a:t>. </a:t>
            </a:r>
          </a:p>
          <a:p>
            <a:r>
              <a:rPr lang="cs-CZ" dirty="0" smtClean="0"/>
              <a:t>Živočichové přijímají živiny v </a:t>
            </a:r>
            <a:r>
              <a:rPr lang="cs-CZ" b="1" dirty="0" smtClean="0"/>
              <a:t>POTRAVĚ.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Všechny organismy potřebují pro vykonávání všech svých funkcí </a:t>
            </a:r>
            <a:r>
              <a:rPr lang="cs-CZ" dirty="0" err="1" smtClean="0"/>
              <a:t>ENERGII</a:t>
            </a:r>
            <a:r>
              <a:rPr lang="cs-CZ" dirty="0" smtClean="0"/>
              <a:t>.Získání energie je úzce spjato s dýcháním. </a:t>
            </a:r>
          </a:p>
          <a:p>
            <a:pPr algn="ctr"/>
            <a:r>
              <a:rPr lang="cs-CZ" b="1" dirty="0" smtClean="0"/>
              <a:t>ŽIVOČICHOVÉ A ČLOVĚK PŘIJÍMÁJÍ KYSLÍK A VYLUČUJÍ OXID UHLIČITÝ. </a:t>
            </a:r>
          </a:p>
          <a:p>
            <a:pPr algn="ctr"/>
            <a:r>
              <a:rPr lang="cs-CZ" b="1" dirty="0" smtClean="0"/>
              <a:t>ROSTLINY – RESPIRACE – PŘIJÍMAJÍ KYSLÍK </a:t>
            </a:r>
          </a:p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r>
              <a:rPr lang="cs-CZ" b="1" i="1" u="sng" dirty="0" smtClean="0"/>
              <a:t>POZOR!!! FOTOSYNTÉZA JE VÝŽIVA ROSTLINY!!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58204" cy="3136594"/>
          </a:xfrm>
          <a:ln>
            <a:solidFill>
              <a:schemeClr val="accent1"/>
            </a:solidFill>
          </a:ln>
        </p:spPr>
        <p:txBody>
          <a:bodyPr/>
          <a:lstStyle/>
          <a:p>
            <a:pPr>
              <a:buNone/>
            </a:pPr>
            <a:r>
              <a:rPr lang="cs-CZ" b="1" dirty="0" smtClean="0"/>
              <a:t>Živočichové</a:t>
            </a:r>
            <a:r>
              <a:rPr lang="cs-CZ" dirty="0" smtClean="0"/>
              <a:t> – z místa na místa</a:t>
            </a:r>
          </a:p>
          <a:p>
            <a:pPr>
              <a:buNone/>
            </a:pPr>
            <a:r>
              <a:rPr lang="cs-CZ" b="1" dirty="0" smtClean="0"/>
              <a:t>Rostliny</a:t>
            </a:r>
            <a:r>
              <a:rPr lang="cs-CZ" dirty="0" smtClean="0"/>
              <a:t> – z místa na místa se pohybují díky semenům či výtrusům, jinak se pohybují na místě – VÍTR, DÉŠŤ…</a:t>
            </a:r>
          </a:p>
          <a:p>
            <a:pPr>
              <a:buNone/>
            </a:pPr>
            <a:r>
              <a:rPr lang="cs-CZ" dirty="0" smtClean="0"/>
              <a:t>SLUNEČNICE?_________________________________________________________________________________________________________________________________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RŮST A VÝVOJ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509311"/>
          </a:xfrm>
        </p:spPr>
        <p:txBody>
          <a:bodyPr>
            <a:normAutofit/>
          </a:bodyPr>
          <a:lstStyle/>
          <a:p>
            <a:r>
              <a:rPr lang="cs-CZ" dirty="0" smtClean="0"/>
              <a:t>Růst – </a:t>
            </a:r>
            <a:r>
              <a:rPr lang="cs-CZ" b="1" dirty="0" smtClean="0"/>
              <a:t>zvětšování těla jedince</a:t>
            </a:r>
          </a:p>
          <a:p>
            <a:r>
              <a:rPr lang="cs-CZ" dirty="0" smtClean="0"/>
              <a:t>V jakém vývojovém  stádiu má člověk největší hmotnost?</a:t>
            </a:r>
          </a:p>
          <a:p>
            <a:r>
              <a:rPr lang="cs-CZ" dirty="0" smtClean="0"/>
              <a:t>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7873"/>
          </a:xfrm>
        </p:spPr>
        <p:txBody>
          <a:bodyPr>
            <a:normAutofit/>
          </a:bodyPr>
          <a:lstStyle/>
          <a:p>
            <a:r>
              <a:rPr lang="cs-CZ" dirty="0" smtClean="0"/>
              <a:t>Vývoj – </a:t>
            </a:r>
            <a:r>
              <a:rPr lang="cs-CZ" b="1" dirty="0" smtClean="0"/>
              <a:t>z oplodněného vajíčka nový jedinec</a:t>
            </a:r>
          </a:p>
          <a:p>
            <a:r>
              <a:rPr lang="cs-CZ" dirty="0" smtClean="0"/>
              <a:t>Vývojová stádia žáby jsou které?</a:t>
            </a:r>
          </a:p>
          <a:p>
            <a:endParaRPr lang="cs-CZ" b="1" dirty="0" smtClean="0"/>
          </a:p>
          <a:p>
            <a:r>
              <a:rPr lang="cs-CZ" b="1" dirty="0" smtClean="0"/>
              <a:t>_________________________________________________________________________________________________________</a:t>
            </a:r>
          </a:p>
          <a:p>
            <a:endParaRPr lang="cs-CZ" b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ROZMNOŽOVÁNÍ A DĚDIČNOST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Rozmnožování</a:t>
            </a:r>
            <a:r>
              <a:rPr lang="cs-CZ" dirty="0" smtClean="0"/>
              <a:t> – mít potomky, které zajišťují pokračování druhu </a:t>
            </a:r>
          </a:p>
          <a:p>
            <a:r>
              <a:rPr lang="cs-CZ" dirty="0" smtClean="0"/>
              <a:t>POHLAVNÍ ROZMNOŽOVÁNÍ – na vzniku nového jedince se podílejí dva rodičovské organismy</a:t>
            </a:r>
          </a:p>
          <a:p>
            <a:r>
              <a:rPr lang="cs-CZ" dirty="0" smtClean="0"/>
              <a:t>NEPOHLAVNÍ ROZMNOŽÁVNÍ – nový jedinec vzniká oddělením části těla jednoho rodičovského organismu</a:t>
            </a:r>
          </a:p>
          <a:p>
            <a:endParaRPr lang="cs-CZ" dirty="0" smtClean="0"/>
          </a:p>
          <a:p>
            <a:r>
              <a:rPr lang="cs-CZ" dirty="0" smtClean="0"/>
              <a:t>DĚDIČNOST  - potomci jsou podobní rodičům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ctr"/>
            <a:r>
              <a:rPr lang="cs-CZ" sz="4000" b="1" dirty="0" smtClean="0"/>
              <a:t>Co jsi zdědil po svých rodičích? </a:t>
            </a:r>
          </a:p>
          <a:p>
            <a:pPr lvl="2" algn="ctr">
              <a:buNone/>
            </a:pPr>
            <a:r>
              <a:rPr lang="cs-CZ" sz="4000" dirty="0" smtClean="0"/>
              <a:t>Tělesné vlastnosti</a:t>
            </a:r>
          </a:p>
          <a:p>
            <a:pPr lvl="2" algn="ctr">
              <a:buNone/>
            </a:pPr>
            <a:r>
              <a:rPr lang="cs-CZ" sz="4000" dirty="0" smtClean="0"/>
              <a:t>Charakterové vlastnosti</a:t>
            </a:r>
          </a:p>
          <a:p>
            <a:pPr lvl="2" algn="ctr">
              <a:buNone/>
            </a:pPr>
            <a:r>
              <a:rPr lang="cs-CZ" sz="4000" u="sng" dirty="0" smtClean="0"/>
              <a:t>Zlozvyky</a:t>
            </a:r>
          </a:p>
          <a:p>
            <a:pPr lvl="2">
              <a:buNone/>
            </a:pPr>
            <a:r>
              <a:rPr lang="cs-CZ" sz="4000" b="1" dirty="0" smtClean="0"/>
              <a:t>List A4, jméno a příjmení,</a:t>
            </a:r>
          </a:p>
          <a:p>
            <a:pPr lvl="2">
              <a:buNone/>
            </a:pPr>
            <a:r>
              <a:rPr lang="cs-CZ" sz="4000" b="1" dirty="0" smtClean="0"/>
              <a:t>vypsané vlohy získané od rodičů</a:t>
            </a:r>
          </a:p>
          <a:p>
            <a:pPr lvl="2" algn="ctr">
              <a:buNone/>
            </a:pPr>
            <a:endParaRPr lang="cs-CZ" sz="4000" u="sng" dirty="0" smtClean="0"/>
          </a:p>
          <a:p>
            <a:pPr lvl="2" algn="ctr">
              <a:buNone/>
            </a:pPr>
            <a:endParaRPr lang="cs-CZ" sz="4000" dirty="0" smtClean="0"/>
          </a:p>
          <a:p>
            <a:pPr lvl="2" algn="ctr">
              <a:buNone/>
            </a:pPr>
            <a:endParaRPr lang="cs-CZ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Čabrdová</a:t>
            </a:r>
            <a:r>
              <a:rPr lang="cs-CZ" dirty="0" smtClean="0"/>
              <a:t> V., </a:t>
            </a:r>
            <a:r>
              <a:rPr lang="cs-CZ" dirty="0" err="1" smtClean="0"/>
              <a:t>Hasch</a:t>
            </a:r>
            <a:r>
              <a:rPr lang="cs-CZ" dirty="0" smtClean="0"/>
              <a:t> F., </a:t>
            </a:r>
            <a:r>
              <a:rPr lang="cs-CZ" dirty="0" err="1" smtClean="0"/>
              <a:t>Sejpka</a:t>
            </a:r>
            <a:r>
              <a:rPr lang="cs-CZ" dirty="0" smtClean="0"/>
              <a:t> J., Vaněčková I., 2003, Přírodopis 6 učebnice pro základní školy a víceletá gymnázia, 2003, FRAUS, 120 s. </a:t>
            </a:r>
          </a:p>
          <a:p>
            <a:r>
              <a:rPr lang="cs-CZ" dirty="0" smtClean="0"/>
              <a:t>Musilová E., </a:t>
            </a:r>
            <a:r>
              <a:rPr lang="cs-CZ" dirty="0" err="1" smtClean="0"/>
              <a:t>Konětopský</a:t>
            </a:r>
            <a:r>
              <a:rPr lang="cs-CZ" dirty="0" smtClean="0"/>
              <a:t> A., Vlk R., Úvod do učiva Přírodopisu, 1. díl, 2007, NOVÁ ŠKOLA,71 s.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92</TotalTime>
  <Words>502</Words>
  <Application>Microsoft Office PowerPoint</Application>
  <PresentationFormat>Předvádění na obrazovce (4:3)</PresentationFormat>
  <Paragraphs>74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Anotace</vt:lpstr>
      <vt:lpstr>Podmínky života</vt:lpstr>
      <vt:lpstr>Co jsi namaloval a proč?  </vt:lpstr>
      <vt:lpstr>Projevy života</vt:lpstr>
      <vt:lpstr>Projevy života</vt:lpstr>
      <vt:lpstr>DRÁŽDIVOST</vt:lpstr>
      <vt:lpstr>PŘÍJEM A VÝDEJ LÁTEK</vt:lpstr>
      <vt:lpstr>DÝCHÁNÍ</vt:lpstr>
      <vt:lpstr>POHYB</vt:lpstr>
      <vt:lpstr>RŮST A VÝVOJ</vt:lpstr>
      <vt:lpstr>ROZMNOŽOVÁNÍ A DĚDIČNOST</vt:lpstr>
      <vt:lpstr>Domácí úkol 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16</cp:revision>
  <dcterms:created xsi:type="dcterms:W3CDTF">2012-07-09T16:39:25Z</dcterms:created>
  <dcterms:modified xsi:type="dcterms:W3CDTF">2012-12-14T06:02:42Z</dcterms:modified>
</cp:coreProperties>
</file>