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VY_32_13_08 Ekologie </a:t>
          </a:r>
          <a:r>
            <a:rPr lang="cs-CZ" sz="1200" baseline="0" dirty="0" smtClean="0"/>
            <a:t>ryb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7.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Y="1311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F25B61-DC62-4385-9E25-5E07E64C3FA5}" type="presOf" srcId="{ABD4D77B-BA54-4DFB-A762-4C734220F9AA}" destId="{AAB7E4A6-9D01-402C-9D7A-6D30767F0B58}" srcOrd="0" destOrd="0" presId="urn:microsoft.com/office/officeart/2005/8/layout/target3"/>
    <dgm:cxn modelId="{9F6186FD-613B-4564-8004-ADB12C908ED1}" type="presOf" srcId="{A4836DAF-3E6B-4198-A089-B3C0D0384F2B}" destId="{4F0AD45D-7E6A-4C4A-90DF-90E27C4B175D}" srcOrd="0" destOrd="0" presId="urn:microsoft.com/office/officeart/2005/8/layout/target3"/>
    <dgm:cxn modelId="{FD221831-F8F4-4E4D-A2B7-60C72F58120D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8A7E74E-549B-4B0C-9ED5-4A423EB36875}" type="presOf" srcId="{D9242A4C-F33A-42E2-BFA4-EC80805DCD32}" destId="{7DDB6D97-C311-42E1-B77C-B194BAE75773}" srcOrd="0" destOrd="0" presId="urn:microsoft.com/office/officeart/2005/8/layout/target3"/>
    <dgm:cxn modelId="{982FBA7A-07C4-4809-A14D-14FF638990E7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B416CC1-5F47-4D16-AFEE-D59EF746B61D}" type="presOf" srcId="{1D895EAB-76A7-41C6-9C6C-7D303AD4C23C}" destId="{347D85BD-7382-4413-9298-D06CC996458A}" srcOrd="0" destOrd="0" presId="urn:microsoft.com/office/officeart/2005/8/layout/target3"/>
    <dgm:cxn modelId="{082023F5-1C1A-4E73-A5D2-3C5B26C0D600}" type="presOf" srcId="{FFA013E9-5C5D-404D-8688-08171EA7A387}" destId="{359A210A-E8C9-4FD6-9BC7-434F4455A6B5}" srcOrd="1" destOrd="0" presId="urn:microsoft.com/office/officeart/2005/8/layout/target3"/>
    <dgm:cxn modelId="{BB05AD7E-AAD5-412C-A282-BB826E43E757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E8A50D7-0BCF-4F78-8B29-2395A6B22160}" type="presOf" srcId="{A4836DAF-3E6B-4198-A089-B3C0D0384F2B}" destId="{36B74B1E-3C18-4C06-BA03-CB2EB266F8FF}" srcOrd="1" destOrd="0" presId="urn:microsoft.com/office/officeart/2005/8/layout/target3"/>
    <dgm:cxn modelId="{09B1766D-B35C-48AB-A855-FB9B2AB2E92A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C5A08D2-20EE-468D-8446-166618FB5907}" type="presOf" srcId="{FFA013E9-5C5D-404D-8688-08171EA7A387}" destId="{E1DA18CB-4B0A-4D0C-9459-15C4B327891F}" srcOrd="0" destOrd="0" presId="urn:microsoft.com/office/officeart/2005/8/layout/target3"/>
    <dgm:cxn modelId="{C85660B4-674A-46A5-BA42-A81B9E39CB77}" type="presParOf" srcId="{2D933DCE-BBEA-46A5-98BC-CA41A7DBB761}" destId="{D3A73299-62A4-4767-8E25-C16133A0B902}" srcOrd="0" destOrd="0" presId="urn:microsoft.com/office/officeart/2005/8/layout/target3"/>
    <dgm:cxn modelId="{0ECAAB4C-03F1-4DBA-AF3C-C01EDF15BC46}" type="presParOf" srcId="{2D933DCE-BBEA-46A5-98BC-CA41A7DBB761}" destId="{EE30B2AF-DDC9-42DB-9092-5595C6257A57}" srcOrd="1" destOrd="0" presId="urn:microsoft.com/office/officeart/2005/8/layout/target3"/>
    <dgm:cxn modelId="{D9625865-C98B-469C-BB6E-7840025649C9}" type="presParOf" srcId="{2D933DCE-BBEA-46A5-98BC-CA41A7DBB761}" destId="{E1DA18CB-4B0A-4D0C-9459-15C4B327891F}" srcOrd="2" destOrd="0" presId="urn:microsoft.com/office/officeart/2005/8/layout/target3"/>
    <dgm:cxn modelId="{C18F2D20-484A-4449-83F0-39E124101EC0}" type="presParOf" srcId="{2D933DCE-BBEA-46A5-98BC-CA41A7DBB761}" destId="{29996EEB-8589-4AED-9C98-E2204A026234}" srcOrd="3" destOrd="0" presId="urn:microsoft.com/office/officeart/2005/8/layout/target3"/>
    <dgm:cxn modelId="{2F383EDC-5BA6-4EA5-9A6C-FABADB93D260}" type="presParOf" srcId="{2D933DCE-BBEA-46A5-98BC-CA41A7DBB761}" destId="{056AE7B2-579D-40D1-A57C-4E33BFED76BE}" srcOrd="4" destOrd="0" presId="urn:microsoft.com/office/officeart/2005/8/layout/target3"/>
    <dgm:cxn modelId="{2269C30A-258F-4ED1-B9F8-864BB54D7639}" type="presParOf" srcId="{2D933DCE-BBEA-46A5-98BC-CA41A7DBB761}" destId="{4F0AD45D-7E6A-4C4A-90DF-90E27C4B175D}" srcOrd="5" destOrd="0" presId="urn:microsoft.com/office/officeart/2005/8/layout/target3"/>
    <dgm:cxn modelId="{4B3EADD9-215B-4484-B72E-AEB8653AF09F}" type="presParOf" srcId="{2D933DCE-BBEA-46A5-98BC-CA41A7DBB761}" destId="{1804A346-BBD3-438B-AE0F-7BEBB1E2AF96}" srcOrd="6" destOrd="0" presId="urn:microsoft.com/office/officeart/2005/8/layout/target3"/>
    <dgm:cxn modelId="{0AAB6F4B-8A07-4D49-9840-922A026764FF}" type="presParOf" srcId="{2D933DCE-BBEA-46A5-98BC-CA41A7DBB761}" destId="{60CB9877-708D-4C64-AA73-CFD3F3076BC2}" srcOrd="7" destOrd="0" presId="urn:microsoft.com/office/officeart/2005/8/layout/target3"/>
    <dgm:cxn modelId="{EC3AC758-AE3A-49C1-A39E-4E17B6022917}" type="presParOf" srcId="{2D933DCE-BBEA-46A5-98BC-CA41A7DBB761}" destId="{347D85BD-7382-4413-9298-D06CC996458A}" srcOrd="8" destOrd="0" presId="urn:microsoft.com/office/officeart/2005/8/layout/target3"/>
    <dgm:cxn modelId="{92BEF291-EE29-41A4-9308-AF0C799ED498}" type="presParOf" srcId="{2D933DCE-BBEA-46A5-98BC-CA41A7DBB761}" destId="{C4DD5B9C-4D9E-449D-A063-107A759DF3D1}" srcOrd="9" destOrd="0" presId="urn:microsoft.com/office/officeart/2005/8/layout/target3"/>
    <dgm:cxn modelId="{5522A554-F241-4114-9364-6AABB8806AD6}" type="presParOf" srcId="{2D933DCE-BBEA-46A5-98BC-CA41A7DBB761}" destId="{CD515E15-5457-47F2-8109-A2A59D66C930}" srcOrd="10" destOrd="0" presId="urn:microsoft.com/office/officeart/2005/8/layout/target3"/>
    <dgm:cxn modelId="{5D2088DF-0B36-4089-A6FE-2D46F665A94A}" type="presParOf" srcId="{2D933DCE-BBEA-46A5-98BC-CA41A7DBB761}" destId="{7DDB6D97-C311-42E1-B77C-B194BAE75773}" srcOrd="11" destOrd="0" presId="urn:microsoft.com/office/officeart/2005/8/layout/target3"/>
    <dgm:cxn modelId="{CF56DCD8-CC78-48D9-BFDB-D34C4FD15B0D}" type="presParOf" srcId="{2D933DCE-BBEA-46A5-98BC-CA41A7DBB761}" destId="{DE2B4424-17B1-4404-A13F-04051C43B79D}" srcOrd="12" destOrd="0" presId="urn:microsoft.com/office/officeart/2005/8/layout/target3"/>
    <dgm:cxn modelId="{C0A5A847-EC88-477A-B1E5-4A0BD3F44D68}" type="presParOf" srcId="{2D933DCE-BBEA-46A5-98BC-CA41A7DBB761}" destId="{555607BD-8A1D-4EBB-825A-8C74A1FB0FFC}" srcOrd="13" destOrd="0" presId="urn:microsoft.com/office/officeart/2005/8/layout/target3"/>
    <dgm:cxn modelId="{DDC6147F-BC4B-4108-BF11-BC58B59A6EF0}" type="presParOf" srcId="{2D933DCE-BBEA-46A5-98BC-CA41A7DBB761}" destId="{AAB7E4A6-9D01-402C-9D7A-6D30767F0B58}" srcOrd="14" destOrd="0" presId="urn:microsoft.com/office/officeart/2005/8/layout/target3"/>
    <dgm:cxn modelId="{8C50ADD9-3E1D-44D0-99A9-6727D1DFB9B8}" type="presParOf" srcId="{2D933DCE-BBEA-46A5-98BC-CA41A7DBB761}" destId="{359A210A-E8C9-4FD6-9BC7-434F4455A6B5}" srcOrd="15" destOrd="0" presId="urn:microsoft.com/office/officeart/2005/8/layout/target3"/>
    <dgm:cxn modelId="{6A2CA2A2-7D52-4456-ACD6-2A1AE358BE37}" type="presParOf" srcId="{2D933DCE-BBEA-46A5-98BC-CA41A7DBB761}" destId="{36B74B1E-3C18-4C06-BA03-CB2EB266F8FF}" srcOrd="16" destOrd="0" presId="urn:microsoft.com/office/officeart/2005/8/layout/target3"/>
    <dgm:cxn modelId="{C80895FC-6BD7-4FCF-9FBF-4F68959DAEF3}" type="presParOf" srcId="{2D933DCE-BBEA-46A5-98BC-CA41A7DBB761}" destId="{94413E88-B296-45A5-9057-6B5765B63A8F}" srcOrd="17" destOrd="0" presId="urn:microsoft.com/office/officeart/2005/8/layout/target3"/>
    <dgm:cxn modelId="{437ACDA3-8280-43CD-B6D1-923C4A3A433E}" type="presParOf" srcId="{2D933DCE-BBEA-46A5-98BC-CA41A7DBB761}" destId="{5A434D34-FA65-40B0-A4CE-3A1E2B14A215}" srcOrd="18" destOrd="0" presId="urn:microsoft.com/office/officeart/2005/8/layout/target3"/>
    <dgm:cxn modelId="{DBFA4C08-289F-4AAE-84D2-F6A28DB54FF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912731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VY_32_13_08 Ekologie </a:t>
          </a:r>
          <a:r>
            <a:rPr lang="cs-CZ" sz="1200" kern="1200" baseline="0" dirty="0" smtClean="0"/>
            <a:t>ryb</a:t>
          </a:r>
          <a:endParaRPr lang="cs-CZ" sz="1200" kern="1200" dirty="0"/>
        </a:p>
      </dsp:txBody>
      <dsp:txXfrm>
        <a:off x="1393041" y="912731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7.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00976-65A3-4EF5-8CCB-445BDC0B1C8A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A14ED2-A331-4A94-992F-D7B461AA77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131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219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221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1557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27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431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59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68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259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590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822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42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3D54DE4-8521-422E-AE3F-58A73279C7A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6.12.2012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3D974D-3206-4863-A8DB-316464FD8AAA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85750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936176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86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tématu: Ekologie ryby</a:t>
            </a:r>
          </a:p>
          <a:p>
            <a:r>
              <a:rPr lang="cs-CZ" dirty="0" smtClean="0"/>
              <a:t>Slide 3 – 5 – teorie – výukový rozhovor</a:t>
            </a:r>
          </a:p>
          <a:p>
            <a:r>
              <a:rPr lang="cs-CZ" dirty="0" smtClean="0"/>
              <a:t>Slide 6 – opakování: vyber správnou možnost</a:t>
            </a:r>
          </a:p>
          <a:p>
            <a:r>
              <a:rPr lang="cs-CZ" dirty="0" smtClean="0"/>
              <a:t>Slide 7 – ryby podle prostředí </a:t>
            </a:r>
          </a:p>
          <a:p>
            <a:r>
              <a:rPr lang="cs-CZ" dirty="0" smtClean="0"/>
              <a:t>Slide 8 – najdi ve větě jméno ryby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420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Ekologie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Podle způsobu výživy</a:t>
            </a:r>
            <a:r>
              <a:rPr lang="cs-CZ" dirty="0" smtClean="0"/>
              <a:t>:</a:t>
            </a:r>
          </a:p>
          <a:p>
            <a:pPr lvl="1"/>
            <a:r>
              <a:rPr lang="cs-CZ" dirty="0" smtClean="0"/>
              <a:t>1) dravé – štika, okoun, candát, sumec</a:t>
            </a:r>
          </a:p>
          <a:p>
            <a:pPr lvl="1"/>
            <a:r>
              <a:rPr lang="cs-CZ" dirty="0" smtClean="0"/>
              <a:t>2) nedravé – (hmyz, drobní korýši, rostlinná potrava) kapr, lín, plotice</a:t>
            </a:r>
          </a:p>
          <a:p>
            <a:pPr marL="393192" lvl="1" indent="0">
              <a:buNone/>
            </a:pPr>
            <a:r>
              <a:rPr lang="cs-CZ" b="1" dirty="0" smtClean="0"/>
              <a:t>Podle prostředí vod:</a:t>
            </a:r>
          </a:p>
          <a:p>
            <a:pPr marL="850392" lvl="1" indent="-457200">
              <a:buAutoNum type="alphaLcParenR"/>
            </a:pPr>
            <a:r>
              <a:rPr lang="cs-CZ" b="1" dirty="0" smtClean="0"/>
              <a:t>Slaná voda – </a:t>
            </a:r>
            <a:r>
              <a:rPr lang="cs-CZ" dirty="0" smtClean="0"/>
              <a:t>tuňák, treska, sardinky</a:t>
            </a:r>
          </a:p>
          <a:p>
            <a:pPr marL="850392" lvl="1" indent="-457200">
              <a:buAutoNum type="alphaLcParenR"/>
            </a:pPr>
            <a:r>
              <a:rPr lang="cs-CZ" b="1" dirty="0" smtClean="0"/>
              <a:t>Sladká voda </a:t>
            </a:r>
            <a:r>
              <a:rPr lang="cs-CZ" dirty="0" smtClean="0"/>
              <a:t>– štika, kapr, cejn, candát, sumec,…</a:t>
            </a:r>
          </a:p>
          <a:p>
            <a:pPr marL="850392" lvl="1" indent="-457200">
              <a:buAutoNum type="alphaLcParenR"/>
            </a:pPr>
            <a:r>
              <a:rPr lang="cs-CZ" b="1" dirty="0" smtClean="0"/>
              <a:t>Brakická voda </a:t>
            </a:r>
            <a:r>
              <a:rPr lang="cs-CZ" dirty="0" smtClean="0"/>
              <a:t>– </a:t>
            </a:r>
            <a:r>
              <a:rPr lang="cs-CZ" u="sng" dirty="0" smtClean="0"/>
              <a:t>úhoř říční </a:t>
            </a:r>
            <a:r>
              <a:rPr lang="cs-CZ" dirty="0" smtClean="0"/>
              <a:t>– tře se v Sargasovém moři</a:t>
            </a:r>
          </a:p>
          <a:p>
            <a:pPr marL="941832" lvl="3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r>
              <a:rPr lang="cs-CZ" sz="2400" dirty="0" smtClean="0"/>
              <a:t>- </a:t>
            </a:r>
            <a:r>
              <a:rPr lang="cs-CZ" sz="2400" u="sng" dirty="0" smtClean="0"/>
              <a:t>losos obecný </a:t>
            </a:r>
            <a:r>
              <a:rPr lang="cs-CZ" sz="2400" dirty="0" smtClean="0"/>
              <a:t>(atlantský) – žije v moři, 		tře se v</a:t>
            </a:r>
            <a:r>
              <a:rPr lang="cs-CZ" sz="2400" dirty="0"/>
              <a:t> </a:t>
            </a:r>
            <a:r>
              <a:rPr lang="cs-CZ" sz="2400" dirty="0" smtClean="0"/>
              <a:t>bystřinách </a:t>
            </a:r>
          </a:p>
        </p:txBody>
      </p:sp>
    </p:spTree>
    <p:extLst>
      <p:ext uri="{BB962C8B-B14F-4D97-AF65-F5344CB8AC3E}">
        <p14:creationId xmlns:p14="http://schemas.microsoft.com/office/powerpoint/2010/main" val="1839680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ryb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Oddělené pohlaví </a:t>
            </a:r>
          </a:p>
          <a:p>
            <a:r>
              <a:rPr lang="cs-CZ" dirty="0" smtClean="0"/>
              <a:t>Samice – </a:t>
            </a:r>
            <a:r>
              <a:rPr lang="cs-CZ" b="1" dirty="0" smtClean="0"/>
              <a:t>JIKERNAČKY </a:t>
            </a:r>
            <a:r>
              <a:rPr lang="cs-CZ" dirty="0" smtClean="0"/>
              <a:t>– jikry (vajíčka)</a:t>
            </a:r>
          </a:p>
          <a:p>
            <a:r>
              <a:rPr lang="cs-CZ" dirty="0" smtClean="0"/>
              <a:t>Samci – </a:t>
            </a:r>
            <a:r>
              <a:rPr lang="cs-CZ" b="1" dirty="0" smtClean="0"/>
              <a:t>MLÍČÁCI</a:t>
            </a:r>
            <a:r>
              <a:rPr lang="cs-CZ" dirty="0" smtClean="0"/>
              <a:t> – mlíčí (spermie)</a:t>
            </a:r>
          </a:p>
          <a:p>
            <a:r>
              <a:rPr lang="cs-CZ" b="1" dirty="0" smtClean="0"/>
              <a:t>Vnější oplození – </a:t>
            </a:r>
            <a:r>
              <a:rPr lang="cs-CZ" dirty="0" smtClean="0"/>
              <a:t>samice při tření vypouštějí jikry do vody, samci vypouštějí hustou bílou tekutinu – mlíčí. Z oplozených vajíček – </a:t>
            </a:r>
            <a:r>
              <a:rPr lang="cs-CZ" b="1" dirty="0" smtClean="0"/>
              <a:t>PLŮDEK</a:t>
            </a:r>
            <a:r>
              <a:rPr lang="cs-CZ" dirty="0" smtClean="0"/>
              <a:t> (potěr). </a:t>
            </a:r>
          </a:p>
          <a:p>
            <a:r>
              <a:rPr lang="cs-CZ" sz="2000" b="1" dirty="0" smtClean="0"/>
              <a:t>Některé mají oplození vnitřní a jsou živorodé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13822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dirty="0" smtClean="0"/>
              <a:t>Rybnikářství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507288" cy="4389120"/>
          </a:xfrm>
        </p:spPr>
        <p:txBody>
          <a:bodyPr/>
          <a:lstStyle/>
          <a:p>
            <a:r>
              <a:rPr lang="cs-CZ" b="1" dirty="0" smtClean="0"/>
              <a:t>Od 15. století první rybníky </a:t>
            </a:r>
            <a:r>
              <a:rPr lang="cs-CZ" dirty="0" smtClean="0"/>
              <a:t>– tzv. říční rybníkářství</a:t>
            </a:r>
          </a:p>
          <a:p>
            <a:r>
              <a:rPr lang="cs-CZ" dirty="0" smtClean="0"/>
              <a:t>Rozvoj průmyslu  a regulace břehů – klesá populace ryb</a:t>
            </a:r>
          </a:p>
          <a:p>
            <a:r>
              <a:rPr lang="cs-CZ" dirty="0" smtClean="0"/>
              <a:t>Dnes: </a:t>
            </a:r>
            <a:r>
              <a:rPr lang="cs-CZ" b="1" dirty="0" smtClean="0"/>
              <a:t>SPORTOVNÍ RYBOLOV </a:t>
            </a:r>
            <a:r>
              <a:rPr lang="cs-CZ" dirty="0" smtClean="0"/>
              <a:t>– podléhá přísným zákonům a předpisům. 2, 8 miliónu kusů ryb o celkové hmotnosti 2, 9 miliónu kg. </a:t>
            </a:r>
          </a:p>
          <a:p>
            <a:r>
              <a:rPr lang="cs-CZ" dirty="0" smtClean="0"/>
              <a:t>Tradice v ČR – </a:t>
            </a:r>
            <a:r>
              <a:rPr lang="cs-CZ" b="1" dirty="0" smtClean="0"/>
              <a:t>chov kaprů </a:t>
            </a:r>
            <a:r>
              <a:rPr lang="cs-CZ" dirty="0" smtClean="0"/>
              <a:t>– rybníky různých velikostí, kde do hlavního rybníka se dávají ve věku 3 let, kdy jsou z nich na podzim vyloveni. Poté se nechají v sádkách – zbavení bahnitého zápachu.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9504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Ryby jsou – nejsou většinou odděleného pohlaví.</a:t>
            </a:r>
          </a:p>
          <a:p>
            <a:r>
              <a:rPr lang="cs-CZ" dirty="0" smtClean="0"/>
              <a:t>Ryby žijí – nežijí v brakických vodách. </a:t>
            </a:r>
          </a:p>
          <a:p>
            <a:r>
              <a:rPr lang="cs-CZ" dirty="0" smtClean="0"/>
              <a:t>Ryby jsou – nejsou vodní obratlovci. </a:t>
            </a:r>
          </a:p>
          <a:p>
            <a:r>
              <a:rPr lang="cs-CZ" dirty="0" smtClean="0"/>
              <a:t>Jejich oplození je – není většinou vnější. </a:t>
            </a:r>
          </a:p>
          <a:p>
            <a:r>
              <a:rPr lang="cs-CZ" dirty="0" smtClean="0"/>
              <a:t> Ryby jsou  - nejsou dravé a jsou – nejsou nedravé. </a:t>
            </a:r>
          </a:p>
          <a:p>
            <a:r>
              <a:rPr lang="cs-CZ" dirty="0" smtClean="0"/>
              <a:t>Ryby dýchají žábrami – plícemi. </a:t>
            </a:r>
          </a:p>
          <a:p>
            <a:r>
              <a:rPr lang="cs-CZ" dirty="0" smtClean="0"/>
              <a:t>Tělesná teplota ryb je proměnlivá – neproměnlivá. </a:t>
            </a:r>
          </a:p>
          <a:p>
            <a:r>
              <a:rPr lang="cs-CZ" dirty="0" smtClean="0"/>
              <a:t>Tukovou ploutvičky některé ryby mají – nemají. </a:t>
            </a:r>
          </a:p>
          <a:p>
            <a:r>
              <a:rPr lang="cs-CZ" dirty="0" smtClean="0"/>
              <a:t>Kostru mají chrupavčitou – kostěnou.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3568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Zařaď uvedené ryby do prostředí, ve kterém žijí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Mřenka, lín, kapr, pstruh, sumec, střevle.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7012189"/>
              </p:ext>
            </p:extLst>
          </p:nvPr>
        </p:nvGraphicFramePr>
        <p:xfrm>
          <a:off x="683568" y="2492896"/>
          <a:ext cx="7848872" cy="4003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/>
                <a:gridCol w="3924436"/>
              </a:tblGrid>
              <a:tr h="100091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Studené rychle</a:t>
                      </a:r>
                      <a:r>
                        <a:rPr lang="cs-CZ" sz="2800" baseline="0" dirty="0" smtClean="0"/>
                        <a:t> tekoucí vody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Teplé pomalu</a:t>
                      </a:r>
                      <a:r>
                        <a:rPr lang="cs-CZ" sz="2800" baseline="0" dirty="0" smtClean="0"/>
                        <a:t> tekoucí vody</a:t>
                      </a:r>
                      <a:endParaRPr lang="cs-CZ" sz="2800" dirty="0"/>
                    </a:p>
                  </a:txBody>
                  <a:tcPr/>
                </a:tc>
              </a:tr>
              <a:tr h="10009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091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091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266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 skrývačce najdi název 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dešti kabát je výhoda. </a:t>
            </a:r>
          </a:p>
          <a:p>
            <a:r>
              <a:rPr lang="cs-CZ" dirty="0" smtClean="0"/>
              <a:t>Naše prodavačka prodala i svého manžela. </a:t>
            </a:r>
          </a:p>
          <a:p>
            <a:r>
              <a:rPr lang="cs-CZ" dirty="0" smtClean="0"/>
              <a:t>Dali pantofle do výprodeje. </a:t>
            </a:r>
          </a:p>
          <a:p>
            <a:r>
              <a:rPr lang="cs-CZ" dirty="0" smtClean="0"/>
              <a:t>Na louce rozkvetly  upolíny a dokonce i vstavače.</a:t>
            </a:r>
          </a:p>
          <a:p>
            <a:r>
              <a:rPr lang="cs-CZ" dirty="0" smtClean="0"/>
              <a:t>Mami, kup struhadlo na zelí.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734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Rychnovský B., Odstrčil M., Popelková P., Kubešová S., 2008, Přírodopis STRUNATCI, NOVÁ ŠKOLA, 100 s. </a:t>
            </a:r>
          </a:p>
          <a:p>
            <a:r>
              <a:rPr lang="cs-CZ" dirty="0" err="1"/>
              <a:t>Čabrdová</a:t>
            </a:r>
            <a:r>
              <a:rPr lang="cs-CZ" dirty="0"/>
              <a:t> V., </a:t>
            </a:r>
            <a:r>
              <a:rPr lang="cs-CZ" dirty="0" err="1"/>
              <a:t>Hasch</a:t>
            </a:r>
            <a:r>
              <a:rPr lang="cs-CZ" dirty="0"/>
              <a:t> F., </a:t>
            </a:r>
            <a:r>
              <a:rPr lang="cs-CZ" dirty="0" err="1"/>
              <a:t>Sejpka</a:t>
            </a:r>
            <a:r>
              <a:rPr lang="cs-CZ" dirty="0"/>
              <a:t> J., Vaněčková I., 2003, Přírodopis 7 učebnice pro základní školy a víceletá gymnázia, 2005, FRAUS, 128 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1600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510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Ekologie ryb</vt:lpstr>
      <vt:lpstr>Rozmnožování ryb </vt:lpstr>
      <vt:lpstr>Rybnikářství</vt:lpstr>
      <vt:lpstr>Vyber správnou možnost</vt:lpstr>
      <vt:lpstr>Zařaď uvedené ryby do prostředí, ve kterém žijí </vt:lpstr>
      <vt:lpstr>Ve skrývačce najdi název ryby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7</cp:revision>
  <dcterms:created xsi:type="dcterms:W3CDTF">2012-09-20T07:17:48Z</dcterms:created>
  <dcterms:modified xsi:type="dcterms:W3CDTF">2012-12-06T13:31:58Z</dcterms:modified>
</cp:coreProperties>
</file>