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57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AB5F-D83E-424C-AE44-5ED915792044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BFC0-B535-4F45-BD0E-DA912459B5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AB5F-D83E-424C-AE44-5ED915792044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BFC0-B535-4F45-BD0E-DA912459B5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AB5F-D83E-424C-AE44-5ED915792044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BFC0-B535-4F45-BD0E-DA912459B5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AB5F-D83E-424C-AE44-5ED915792044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BFC0-B535-4F45-BD0E-DA912459B5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AB5F-D83E-424C-AE44-5ED915792044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BFC0-B535-4F45-BD0E-DA912459B5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AB5F-D83E-424C-AE44-5ED915792044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BFC0-B535-4F45-BD0E-DA912459B5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AB5F-D83E-424C-AE44-5ED915792044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BFC0-B535-4F45-BD0E-DA912459B5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AB5F-D83E-424C-AE44-5ED915792044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BFC0-B535-4F45-BD0E-DA912459B5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AB5F-D83E-424C-AE44-5ED915792044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BFC0-B535-4F45-BD0E-DA912459B5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AB5F-D83E-424C-AE44-5ED915792044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BFC0-B535-4F45-BD0E-DA912459B5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FAB5F-D83E-424C-AE44-5ED915792044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1BFC0-B535-4F45-BD0E-DA912459B5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FAB5F-D83E-424C-AE44-5ED915792044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1BFC0-B535-4F45-BD0E-DA912459B5E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472" y="1428736"/>
            <a:ext cx="7772400" cy="1470025"/>
          </a:xfrm>
        </p:spPr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Opěrná soustava 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00034" y="2571744"/>
            <a:ext cx="8072494" cy="4071966"/>
          </a:xfrm>
        </p:spPr>
        <p:txBody>
          <a:bodyPr>
            <a:normAutofit fontScale="92500" lnSpcReduction="20000"/>
          </a:bodyPr>
          <a:lstStyle/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Autor: Mgr. Iva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Hirschová</a:t>
            </a:r>
            <a:endParaRPr lang="cs-CZ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cs-CZ" dirty="0" smtClean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VY_32_INOVACE_01_Kostra</a:t>
            </a:r>
          </a:p>
          <a:p>
            <a:endParaRPr lang="cs-CZ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cs-CZ" dirty="0" smtClean="0">
              <a:solidFill>
                <a:schemeClr val="tx1"/>
              </a:solidFill>
              <a:latin typeface="Comic Sans MS" pitchFamily="66" charset="0"/>
            </a:endParaRPr>
          </a:p>
          <a:p>
            <a:endParaRPr lang="cs-CZ" dirty="0" smtClean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cs-CZ" sz="1200" dirty="0" smtClean="0">
                <a:solidFill>
                  <a:schemeClr val="tx1"/>
                </a:solidFill>
                <a:latin typeface="Comic Sans MS" pitchFamily="66" charset="0"/>
              </a:rPr>
              <a:t>Vytvořeno v rámci projektu „EU peníze školám“.</a:t>
            </a:r>
          </a:p>
          <a:p>
            <a:r>
              <a:rPr lang="cs-CZ" sz="1200" dirty="0" smtClean="0">
                <a:solidFill>
                  <a:schemeClr val="tx1"/>
                </a:solidFill>
                <a:latin typeface="Comic Sans MS" pitchFamily="66" charset="0"/>
              </a:rPr>
              <a:t>OP VK oblast podpory 1.4 s názvem Zlepšení podmínek pro vzdělávání na základních školách.</a:t>
            </a:r>
          </a:p>
          <a:p>
            <a:endParaRPr lang="cs-CZ" sz="1200" dirty="0">
              <a:latin typeface="Comic Sans MS" pitchFamily="66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52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Základem opěrné soustavy je kost.</a:t>
            </a:r>
          </a:p>
          <a:p>
            <a:r>
              <a:rPr lang="cs-CZ" sz="2400" dirty="0" smtClean="0">
                <a:latin typeface="Comic Sans MS" pitchFamily="66" charset="0"/>
              </a:rPr>
              <a:t>Kost tvoří: okostice</a:t>
            </a:r>
            <a:br>
              <a:rPr lang="cs-CZ" sz="2400" dirty="0" smtClean="0">
                <a:latin typeface="Comic Sans MS" pitchFamily="66" charset="0"/>
              </a:rPr>
            </a:br>
            <a:r>
              <a:rPr lang="cs-CZ" sz="2400" dirty="0" smtClean="0">
                <a:latin typeface="Comic Sans MS" pitchFamily="66" charset="0"/>
              </a:rPr>
              <a:t>                  kostní tkáň hutná a houbovitá</a:t>
            </a:r>
          </a:p>
          <a:p>
            <a:pPr>
              <a:buNone/>
            </a:pPr>
            <a:r>
              <a:rPr lang="cs-CZ" sz="2400" dirty="0">
                <a:latin typeface="Comic Sans MS" pitchFamily="66" charset="0"/>
              </a:rPr>
              <a:t> </a:t>
            </a:r>
            <a:r>
              <a:rPr lang="cs-CZ" sz="2400" dirty="0" smtClean="0">
                <a:latin typeface="Comic Sans MS" pitchFamily="66" charset="0"/>
              </a:rPr>
              <a:t>                     kostní dřeň</a:t>
            </a:r>
          </a:p>
          <a:p>
            <a:r>
              <a:rPr lang="cs-CZ" sz="2400" dirty="0" smtClean="0">
                <a:latin typeface="Comic Sans MS" pitchFamily="66" charset="0"/>
              </a:rPr>
              <a:t>Kosti tvoří kostru těla.</a:t>
            </a:r>
          </a:p>
          <a:p>
            <a:r>
              <a:rPr lang="cs-CZ" sz="2400" dirty="0" smtClean="0">
                <a:latin typeface="Comic Sans MS" pitchFamily="66" charset="0"/>
              </a:rPr>
              <a:t>Osová kostra : </a:t>
            </a:r>
            <a:r>
              <a:rPr lang="cs-CZ" sz="2400" dirty="0" err="1" smtClean="0">
                <a:latin typeface="Comic Sans MS" pitchFamily="66" charset="0"/>
              </a:rPr>
              <a:t>kostra</a:t>
            </a:r>
            <a:r>
              <a:rPr lang="cs-CZ" sz="2400" dirty="0" smtClean="0">
                <a:latin typeface="Comic Sans MS" pitchFamily="66" charset="0"/>
              </a:rPr>
              <a:t> hlavy,trupu a končetin.</a:t>
            </a:r>
          </a:p>
          <a:p>
            <a:endParaRPr lang="cs-CZ" sz="2400" dirty="0" smtClean="0">
              <a:latin typeface="Comic Sans MS" pitchFamily="66" charset="0"/>
            </a:endParaRPr>
          </a:p>
          <a:p>
            <a:endParaRPr lang="cs-CZ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928670"/>
          </a:xfrm>
        </p:spPr>
        <p:txBody>
          <a:bodyPr/>
          <a:lstStyle/>
          <a:p>
            <a:r>
              <a:rPr lang="cs-CZ" b="1" i="1" u="sng" dirty="0" smtClean="0">
                <a:latin typeface="Comic Sans MS" pitchFamily="66" charset="0"/>
              </a:rPr>
              <a:t>KOSTRA</a:t>
            </a:r>
            <a:endParaRPr lang="cs-CZ" b="1" i="1" u="sng" dirty="0"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71736" y="857232"/>
            <a:ext cx="4143404" cy="5794970"/>
          </a:xfrm>
          <a:prstGeom prst="rect">
            <a:avLst/>
          </a:prstGeom>
          <a:ln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r="18900000" sy="23000" kx="-1200000" algn="bl" rotWithShape="0">
              <a:prstClr val="black">
                <a:alpha val="20000"/>
              </a:prstClr>
            </a:outerShdw>
            <a:softEdge rad="127000"/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>
                <a:latin typeface="Comic Sans MS" pitchFamily="66" charset="0"/>
              </a:rPr>
              <a:t>Kostra hlavy-lebka</a:t>
            </a:r>
            <a:endParaRPr lang="cs-CZ" b="1" i="1" u="sng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3840171"/>
          </a:xfrm>
        </p:spPr>
        <p:txBody>
          <a:bodyPr/>
          <a:lstStyle/>
          <a:p>
            <a:r>
              <a:rPr lang="cs-CZ" sz="3600" b="1" i="1" u="sng" dirty="0" smtClean="0">
                <a:latin typeface="Comic Sans MS" pitchFamily="66" charset="0"/>
              </a:rPr>
              <a:t>Mozková a obličejová část: </a:t>
            </a:r>
          </a:p>
          <a:p>
            <a:pPr>
              <a:buNone/>
            </a:pPr>
            <a:r>
              <a:rPr lang="cs-CZ" sz="2800" dirty="0" smtClean="0">
                <a:latin typeface="Comic Sans MS" pitchFamily="66" charset="0"/>
              </a:rPr>
              <a:t>Oproti </a:t>
            </a:r>
            <a:r>
              <a:rPr lang="cs-CZ" sz="2800" dirty="0" err="1" smtClean="0">
                <a:latin typeface="Comic Sans MS" pitchFamily="66" charset="0"/>
              </a:rPr>
              <a:t>lidoopům</a:t>
            </a:r>
            <a:r>
              <a:rPr lang="cs-CZ" sz="2800" dirty="0" smtClean="0">
                <a:latin typeface="Comic Sans MS" pitchFamily="66" charset="0"/>
              </a:rPr>
              <a:t>,mozková část více vyvinuta.</a:t>
            </a:r>
          </a:p>
          <a:p>
            <a:r>
              <a:rPr lang="cs-CZ" sz="2800" dirty="0" smtClean="0">
                <a:latin typeface="Comic Sans MS" pitchFamily="66" charset="0"/>
              </a:rPr>
              <a:t>Hlavní kosti mozkové části: </a:t>
            </a:r>
          </a:p>
          <a:p>
            <a:pPr>
              <a:buNone/>
            </a:pPr>
            <a:r>
              <a:rPr lang="cs-CZ" sz="2800" dirty="0" smtClean="0">
                <a:latin typeface="Comic Sans MS" pitchFamily="66" charset="0"/>
              </a:rPr>
              <a:t>-Čelní,temenní,týlní</a:t>
            </a:r>
          </a:p>
          <a:p>
            <a:pPr marL="457200" indent="-457200"/>
            <a:r>
              <a:rPr lang="cs-CZ" sz="2800" dirty="0" smtClean="0">
                <a:latin typeface="Comic Sans MS" pitchFamily="66" charset="0"/>
              </a:rPr>
              <a:t>Hlavní kosti obličejové části:</a:t>
            </a:r>
          </a:p>
          <a:p>
            <a:pPr marL="457200" indent="-457200">
              <a:buNone/>
            </a:pPr>
            <a:r>
              <a:rPr lang="cs-CZ" sz="2800" dirty="0" smtClean="0">
                <a:latin typeface="Comic Sans MS" pitchFamily="66" charset="0"/>
              </a:rPr>
              <a:t>-Horní,dolní čelist,lícní kost</a:t>
            </a:r>
          </a:p>
          <a:p>
            <a:pPr marL="457200" indent="-457200">
              <a:buNone/>
            </a:pPr>
            <a:endParaRPr lang="cs-CZ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>
                <a:latin typeface="Comic Sans MS" pitchFamily="66" charset="0"/>
              </a:rPr>
              <a:t>Kostra trupu</a:t>
            </a:r>
            <a:endParaRPr lang="cs-CZ" b="1" i="1" u="sng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286412"/>
          </a:xfrm>
        </p:spPr>
        <p:txBody>
          <a:bodyPr>
            <a:normAutofit/>
          </a:bodyPr>
          <a:lstStyle/>
          <a:p>
            <a:endParaRPr lang="cs-CZ" sz="2800" dirty="0" smtClean="0">
              <a:latin typeface="Comic Sans MS" pitchFamily="66" charset="0"/>
            </a:endParaRPr>
          </a:p>
          <a:p>
            <a:r>
              <a:rPr lang="cs-CZ" sz="2800" dirty="0" smtClean="0">
                <a:latin typeface="Comic Sans MS" pitchFamily="66" charset="0"/>
              </a:rPr>
              <a:t>Osou těla prochází páteř složená z obratlů: krční 7,hrudní 12,bederní 5,křížové 5,kostrční 4-5.</a:t>
            </a:r>
          </a:p>
          <a:p>
            <a:r>
              <a:rPr lang="cs-CZ" sz="2800" dirty="0" smtClean="0">
                <a:latin typeface="Comic Sans MS" pitchFamily="66" charset="0"/>
              </a:rPr>
              <a:t>Křížové a kostrční srůstají-&gt;tvoří kost.</a:t>
            </a:r>
          </a:p>
          <a:p>
            <a:endParaRPr lang="cs-CZ" sz="2800" dirty="0" smtClean="0">
              <a:latin typeface="Comic Sans MS" pitchFamily="66" charset="0"/>
            </a:endParaRPr>
          </a:p>
          <a:p>
            <a:r>
              <a:rPr lang="cs-CZ" b="1" i="1" u="sng" dirty="0" smtClean="0">
                <a:latin typeface="Comic Sans MS" pitchFamily="66" charset="0"/>
              </a:rPr>
              <a:t>HRUDNÍK:</a:t>
            </a:r>
          </a:p>
          <a:p>
            <a:r>
              <a:rPr lang="cs-CZ" sz="2800" dirty="0" smtClean="0">
                <a:latin typeface="Comic Sans MS" pitchFamily="66" charset="0"/>
              </a:rPr>
              <a:t>Žebra 12 párů,kost hrudní,hrudní obratle.</a:t>
            </a:r>
          </a:p>
          <a:p>
            <a:pPr>
              <a:buNone/>
            </a:pPr>
            <a:endParaRPr lang="cs-CZ" sz="2800" dirty="0" smtClean="0">
              <a:latin typeface="Comic Sans MS" pitchFamily="66" charset="0"/>
            </a:endParaRPr>
          </a:p>
          <a:p>
            <a:endParaRPr lang="cs-CZ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>
                <a:latin typeface="Comic Sans MS" pitchFamily="66" charset="0"/>
              </a:rPr>
              <a:t>Pletenec dolní končetiny</a:t>
            </a:r>
            <a:endParaRPr lang="cs-CZ" b="1" i="1" u="sng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411675"/>
          </a:xfrm>
        </p:spPr>
        <p:txBody>
          <a:bodyPr/>
          <a:lstStyle/>
          <a:p>
            <a:r>
              <a:rPr lang="cs-CZ" b="1" i="1" u="sng" dirty="0" smtClean="0">
                <a:latin typeface="Comic Sans MS" pitchFamily="66" charset="0"/>
              </a:rPr>
              <a:t>PÁNEV:</a:t>
            </a:r>
          </a:p>
          <a:p>
            <a:r>
              <a:rPr lang="cs-CZ" sz="2800" dirty="0" smtClean="0">
                <a:latin typeface="Comic Sans MS" pitchFamily="66" charset="0"/>
              </a:rPr>
              <a:t>Kosti kyčelní,kost stydká,sedací.</a:t>
            </a:r>
          </a:p>
          <a:p>
            <a:r>
              <a:rPr lang="cs-CZ" b="1" i="1" u="sng" dirty="0" smtClean="0">
                <a:latin typeface="Comic Sans MS" pitchFamily="66" charset="0"/>
              </a:rPr>
              <a:t>DK:</a:t>
            </a:r>
          </a:p>
          <a:p>
            <a:r>
              <a:rPr lang="cs-CZ" sz="2800" dirty="0" smtClean="0">
                <a:latin typeface="Comic Sans MS" pitchFamily="66" charset="0"/>
              </a:rPr>
              <a:t>Kloub kyčelní,kost stehenní(nejdelší kost lid. těla),kloub kolenní(největší kloub lid. těla),kost holenní,lýtková,patní,kosti zánártní,nártní,články prstů.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>
                <a:latin typeface="Comic Sans MS" pitchFamily="66" charset="0"/>
              </a:rPr>
              <a:t>Pletenec horní končetiny</a:t>
            </a:r>
            <a:endParaRPr lang="cs-CZ" b="1" i="1" u="sng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Comic Sans MS" pitchFamily="66" charset="0"/>
              </a:rPr>
              <a:t>Kloub ramenní,kost klíční,lopatka,kost pažní,kloub loketní,kost vřetenní,loketní,kosti zápěstí,záprstní,články prstů.</a:t>
            </a:r>
          </a:p>
          <a:p>
            <a:endParaRPr lang="cs-CZ" sz="2800" dirty="0" smtClean="0">
              <a:latin typeface="Comic Sans MS" pitchFamily="66" charset="0"/>
            </a:endParaRPr>
          </a:p>
          <a:p>
            <a:r>
              <a:rPr lang="cs-CZ" b="1" i="1" u="sng" dirty="0" smtClean="0">
                <a:latin typeface="Comic Sans MS" pitchFamily="66" charset="0"/>
              </a:rPr>
              <a:t>PRSTY:</a:t>
            </a:r>
          </a:p>
          <a:p>
            <a:r>
              <a:rPr lang="cs-CZ" sz="2800" dirty="0" smtClean="0">
                <a:latin typeface="Comic Sans MS" pitchFamily="66" charset="0"/>
              </a:rPr>
              <a:t>Palce-2 články,ostatní prsty 3 články.</a:t>
            </a:r>
          </a:p>
          <a:p>
            <a:endParaRPr lang="cs-CZ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>
                <a:latin typeface="Comic Sans MS" pitchFamily="66" charset="0"/>
              </a:rPr>
              <a:t>Spojení kostí</a:t>
            </a:r>
            <a:endParaRPr lang="cs-CZ" b="1" i="1" u="sng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Pevné-švy-lebka</a:t>
            </a:r>
          </a:p>
          <a:p>
            <a:r>
              <a:rPr lang="cs-CZ" dirty="0" smtClean="0">
                <a:latin typeface="Comic Sans MS" pitchFamily="66" charset="0"/>
              </a:rPr>
              <a:t>Pohyblivé-kloubně-koleno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b="1" i="1" u="sng" dirty="0" smtClean="0">
                <a:latin typeface="Comic Sans MS" pitchFamily="66" charset="0"/>
              </a:rPr>
              <a:t>RŮST KOSTÍ:</a:t>
            </a:r>
          </a:p>
          <a:p>
            <a:r>
              <a:rPr lang="cs-CZ" sz="2800" dirty="0" smtClean="0">
                <a:latin typeface="Comic Sans MS" pitchFamily="66" charset="0"/>
              </a:rPr>
              <a:t>Do 18. roku života</a:t>
            </a:r>
          </a:p>
          <a:p>
            <a:r>
              <a:rPr lang="cs-CZ" sz="2800" dirty="0" smtClean="0">
                <a:latin typeface="Comic Sans MS" pitchFamily="66" charset="0"/>
              </a:rPr>
              <a:t>Osifikace-kostnatění,změna chrupavky v kost</a:t>
            </a:r>
          </a:p>
          <a:p>
            <a:r>
              <a:rPr lang="cs-CZ" sz="2800" dirty="0" smtClean="0">
                <a:latin typeface="Comic Sans MS" pitchFamily="66" charset="0"/>
              </a:rPr>
              <a:t>Chrupavka-větší pružnost než kost.</a:t>
            </a:r>
            <a:endParaRPr lang="cs-CZ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429420"/>
          </a:xfrm>
        </p:spPr>
        <p:txBody>
          <a:bodyPr>
            <a:noAutofit/>
          </a:bodyPr>
          <a:lstStyle/>
          <a:p>
            <a:r>
              <a:rPr lang="pl-PL" sz="1100" i="1" dirty="0"/>
              <a:t>Http://www.svetovanej.cz/nej-kosti/</a:t>
            </a:r>
            <a:r>
              <a:rPr lang="pl-PL" sz="1100" dirty="0"/>
              <a:t> [online]. 2009 [cit. 2011-11-29]. Nej kosti. Dostupné z WWW: &lt;http://www.svetovanej.cz&gt;.</a:t>
            </a:r>
          </a:p>
          <a:p>
            <a:pPr marL="0" indent="0">
              <a:buNone/>
            </a:pPr>
            <a:endParaRPr lang="cs-CZ" sz="1100" dirty="0">
              <a:latin typeface="Comic Sans MS" pitchFamily="66" charset="0"/>
            </a:endParaRPr>
          </a:p>
          <a:p>
            <a:r>
              <a:rPr lang="cs-CZ" sz="1100" i="1" dirty="0"/>
              <a:t>Http://www.stiefel-eurocart.cz/info.php?product=kostra-cloveka-1&amp;i=66&amp;lang=en</a:t>
            </a:r>
            <a:r>
              <a:rPr lang="cs-CZ" sz="1100" dirty="0"/>
              <a:t> [online]. 2005 [cit. 2011-11-29]. Kostra člověka I. </a:t>
            </a:r>
            <a:r>
              <a:rPr lang="cs-CZ" sz="1100"/>
              <a:t>Dostupné z WWW: &lt;http://www.stiefel-eurocart.cz/&gt;.</a:t>
            </a:r>
          </a:p>
          <a:p>
            <a:endParaRPr lang="cs-CZ" sz="11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>
                <a:latin typeface="Comic Sans MS" pitchFamily="66" charset="0"/>
              </a:rPr>
              <a:t>Vytvořeno jako DUM do předmětu přírodopis na ZŠ a MŠ 17.listopadu 1325, Mladá Boleslav pro 8.ročník základní školy.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>
                <a:latin typeface="Comic Sans MS" pitchFamily="66" charset="0"/>
              </a:rPr>
              <a:t>Materiál slouží k doplnění učiva o lidském těle.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>
                <a:latin typeface="Comic Sans MS" pitchFamily="66" charset="0"/>
              </a:rPr>
              <a:t>Materiál je vhodné prezentovat pomocí  interaktivní tabule.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>
                <a:latin typeface="Comic Sans MS" pitchFamily="66" charset="0"/>
              </a:rPr>
              <a:t>Materiál byl vytvořen a pilotován v I. pololetí školního roku 2011/2012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808273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277</Words>
  <Application>Microsoft Office PowerPoint</Application>
  <PresentationFormat>Předvádění na obrazovce (4:3)</PresentationFormat>
  <Paragraphs>59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Opěrná soustava </vt:lpstr>
      <vt:lpstr>Prezentace aplikace PowerPoint</vt:lpstr>
      <vt:lpstr>KOSTRA</vt:lpstr>
      <vt:lpstr>Kostra hlavy-lebka</vt:lpstr>
      <vt:lpstr>Kostra trupu</vt:lpstr>
      <vt:lpstr>Pletenec dolní končetiny</vt:lpstr>
      <vt:lpstr>Pletenec horní končetiny</vt:lpstr>
      <vt:lpstr>Spojení kostí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Opěrná soustava</dc:title>
  <dc:creator>××Luciíinká××</dc:creator>
  <cp:lastModifiedBy>Iva Hirschová</cp:lastModifiedBy>
  <cp:revision>9</cp:revision>
  <dcterms:created xsi:type="dcterms:W3CDTF">2011-11-28T18:19:59Z</dcterms:created>
  <dcterms:modified xsi:type="dcterms:W3CDTF">2011-12-16T17:28:10Z</dcterms:modified>
</cp:coreProperties>
</file>