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C4006-0664-43B7-B82D-939908E8F8F8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9ACB0-B5F5-44B8-AE8D-D4DF18797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Trávící soustava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2736304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Autor: Mgr. Iva </a:t>
            </a:r>
            <a:r>
              <a:rPr lang="cs-CZ" sz="2900" dirty="0" err="1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Hirschová</a:t>
            </a:r>
            <a:endParaRPr lang="cs-CZ" sz="2900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pPr>
              <a:defRPr/>
            </a:pPr>
            <a:endParaRPr lang="cs-CZ" sz="2900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pPr>
              <a:defRPr/>
            </a:pP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VY_32_INOVACE_07_Stavba TS</a:t>
            </a:r>
          </a:p>
          <a:p>
            <a:pPr>
              <a:defRPr/>
            </a:pPr>
            <a:endParaRPr lang="cs-CZ" sz="2900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pPr>
              <a:defRPr/>
            </a:pPr>
            <a:endParaRPr lang="cs-CZ" sz="2900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pPr>
              <a:defRPr/>
            </a:pPr>
            <a:endParaRPr lang="cs-CZ" sz="2900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pPr>
              <a:defRPr/>
            </a:pP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OP VK oblast podpory 1.4 s názvem Zlepšení podmínek pro vzdělávání na základních školách.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entury Gothic" pitchFamily="34" charset="0"/>
              </a:rPr>
              <a:t>Trávící soustava zpracovává potravu….proč?</a:t>
            </a:r>
          </a:p>
          <a:p>
            <a:r>
              <a:rPr lang="cs-CZ" dirty="0" smtClean="0">
                <a:latin typeface="Century Gothic" pitchFamily="34" charset="0"/>
              </a:rPr>
              <a:t>Proč přijímáme potravu? …jinými slovy proč jíme?</a:t>
            </a:r>
          </a:p>
          <a:p>
            <a:r>
              <a:rPr lang="cs-CZ" dirty="0" smtClean="0">
                <a:latin typeface="Century Gothic" pitchFamily="34" charset="0"/>
              </a:rPr>
              <a:t>Někteří proto, že je to baví…mají z jídla doslova požitek, jiní proto, že musí…“maminka by se zlobila“…někdo jen tak…ale všichni, aniž si to možná uvědomujeme…jíme proto, že získáváme </a:t>
            </a:r>
            <a:r>
              <a:rPr lang="cs-CZ" u="sng" dirty="0" smtClean="0">
                <a:latin typeface="Century Gothic" pitchFamily="34" charset="0"/>
              </a:rPr>
              <a:t>ENERGII!</a:t>
            </a:r>
            <a:endParaRPr lang="cs-CZ" u="sng" dirty="0"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Energie</a:t>
            </a:r>
            <a:br>
              <a:rPr lang="cs-CZ" dirty="0" smtClean="0">
                <a:latin typeface="Century Gothic" pitchFamily="34" charset="0"/>
              </a:rPr>
            </a:b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entury Gothic" pitchFamily="34" charset="0"/>
              </a:rPr>
              <a:t>Co je energie?</a:t>
            </a:r>
          </a:p>
          <a:p>
            <a:r>
              <a:rPr lang="cs-CZ" dirty="0">
                <a:latin typeface="Century Gothic" pitchFamily="34" charset="0"/>
              </a:rPr>
              <a:t> </a:t>
            </a:r>
            <a:r>
              <a:rPr lang="cs-CZ" dirty="0" smtClean="0">
                <a:latin typeface="Century Gothic" pitchFamily="34" charset="0"/>
              </a:rPr>
              <a:t>fyzikálně je to veličina…vědecky řečeno schopnost hmoty konat práci</a:t>
            </a:r>
          </a:p>
          <a:p>
            <a:r>
              <a:rPr lang="cs-CZ" dirty="0" smtClean="0">
                <a:latin typeface="Century Gothic" pitchFamily="34" charset="0"/>
              </a:rPr>
              <a:t>Je naše tělo hmotou?</a:t>
            </a:r>
          </a:p>
          <a:p>
            <a:r>
              <a:rPr lang="cs-CZ" dirty="0" smtClean="0">
                <a:latin typeface="Century Gothic" pitchFamily="34" charset="0"/>
              </a:rPr>
              <a:t>Ano</a:t>
            </a:r>
          </a:p>
          <a:p>
            <a:r>
              <a:rPr lang="cs-CZ" dirty="0" smtClean="0">
                <a:latin typeface="Century Gothic" pitchFamily="34" charset="0"/>
              </a:rPr>
              <a:t>Jsme schopni konat práci?</a:t>
            </a:r>
          </a:p>
          <a:p>
            <a:r>
              <a:rPr lang="cs-CZ" dirty="0" smtClean="0">
                <a:latin typeface="Century Gothic" pitchFamily="34" charset="0"/>
              </a:rPr>
              <a:t>Ano</a:t>
            </a:r>
          </a:p>
          <a:p>
            <a:r>
              <a:rPr lang="cs-CZ" dirty="0" smtClean="0">
                <a:latin typeface="Century Gothic" pitchFamily="34" charset="0"/>
              </a:rPr>
              <a:t>Tedy? Tedy musíme k tomu mít sílu…energii</a:t>
            </a:r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Kde probíhá trávení?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entury Gothic" pitchFamily="34" charset="0"/>
              </a:rPr>
              <a:t>V trávící soustavě</a:t>
            </a:r>
          </a:p>
          <a:p>
            <a:r>
              <a:rPr lang="cs-CZ" dirty="0" smtClean="0">
                <a:latin typeface="Century Gothic" pitchFamily="34" charset="0"/>
              </a:rPr>
              <a:t>Ta se skládá z mnoha orgánů…jsou pro svou činnost </a:t>
            </a:r>
            <a:r>
              <a:rPr lang="cs-CZ" dirty="0" smtClean="0">
                <a:latin typeface="Century Gothic" pitchFamily="34" charset="0"/>
              </a:rPr>
              <a:t>nezastupitelné - i </a:t>
            </a:r>
            <a:r>
              <a:rPr lang="cs-CZ" dirty="0" smtClean="0">
                <a:latin typeface="Century Gothic" pitchFamily="34" charset="0"/>
              </a:rPr>
              <a:t>když díky moderní medicíně… to až do slova neplatí</a:t>
            </a:r>
          </a:p>
          <a:p>
            <a:r>
              <a:rPr lang="cs-CZ" dirty="0" smtClean="0">
                <a:latin typeface="Century Gothic" pitchFamily="34" charset="0"/>
              </a:rPr>
              <a:t>Moderní doba si žádá moderní postup, přístup a tak se dá mnohé nahradit, </a:t>
            </a:r>
            <a:r>
              <a:rPr lang="cs-CZ" dirty="0" smtClean="0">
                <a:latin typeface="Century Gothic" pitchFamily="34" charset="0"/>
              </a:rPr>
              <a:t>opravit…</a:t>
            </a:r>
            <a:r>
              <a:rPr lang="cs-CZ" dirty="0" err="1" smtClean="0">
                <a:latin typeface="Century Gothic" pitchFamily="34" charset="0"/>
              </a:rPr>
              <a:t>atd</a:t>
            </a:r>
            <a:r>
              <a:rPr lang="cs-CZ" dirty="0" smtClean="0">
                <a:latin typeface="Century Gothic" pitchFamily="34" charset="0"/>
              </a:rPr>
              <a:t>, např.</a:t>
            </a:r>
          </a:p>
          <a:p>
            <a:r>
              <a:rPr lang="cs-CZ" dirty="0" smtClean="0">
                <a:latin typeface="Century Gothic" pitchFamily="34" charset="0"/>
              </a:rPr>
              <a:t>Transplantace?</a:t>
            </a:r>
          </a:p>
          <a:p>
            <a:r>
              <a:rPr lang="cs-CZ" dirty="0" smtClean="0">
                <a:latin typeface="Century Gothic" pitchFamily="34" charset="0"/>
              </a:rPr>
              <a:t>Náhrada nefunkčního orgánu funkčním.</a:t>
            </a:r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Žlázy související s trávením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Century Gothic" pitchFamily="34" charset="0"/>
              </a:rPr>
              <a:t>Že netušíte?</a:t>
            </a:r>
          </a:p>
          <a:p>
            <a:r>
              <a:rPr lang="cs-CZ" dirty="0" smtClean="0">
                <a:latin typeface="Century Gothic" pitchFamily="34" charset="0"/>
              </a:rPr>
              <a:t>Ale ano , jsou dvě a jsou </a:t>
            </a:r>
            <a:r>
              <a:rPr lang="cs-CZ" dirty="0" err="1" smtClean="0">
                <a:latin typeface="Century Gothic" pitchFamily="34" charset="0"/>
              </a:rPr>
              <a:t>móoooooc</a:t>
            </a:r>
            <a:r>
              <a:rPr lang="cs-CZ" dirty="0" smtClean="0">
                <a:latin typeface="Century Gothic" pitchFamily="34" charset="0"/>
              </a:rPr>
              <a:t> důležité</a:t>
            </a:r>
          </a:p>
          <a:p>
            <a:endParaRPr lang="cs-CZ" dirty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Játra - </a:t>
            </a:r>
            <a:r>
              <a:rPr lang="cs-CZ" dirty="0" smtClean="0">
                <a:latin typeface="Century Gothic" pitchFamily="34" charset="0"/>
              </a:rPr>
              <a:t>největší žláza</a:t>
            </a:r>
            <a:r>
              <a:rPr lang="cs-CZ" dirty="0" smtClean="0">
                <a:latin typeface="Century Gothic" pitchFamily="34" charset="0"/>
              </a:rPr>
              <a:t>, hlavní </a:t>
            </a:r>
            <a:r>
              <a:rPr lang="cs-CZ" dirty="0" smtClean="0">
                <a:latin typeface="Century Gothic" pitchFamily="34" charset="0"/>
              </a:rPr>
              <a:t>orgán látkové výměny a přeměny živin</a:t>
            </a:r>
          </a:p>
          <a:p>
            <a:endParaRPr lang="cs-CZ" dirty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Slinivka </a:t>
            </a:r>
            <a:r>
              <a:rPr lang="cs-CZ" dirty="0" smtClean="0">
                <a:latin typeface="Century Gothic" pitchFamily="34" charset="0"/>
              </a:rPr>
              <a:t>břišní - má </a:t>
            </a:r>
            <a:r>
              <a:rPr lang="cs-CZ" dirty="0" smtClean="0">
                <a:latin typeface="Century Gothic" pitchFamily="34" charset="0"/>
              </a:rPr>
              <a:t>dvě </a:t>
            </a:r>
            <a:r>
              <a:rPr lang="cs-CZ" dirty="0" smtClean="0">
                <a:latin typeface="Century Gothic" pitchFamily="34" charset="0"/>
              </a:rPr>
              <a:t>funkce - </a:t>
            </a:r>
            <a:r>
              <a:rPr lang="cs-CZ" dirty="0" smtClean="0">
                <a:latin typeface="Century Gothic" pitchFamily="34" charset="0"/>
              </a:rPr>
              <a:t>vnitřní- hormonální</a:t>
            </a:r>
          </a:p>
          <a:p>
            <a:r>
              <a:rPr lang="cs-CZ" dirty="0" smtClean="0">
                <a:latin typeface="Century Gothic" pitchFamily="34" charset="0"/>
              </a:rPr>
              <a:t>Vnější – trávící - pankreatická </a:t>
            </a:r>
            <a:r>
              <a:rPr lang="cs-CZ" dirty="0" smtClean="0">
                <a:latin typeface="Century Gothic" pitchFamily="34" charset="0"/>
              </a:rPr>
              <a:t>šťáva štěpí tuky</a:t>
            </a:r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Trávící soustava</a:t>
            </a:r>
            <a:br>
              <a:rPr lang="cs-CZ" dirty="0" smtClean="0">
                <a:latin typeface="Century Gothic" pitchFamily="34" charset="0"/>
              </a:rPr>
            </a:b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Dutina ústní</a:t>
            </a:r>
          </a:p>
          <a:p>
            <a:r>
              <a:rPr lang="cs-CZ" dirty="0" smtClean="0">
                <a:latin typeface="Century Gothic" pitchFamily="34" charset="0"/>
              </a:rPr>
              <a:t>Hltan</a:t>
            </a:r>
          </a:p>
          <a:p>
            <a:r>
              <a:rPr lang="cs-CZ" dirty="0">
                <a:latin typeface="Century Gothic" pitchFamily="34" charset="0"/>
              </a:rPr>
              <a:t> </a:t>
            </a:r>
            <a:r>
              <a:rPr lang="cs-CZ" dirty="0" smtClean="0">
                <a:latin typeface="Century Gothic" pitchFamily="34" charset="0"/>
              </a:rPr>
              <a:t>Jícen</a:t>
            </a:r>
          </a:p>
          <a:p>
            <a:r>
              <a:rPr lang="cs-CZ" dirty="0" smtClean="0">
                <a:latin typeface="Century Gothic" pitchFamily="34" charset="0"/>
              </a:rPr>
              <a:t>Žaludek</a:t>
            </a:r>
          </a:p>
          <a:p>
            <a:r>
              <a:rPr lang="cs-CZ" dirty="0">
                <a:latin typeface="Century Gothic" pitchFamily="34" charset="0"/>
              </a:rPr>
              <a:t>T</a:t>
            </a:r>
            <a:r>
              <a:rPr lang="cs-CZ" dirty="0" smtClean="0">
                <a:latin typeface="Century Gothic" pitchFamily="34" charset="0"/>
              </a:rPr>
              <a:t>enké střevo</a:t>
            </a:r>
          </a:p>
          <a:p>
            <a:r>
              <a:rPr lang="cs-CZ" dirty="0" smtClean="0">
                <a:latin typeface="Century Gothic" pitchFamily="34" charset="0"/>
              </a:rPr>
              <a:t>Tlusté střevo</a:t>
            </a:r>
          </a:p>
          <a:p>
            <a:r>
              <a:rPr lang="cs-CZ" dirty="0" smtClean="0">
                <a:latin typeface="Century Gothic" pitchFamily="34" charset="0"/>
              </a:rPr>
              <a:t>Konečník</a:t>
            </a:r>
            <a:endParaRPr lang="cs-CZ" dirty="0">
              <a:latin typeface="Century Gothic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340768"/>
            <a:ext cx="3600400" cy="49890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Vytvořeno jako DUM do předmětu přírodopis na ZŠ a MŠ 17.listopadu 1325, Mladá Boleslav pro 8.ročník základní školy.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Materiál slouží k doplnění učiva o lidském těle.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Materiál je vhodné prezentovat pomocí  interaktivní tabule.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  <a:latin typeface="Century Gothic" pitchFamily="34" charset="0"/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Materiál byl vytvořen a pilotován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v II.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entury Gothic" pitchFamily="34" charset="0"/>
              </a:rPr>
              <a:t>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entury Gothic" pitchFamily="34" charset="0"/>
              </a:rPr>
              <a:t>Citace </a:t>
            </a:r>
            <a:br>
              <a:rPr lang="cs-CZ" dirty="0" smtClean="0">
                <a:latin typeface="Century Gothic" pitchFamily="34" charset="0"/>
              </a:rPr>
            </a:b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Vlastní zdroje</a:t>
            </a:r>
          </a:p>
          <a:p>
            <a:r>
              <a:rPr lang="cs-CZ" sz="1800" dirty="0" err="1" smtClean="0">
                <a:latin typeface="Century Gothic" pitchFamily="34" charset="0"/>
              </a:rPr>
              <a:t>Wikipedia.cz</a:t>
            </a:r>
            <a:r>
              <a:rPr lang="cs-CZ" sz="1800" dirty="0" smtClean="0">
                <a:latin typeface="Century Gothic" pitchFamily="34" charset="0"/>
              </a:rPr>
              <a:t>. </a:t>
            </a:r>
            <a:r>
              <a:rPr lang="cs-CZ" sz="1800" i="1" dirty="0" smtClean="0">
                <a:latin typeface="Century Gothic" pitchFamily="34" charset="0"/>
              </a:rPr>
              <a:t>Http://cs.wikipedia.org/wiki/Soubor:Digestive_system_diagram_cs.svg</a:t>
            </a:r>
            <a:r>
              <a:rPr lang="cs-CZ" sz="1800" dirty="0" smtClean="0">
                <a:latin typeface="Century Gothic" pitchFamily="34" charset="0"/>
              </a:rPr>
              <a:t> [online]. [cit. 11. 10. 2007].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307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Trávící soustava</vt:lpstr>
      <vt:lpstr>Snímek 2</vt:lpstr>
      <vt:lpstr>Energie </vt:lpstr>
      <vt:lpstr>Kde probíhá trávení? </vt:lpstr>
      <vt:lpstr>Žlázy související s trávením </vt:lpstr>
      <vt:lpstr>Trávící soustava </vt:lpstr>
      <vt:lpstr>Snímek 7</vt:lpstr>
      <vt:lpstr>Citace  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Trávící soustava</dc:title>
  <dc:creator>Mamka</dc:creator>
  <cp:lastModifiedBy>Dum</cp:lastModifiedBy>
  <cp:revision>7</cp:revision>
  <dcterms:created xsi:type="dcterms:W3CDTF">2011-12-31T12:42:18Z</dcterms:created>
  <dcterms:modified xsi:type="dcterms:W3CDTF">2012-12-18T15:01:07Z</dcterms:modified>
</cp:coreProperties>
</file>