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  <p:sldMasterId id="2147483744" r:id="rId3"/>
    <p:sldMasterId id="2147483756" r:id="rId4"/>
    <p:sldMasterId id="2147483768" r:id="rId5"/>
    <p:sldMasterId id="2147483780" r:id="rId6"/>
    <p:sldMasterId id="2147483792" r:id="rId7"/>
  </p:sldMasterIdLst>
  <p:sldIdLst>
    <p:sldId id="267" r:id="rId8"/>
    <p:sldId id="258" r:id="rId9"/>
    <p:sldId id="260" r:id="rId10"/>
    <p:sldId id="261" r:id="rId11"/>
    <p:sldId id="262" r:id="rId12"/>
    <p:sldId id="263" r:id="rId13"/>
    <p:sldId id="264" r:id="rId14"/>
    <p:sldId id="265" r:id="rId15"/>
    <p:sldId id="256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10" Type="http://schemas.openxmlformats.org/officeDocument/2006/relationships/slide" Target="slides/slide3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368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296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5575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6178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818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5296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4554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757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3729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4702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5599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7274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8369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783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1505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4062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0425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030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04618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1606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0959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7711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33905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01770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9827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06474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860560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88971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99598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42571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23579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78971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0715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188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81781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4411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057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11233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209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71014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45802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33342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96941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10137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931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36272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4353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71550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56683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74922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81041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11446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11484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75814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8614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341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69762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173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34504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50010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02046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45977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91676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58021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75524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908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EEC3292-791E-4D46-AD75-1E4D4E1EB303}" type="datetimeFigureOut">
              <a:rPr lang="cs-CZ" smtClean="0"/>
              <a:t>14.12.2012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285E776-5921-4E2E-88AB-D0E527DDDF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7043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54238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42316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1054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7800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AD441F-CF43-4C37-822D-A486BD569FC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14.12.2012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C9B4C9D-FB62-4772-8D0D-B82F0402F98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02869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2420888"/>
            <a:ext cx="72728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            Praha I.</a:t>
            </a:r>
          </a:p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1394195" y="4149080"/>
            <a:ext cx="699736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smtClean="0"/>
              <a:t>VY_32_INOVACE_37_Praha </a:t>
            </a:r>
            <a:r>
              <a:rPr lang="cs-CZ" sz="4400" dirty="0" smtClean="0"/>
              <a:t>I.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179512" y="5842336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projektu „EU peníze školám“.</a:t>
            </a:r>
          </a:p>
          <a:p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  <p:extLst>
      <p:ext uri="{BB962C8B-B14F-4D97-AF65-F5344CB8AC3E}">
        <p14:creationId xmlns:p14="http://schemas.microsoft.com/office/powerpoint/2010/main" val="989324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751512" y="476672"/>
            <a:ext cx="4392488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isometricLeftDown"/>
              <a:lightRig rig="threePt" dir="t"/>
            </a:scene3d>
          </a:bodyPr>
          <a:lstStyle/>
          <a:p>
            <a:r>
              <a:rPr lang="cs-CZ" sz="8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Praha</a:t>
            </a:r>
            <a:endParaRPr lang="cs-CZ" sz="8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3250" name="Picture 2" descr="http://mojemesto.sedmicka.cz/data/image/mesta/praha/478px-Praha_CoA_CZ_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8640"/>
            <a:ext cx="2794743" cy="2730429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3748" y="3140968"/>
            <a:ext cx="5970639" cy="3461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eva 1"/>
          <p:cNvSpPr/>
          <p:nvPr/>
        </p:nvSpPr>
        <p:spPr>
          <a:xfrm>
            <a:off x="5148064" y="4437112"/>
            <a:ext cx="432048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468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476672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9DD9"/>
                </a:solidFill>
              </a:rPr>
              <a:t>Rozloha,poloha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340768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Praha má výhodnou polohu ve  středu  Čech. Rozkládá se na obou březích  řeky  Vltavy a na </a:t>
            </a:r>
          </a:p>
          <a:p>
            <a:r>
              <a:rPr lang="cs-CZ" dirty="0">
                <a:solidFill>
                  <a:prstClr val="black"/>
                </a:solidFill>
              </a:rPr>
              <a:t>přilehlých svazích, návrších.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16016" y="134076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Rozloha je 496 km². </a:t>
            </a:r>
          </a:p>
        </p:txBody>
      </p:sp>
      <p:pic>
        <p:nvPicPr>
          <p:cNvPr id="17410" name="Picture 2" descr="http://nd01.jxs.cz/735/788/1f4c9340a6_36732077_o2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55576" y="2564904"/>
            <a:ext cx="6831759" cy="396044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699792" y="44371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F6FC6">
                    <a:lumMod val="50000"/>
                  </a:srgbClr>
                </a:solidFill>
              </a:rPr>
              <a:t>Praha</a:t>
            </a:r>
          </a:p>
        </p:txBody>
      </p:sp>
      <p:sp>
        <p:nvSpPr>
          <p:cNvPr id="14" name="Šipka nahoru 13"/>
          <p:cNvSpPr/>
          <p:nvPr/>
        </p:nvSpPr>
        <p:spPr>
          <a:xfrm>
            <a:off x="3059832" y="4365104"/>
            <a:ext cx="216024" cy="14401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723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052736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9DD9"/>
                </a:solidFill>
              </a:rPr>
              <a:t>Hranice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83968" y="69269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 Leží mírně na sever od středu Čech na řece Vltavě, uvnitř Středočeského kraje, jehož je správním centrem, ale jako samostatný kraj není jeho součástí.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60" y="2132856"/>
            <a:ext cx="6894512" cy="4194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3563888" y="3717032"/>
            <a:ext cx="4320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78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0"/>
            <a:ext cx="4464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9DD9"/>
                </a:solidFill>
              </a:rPr>
              <a:t>Povrch a vodstvo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980728"/>
            <a:ext cx="48245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prstClr val="black"/>
                </a:solidFill>
              </a:rPr>
              <a:t>Nejznámějším </a:t>
            </a:r>
            <a:r>
              <a:rPr lang="cs-CZ" dirty="0">
                <a:solidFill>
                  <a:prstClr val="black"/>
                </a:solidFill>
              </a:rPr>
              <a:t>pražským vrchem,vypínajícím se v centru města, je  Petřín. Nejnižší bod města </a:t>
            </a:r>
            <a:r>
              <a:rPr lang="cs-CZ" dirty="0" smtClean="0">
                <a:solidFill>
                  <a:prstClr val="black"/>
                </a:solidFill>
              </a:rPr>
              <a:t>hladina </a:t>
            </a:r>
            <a:r>
              <a:rPr lang="cs-CZ" dirty="0">
                <a:solidFill>
                  <a:prstClr val="black"/>
                </a:solidFill>
              </a:rPr>
              <a:t>Vltavy </a:t>
            </a:r>
            <a:r>
              <a:rPr lang="cs-CZ" dirty="0" smtClean="0">
                <a:solidFill>
                  <a:prstClr val="black"/>
                </a:solidFill>
              </a:rPr>
              <a:t>.Nejvyšším </a:t>
            </a:r>
            <a:r>
              <a:rPr lang="cs-CZ" dirty="0">
                <a:solidFill>
                  <a:prstClr val="black"/>
                </a:solidFill>
              </a:rPr>
              <a:t>bodem je </a:t>
            </a:r>
            <a:r>
              <a:rPr lang="cs-CZ" dirty="0" smtClean="0">
                <a:solidFill>
                  <a:prstClr val="black"/>
                </a:solidFill>
              </a:rPr>
              <a:t>Zličín. Další </a:t>
            </a:r>
            <a:r>
              <a:rPr lang="cs-CZ" dirty="0">
                <a:solidFill>
                  <a:prstClr val="black"/>
                </a:solidFill>
              </a:rPr>
              <a:t>vyšší body jsou Bílá Hora, Děvín, Vítkov, Vyšehrad a Petřín.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92080" y="980728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Prahou protéká nejdelší  řeka České republiky, Vltava. Na jižním okraji Prahy se do Vltavy vlévá  Berounka.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3764188"/>
            <a:ext cx="5344647" cy="3093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663788" y="6309320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prstClr val="black"/>
                </a:solidFill>
              </a:rPr>
              <a:t>Vltava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3491880" y="6309012"/>
            <a:ext cx="36004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Volný tvar 1"/>
          <p:cNvSpPr/>
          <p:nvPr/>
        </p:nvSpPr>
        <p:spPr>
          <a:xfrm>
            <a:off x="3671900" y="4725144"/>
            <a:ext cx="539882" cy="1911183"/>
          </a:xfrm>
          <a:custGeom>
            <a:avLst/>
            <a:gdLst>
              <a:gd name="connsiteX0" fmla="*/ 0 w 540327"/>
              <a:gd name="connsiteY0" fmla="*/ 1142654 h 1142654"/>
              <a:gd name="connsiteX1" fmla="*/ 346363 w 540327"/>
              <a:gd name="connsiteY1" fmla="*/ 1128800 h 1142654"/>
              <a:gd name="connsiteX2" fmla="*/ 429490 w 540327"/>
              <a:gd name="connsiteY2" fmla="*/ 1087236 h 1142654"/>
              <a:gd name="connsiteX3" fmla="*/ 457200 w 540327"/>
              <a:gd name="connsiteY3" fmla="*/ 1059527 h 1142654"/>
              <a:gd name="connsiteX4" fmla="*/ 498763 w 540327"/>
              <a:gd name="connsiteY4" fmla="*/ 1031818 h 1142654"/>
              <a:gd name="connsiteX5" fmla="*/ 526472 w 540327"/>
              <a:gd name="connsiteY5" fmla="*/ 948691 h 1142654"/>
              <a:gd name="connsiteX6" fmla="*/ 540327 w 540327"/>
              <a:gd name="connsiteY6" fmla="*/ 907127 h 1142654"/>
              <a:gd name="connsiteX7" fmla="*/ 526472 w 540327"/>
              <a:gd name="connsiteY7" fmla="*/ 172836 h 1142654"/>
              <a:gd name="connsiteX8" fmla="*/ 512618 w 540327"/>
              <a:gd name="connsiteY8" fmla="*/ 117418 h 1142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0327" h="1142654">
                <a:moveTo>
                  <a:pt x="0" y="1142654"/>
                </a:moveTo>
                <a:cubicBezTo>
                  <a:pt x="115454" y="1138036"/>
                  <a:pt x="231110" y="1137032"/>
                  <a:pt x="346363" y="1128800"/>
                </a:cubicBezTo>
                <a:cubicBezTo>
                  <a:pt x="374482" y="1126792"/>
                  <a:pt x="409115" y="1103536"/>
                  <a:pt x="429490" y="1087236"/>
                </a:cubicBezTo>
                <a:cubicBezTo>
                  <a:pt x="439690" y="1079076"/>
                  <a:pt x="447000" y="1067687"/>
                  <a:pt x="457200" y="1059527"/>
                </a:cubicBezTo>
                <a:cubicBezTo>
                  <a:pt x="470202" y="1049125"/>
                  <a:pt x="484909" y="1041054"/>
                  <a:pt x="498763" y="1031818"/>
                </a:cubicBezTo>
                <a:lnTo>
                  <a:pt x="526472" y="948691"/>
                </a:lnTo>
                <a:lnTo>
                  <a:pt x="540327" y="907127"/>
                </a:lnTo>
                <a:cubicBezTo>
                  <a:pt x="535709" y="662363"/>
                  <a:pt x="535210" y="417487"/>
                  <a:pt x="526472" y="172836"/>
                </a:cubicBezTo>
                <a:cubicBezTo>
                  <a:pt x="511158" y="-255965"/>
                  <a:pt x="512618" y="266941"/>
                  <a:pt x="512618" y="11741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97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37729" y="1052736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9DD9"/>
                </a:solidFill>
              </a:rPr>
              <a:t>Přehrady a vodní nádrže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8" y="6309320"/>
            <a:ext cx="3096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Vodní nádrž Džbán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652120" y="6309320"/>
            <a:ext cx="28083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Hostivařská přehrada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2060848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Vodní nádrž má rozlohu </a:t>
            </a:r>
            <a:r>
              <a:rPr lang="cs-CZ" dirty="0" smtClean="0">
                <a:solidFill>
                  <a:prstClr val="black"/>
                </a:solidFill>
              </a:rPr>
              <a:t>1</a:t>
            </a:r>
            <a:r>
              <a:rPr lang="cs-CZ" dirty="0">
                <a:solidFill>
                  <a:prstClr val="black"/>
                </a:solidFill>
              </a:rPr>
              <a:t>8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hektarů. Její maximální hloubka je 7,5 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4093" y="2060848"/>
            <a:ext cx="33843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Přehrada je dlouhá 2,5 km a široká až 400 m, její maximální hloubka je 12 m.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510" y="3690067"/>
            <a:ext cx="3425957" cy="2569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970" y="3996161"/>
            <a:ext cx="3092499" cy="2319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982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260648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rgbClr val="10CF9B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10CF9B">
                        <a:shade val="20000"/>
                        <a:satMod val="245000"/>
                      </a:srgbClr>
                    </a:gs>
                    <a:gs pos="43000">
                      <a:srgbClr val="10CF9B">
                        <a:satMod val="255000"/>
                      </a:srgbClr>
                    </a:gs>
                    <a:gs pos="48000">
                      <a:srgbClr val="10CF9B">
                        <a:shade val="85000"/>
                        <a:satMod val="255000"/>
                      </a:srgbClr>
                    </a:gs>
                    <a:gs pos="100000">
                      <a:srgbClr val="10CF9B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Vltava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</a:rPr>
              <a:t>Praha a Vltava tvoří spolu nerozlučnou dvojici. Vltava protéká </a:t>
            </a:r>
          </a:p>
          <a:p>
            <a:r>
              <a:rPr lang="cs-CZ" dirty="0">
                <a:solidFill>
                  <a:prstClr val="black"/>
                </a:solidFill>
              </a:rPr>
              <a:t>Prahou v délce 31 km, rozděluje město na dvě části, západní </a:t>
            </a:r>
          </a:p>
          <a:p>
            <a:r>
              <a:rPr lang="cs-CZ" dirty="0">
                <a:solidFill>
                  <a:prstClr val="black"/>
                </a:solidFill>
              </a:rPr>
              <a:t>a východní. Teče z jihu na sever s výjimkou velkého oblouku </a:t>
            </a:r>
          </a:p>
          <a:p>
            <a:r>
              <a:rPr lang="cs-CZ" dirty="0">
                <a:solidFill>
                  <a:prstClr val="black"/>
                </a:solidFill>
              </a:rPr>
              <a:t>začínajícího pod  Karlovým mostem. Pod Trójou se Vltava opět </a:t>
            </a:r>
          </a:p>
          <a:p>
            <a:r>
              <a:rPr lang="cs-CZ" dirty="0">
                <a:solidFill>
                  <a:prstClr val="black"/>
                </a:solidFill>
              </a:rPr>
              <a:t>vrací do původního poledníkového směru. V korytě řeky najdeme </a:t>
            </a:r>
          </a:p>
          <a:p>
            <a:r>
              <a:rPr lang="cs-CZ" dirty="0">
                <a:solidFill>
                  <a:prstClr val="black"/>
                </a:solidFill>
              </a:rPr>
              <a:t>devět ostrovů. Šířka  řeky je až 300 metrů. Vltava se postarala </a:t>
            </a:r>
          </a:p>
          <a:p>
            <a:r>
              <a:rPr lang="cs-CZ" dirty="0">
                <a:solidFill>
                  <a:prstClr val="black"/>
                </a:solidFill>
              </a:rPr>
              <a:t>o to, že je povrch Prahy zvlněn. Zahloubila své koryto do plošin </a:t>
            </a:r>
          </a:p>
          <a:p>
            <a:r>
              <a:rPr lang="cs-CZ" dirty="0">
                <a:solidFill>
                  <a:prstClr val="black"/>
                </a:solidFill>
              </a:rPr>
              <a:t>a vytvořila tak poměrně hluboké údolí. Místy ji lemují strmé </a:t>
            </a:r>
          </a:p>
          <a:p>
            <a:r>
              <a:rPr lang="cs-CZ" dirty="0">
                <a:solidFill>
                  <a:prstClr val="black"/>
                </a:solidFill>
              </a:rPr>
              <a:t>skalnaté svahy (Barrandovské skály).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58700"/>
            <a:ext cx="7925572" cy="2766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3321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71700" y="488866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9DD9"/>
                </a:solidFill>
              </a:rPr>
              <a:t>Podnebí a počasí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1243577"/>
            <a:ext cx="47525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Nejstarší pražská meteorologická stanice se nachází v objektu Klementina.  V centru města je průměrná teplota vzduchu při stejné nadmořské výšce o 1 </a:t>
            </a:r>
            <a:r>
              <a:rPr lang="cs-CZ" baseline="30000" dirty="0" err="1">
                <a:solidFill>
                  <a:prstClr val="black"/>
                </a:solidFill>
              </a:rPr>
              <a:t>o</a:t>
            </a:r>
            <a:r>
              <a:rPr lang="cs-CZ" dirty="0" err="1">
                <a:solidFill>
                  <a:prstClr val="black"/>
                </a:solidFill>
              </a:rPr>
              <a:t>C</a:t>
            </a:r>
            <a:r>
              <a:rPr lang="cs-CZ" dirty="0">
                <a:solidFill>
                  <a:prstClr val="black"/>
                </a:solidFill>
              </a:rPr>
              <a:t> vyšší než ve volné krajině. Je to způsobeno velkou koncentrací tepelných zdrojů.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128" y="2929583"/>
            <a:ext cx="6673924" cy="3746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Users\Asus\AppData\Local\Microsoft\Windows\Temporary Internet Files\Content.IE5\CYJ20275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360" y="77522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4221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9087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http://cs.wikipedia.org/wiki/Soubor:Praha_CoA_CZ.svg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1844824"/>
            <a:ext cx="42274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http://zabavky.blog.cz/0811/slepa-mapa-cr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234888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http://cs.wikipedia.org/wiki/Soubor:Praha,_Vodn%C3%AD_n%C3%A1dr%C5%BE_D%C5%BEb%C3%A1n_01.jpg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30676" y="3445271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http://cs.wikipedia.org/wiki/Vodn%C3%AD_n%C3%A1dr%C5%BE_Hostiva%C5%99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63321" y="414943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http://cs.wikipedia.org/wiki/Soubor:Vltava_in_Prague.jpg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63321" y="484184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http://jitkaneradova.blogspot.com/2011/06/predpoved-pocasi.html</a:t>
            </a:r>
          </a:p>
          <a:p>
            <a:endParaRPr lang="cs-CZ" dirty="0"/>
          </a:p>
          <a:p>
            <a:r>
              <a:rPr lang="cs-CZ" dirty="0" smtClean="0"/>
              <a:t>Text z wikipedie.</a:t>
            </a:r>
          </a:p>
          <a:p>
            <a:r>
              <a:rPr lang="cs-CZ" dirty="0" smtClean="0"/>
              <a:t>Obrázky z </a:t>
            </a:r>
            <a:r>
              <a:rPr lang="cs-CZ" dirty="0" smtClean="0"/>
              <a:t>galerie</a:t>
            </a:r>
            <a:r>
              <a:rPr lang="cs-CZ" dirty="0"/>
              <a:t> </a:t>
            </a:r>
            <a:r>
              <a:rPr lang="cs-CZ" dirty="0" smtClean="0"/>
              <a:t>MS Office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63688" y="26064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Zdroje textů a obrázků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663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43837" y="404664"/>
            <a:ext cx="639045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Vytvořeno jako DUM do předmětu </a:t>
            </a:r>
            <a:r>
              <a:rPr lang="cs-CZ" sz="2800" dirty="0" smtClean="0"/>
              <a:t>vlastivěda </a:t>
            </a:r>
            <a:r>
              <a:rPr lang="cs-CZ" sz="2800" dirty="0"/>
              <a:t>na </a:t>
            </a:r>
            <a:r>
              <a:rPr lang="cs-CZ" sz="2800" dirty="0" smtClean="0"/>
              <a:t>Základní škole a Mateřské škole Mladá Boleslav, </a:t>
            </a:r>
            <a:r>
              <a:rPr lang="cs-CZ" sz="2800" dirty="0"/>
              <a:t>17.listopadu 1325, </a:t>
            </a:r>
            <a:r>
              <a:rPr lang="cs-CZ" sz="2800" dirty="0" smtClean="0"/>
              <a:t>příspěvková organizace  </a:t>
            </a:r>
            <a:r>
              <a:rPr lang="cs-CZ" sz="2800"/>
              <a:t>pro č</a:t>
            </a:r>
            <a:r>
              <a:rPr lang="cs-CZ" sz="2800" smtClean="0"/>
              <a:t>tvrtý </a:t>
            </a:r>
            <a:r>
              <a:rPr lang="cs-CZ" sz="2800" dirty="0"/>
              <a:t>ročník základní školy.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0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</a:t>
            </a:r>
            <a:r>
              <a:rPr lang="cs-CZ" sz="2800" dirty="0"/>
              <a:t>slouží k doplnění </a:t>
            </a:r>
            <a:r>
              <a:rPr lang="cs-CZ" sz="2800" dirty="0" smtClean="0"/>
              <a:t>učiva o Praze 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0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</a:t>
            </a:r>
            <a:r>
              <a:rPr lang="cs-CZ" sz="2800" dirty="0"/>
              <a:t>doporučuji prezentovat pomocí </a:t>
            </a:r>
            <a:r>
              <a:rPr lang="cs-CZ" sz="2800" dirty="0" smtClean="0"/>
              <a:t>interaktivní tabule.</a:t>
            </a:r>
          </a:p>
          <a:p>
            <a:endParaRPr lang="cs-CZ" sz="20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byl </a:t>
            </a:r>
            <a:r>
              <a:rPr lang="cs-CZ" sz="2800" dirty="0" smtClean="0"/>
              <a:t> vytvořen a pilotován v </a:t>
            </a:r>
          </a:p>
          <a:p>
            <a:r>
              <a:rPr lang="cs-CZ" sz="2800" dirty="0" smtClean="0"/>
              <a:t>      I</a:t>
            </a:r>
            <a:r>
              <a:rPr lang="cs-CZ" sz="2800" dirty="0"/>
              <a:t>. pololetí školního roku </a:t>
            </a:r>
            <a:r>
              <a:rPr lang="cs-CZ" sz="2800" dirty="0" smtClean="0"/>
              <a:t>2012/2013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4932369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uma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224</TotalTime>
  <Words>355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Human</vt:lpstr>
      <vt:lpstr>Tok</vt:lpstr>
      <vt:lpstr>1_Tok</vt:lpstr>
      <vt:lpstr>2_Tok</vt:lpstr>
      <vt:lpstr>3_Tok</vt:lpstr>
      <vt:lpstr>4_Tok</vt:lpstr>
      <vt:lpstr>5_Tok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20</cp:revision>
  <dcterms:created xsi:type="dcterms:W3CDTF">2012-04-09T14:00:46Z</dcterms:created>
  <dcterms:modified xsi:type="dcterms:W3CDTF">2012-12-14T09:14:46Z</dcterms:modified>
</cp:coreProperties>
</file>