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02AE"/>
    <a:srgbClr val="10FA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C14B1-A680-4F37-AC40-20D318CEFC24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9D342-262B-40EF-99DD-3664659C7C5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C000"/>
                </a:solidFill>
                <a:latin typeface="Comic Sans MS" pitchFamily="66" charset="0"/>
              </a:rPr>
              <a:t>Měkkýši</a:t>
            </a:r>
            <a:endParaRPr lang="cs-CZ" b="1" i="1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714752"/>
            <a:ext cx="6400800" cy="285752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>
                <a:solidFill>
                  <a:srgbClr val="FFC000"/>
                </a:solidFill>
                <a:latin typeface="Comic Sans MS" pitchFamily="66" charset="0"/>
              </a:rPr>
              <a:t>Autor: Mgr. Iva </a:t>
            </a:r>
            <a:r>
              <a:rPr lang="cs-CZ" dirty="0" err="1">
                <a:solidFill>
                  <a:srgbClr val="FFC000"/>
                </a:solidFill>
                <a:latin typeface="Comic Sans MS" pitchFamily="66" charset="0"/>
              </a:rPr>
              <a:t>Hirschová</a:t>
            </a:r>
            <a:endParaRPr lang="cs-CZ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VY_32_INOVACE_21_Plži</a:t>
            </a:r>
            <a:endParaRPr lang="cs-CZ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cs-CZ" sz="1200" dirty="0">
                <a:solidFill>
                  <a:srgbClr val="FFC000"/>
                </a:solidFill>
                <a:latin typeface="Comic Sans MS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sz="1200" dirty="0">
                <a:solidFill>
                  <a:srgbClr val="FFC000"/>
                </a:solidFill>
                <a:latin typeface="Comic Sans MS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>
              <a:solidFill>
                <a:srgbClr val="FFC00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5409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Měkkýši</a:t>
            </a:r>
            <a:r>
              <a:rPr lang="cs-CZ" dirty="0" smtClean="0">
                <a:solidFill>
                  <a:srgbClr val="2F02AE"/>
                </a:solidFill>
                <a:latin typeface="Comic Sans MS" pitchFamily="66" charset="0"/>
              </a:rPr>
              <a:t> </a:t>
            </a:r>
            <a:br>
              <a:rPr lang="cs-CZ" dirty="0" smtClean="0">
                <a:solidFill>
                  <a:srgbClr val="2F02AE"/>
                </a:solidFill>
                <a:latin typeface="Comic Sans MS" pitchFamily="66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6000" dirty="0" smtClean="0">
                <a:solidFill>
                  <a:srgbClr val="FFC000"/>
                </a:solidFill>
                <a:latin typeface="Comic Sans MS" pitchFamily="66" charset="0"/>
              </a:rPr>
              <a:t>PLŽI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6000" dirty="0" smtClean="0">
                <a:solidFill>
                  <a:srgbClr val="FFC000"/>
                </a:solidFill>
                <a:latin typeface="Comic Sans MS" pitchFamily="66" charset="0"/>
              </a:rPr>
              <a:t>MLŽI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6000" dirty="0" smtClean="0">
                <a:solidFill>
                  <a:srgbClr val="FFC000"/>
                </a:solidFill>
                <a:latin typeface="Comic Sans MS" pitchFamily="66" charset="0"/>
              </a:rPr>
              <a:t>HLAVONOŽCI</a:t>
            </a:r>
            <a:endParaRPr lang="cs-CZ" sz="6000" dirty="0">
              <a:solidFill>
                <a:srgbClr val="FFC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Jsou skupinou měkkýšů,kteří mají tělo kryté schránkou z jedné vrstvy.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Schránka-ulita,kryje útrobní vak a v případě potřeby i celé tělo.Další částí je svalnatá noha v hlavové části zakončená ústním otvorem a dvěma páry tykadel.Kratší pár-hmat,čich.. Delší pár-zrak.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Svalnatá noha vylučuje sliz=lepší pohyblivost.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endParaRPr lang="cs-CZ" sz="2400" dirty="0" smtClean="0">
              <a:solidFill>
                <a:srgbClr val="2F02AE"/>
              </a:solidFill>
              <a:latin typeface="Comic Sans MS" pitchFamily="66" charset="0"/>
            </a:endParaRP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endParaRPr lang="cs-CZ" sz="2400" dirty="0">
              <a:solidFill>
                <a:srgbClr val="2F02AE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F02AE"/>
                </a:solidFill>
                <a:latin typeface="Comic Sans MS" pitchFamily="66" charset="0"/>
              </a:rPr>
              <a:t>Vnitřní stavba</a:t>
            </a:r>
            <a:endParaRPr lang="cs-CZ" dirty="0">
              <a:solidFill>
                <a:srgbClr val="2F02AE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TS: Dutina ústní,v ní-radula,hltan,jícen(vole),žaludek,střevo,řitní otvor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CS:otevřená,hřbetní céva rozšířená v srdce.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DS:plicní vaky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VS:ledvina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NS:provazcovitá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RS:</a:t>
            </a:r>
            <a:r>
              <a:rPr lang="cs-CZ" sz="2800" b="1" dirty="0" err="1" smtClean="0">
                <a:solidFill>
                  <a:srgbClr val="FFC000"/>
                </a:solidFill>
                <a:latin typeface="Comic Sans MS" pitchFamily="66" charset="0"/>
              </a:rPr>
              <a:t>hermafrodité</a:t>
            </a:r>
            <a:r>
              <a:rPr lang="cs-CZ" sz="2800" b="1" dirty="0" smtClean="0">
                <a:solidFill>
                  <a:srgbClr val="FFC000"/>
                </a:solidFill>
                <a:latin typeface="Comic Sans MS" pitchFamily="66" charset="0"/>
              </a:rPr>
              <a:t>(jeden jedinec má samčí i samičí pohlavní buňky)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Zástupci</a:t>
            </a:r>
            <a:endParaRPr lang="cs-CZ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2F02AE"/>
              </a:buClr>
              <a:buNone/>
            </a:pPr>
            <a:endParaRPr lang="cs-CZ" sz="2400" dirty="0" smtClean="0">
              <a:solidFill>
                <a:srgbClr val="2F02AE"/>
              </a:solidFill>
              <a:latin typeface="Comic Sans MS" pitchFamily="66" charset="0"/>
            </a:endParaRP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b="1" dirty="0" smtClean="0">
                <a:solidFill>
                  <a:srgbClr val="FFC000"/>
                </a:solidFill>
                <a:latin typeface="Comic Sans MS" pitchFamily="66" charset="0"/>
              </a:rPr>
              <a:t>Hlemýžď Zahradní-ulita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b="1" dirty="0" smtClean="0">
                <a:solidFill>
                  <a:srgbClr val="FFC000"/>
                </a:solidFill>
                <a:latin typeface="Comic Sans MS" pitchFamily="66" charset="0"/>
              </a:rPr>
              <a:t>Plzák Černý-redukce schránky,pouze na hřbetě štít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b="1" dirty="0" smtClean="0">
                <a:solidFill>
                  <a:srgbClr val="FFC000"/>
                </a:solidFill>
                <a:latin typeface="Comic Sans MS" pitchFamily="66" charset="0"/>
              </a:rPr>
              <a:t>Slimák Největší-redukce schránky</a:t>
            </a:r>
            <a:r>
              <a:rPr lang="cs-CZ" sz="2400" dirty="0" smtClean="0">
                <a:solidFill>
                  <a:srgbClr val="FFC000"/>
                </a:solidFill>
                <a:latin typeface="Comic Sans MS" pitchFamily="66" charset="0"/>
              </a:rPr>
              <a:t>.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endParaRPr lang="cs-CZ" sz="2400" dirty="0" smtClean="0">
              <a:solidFill>
                <a:srgbClr val="2F02AE"/>
              </a:solidFill>
              <a:latin typeface="Comic Sans MS" pitchFamily="66" charset="0"/>
            </a:endParaRP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endParaRPr lang="cs-CZ" sz="2400" dirty="0">
              <a:solidFill>
                <a:srgbClr val="2F02AE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Citace</a:t>
            </a:r>
            <a:endParaRPr lang="cs-CZ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>
                <a:solidFill>
                  <a:srgbClr val="FFC000"/>
                </a:solidFill>
              </a:rPr>
              <a:t>In </a:t>
            </a:r>
            <a:r>
              <a:rPr lang="en-US" sz="1800" i="1" dirty="0" smtClean="0">
                <a:solidFill>
                  <a:srgbClr val="FFC000"/>
                </a:solidFill>
              </a:rPr>
              <a:t>Wikipedia : the free encyclopedia</a:t>
            </a:r>
            <a:r>
              <a:rPr lang="en-US" sz="1800" dirty="0" smtClean="0">
                <a:solidFill>
                  <a:srgbClr val="FFC000"/>
                </a:solidFill>
              </a:rPr>
              <a:t> [online]. St. Petersburg (Florida) : Wikipedia Foundation, 7. 9. 2010, 20:22, last modified on Inkub0 (Reverted to version as of 09:50, 3 April 2005) [cit. 2011-12-11]. </a:t>
            </a:r>
            <a:endParaRPr lang="cs-CZ" sz="1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b="1" dirty="0">
                <a:solidFill>
                  <a:srgbClr val="FFC000"/>
                </a:solidFill>
                <a:latin typeface="Comic Sans MS" pitchFamily="66" charset="0"/>
              </a:rPr>
              <a:t>Vytvořeno jako DUM do předmětu přírodopis na ZŠ a MŠ 17.listopadu 1325, Mladá Boleslav </a:t>
            </a:r>
            <a:r>
              <a:rPr lang="cs-CZ" b="1">
                <a:solidFill>
                  <a:srgbClr val="FFC000"/>
                </a:solidFill>
                <a:latin typeface="Comic Sans MS" pitchFamily="66" charset="0"/>
              </a:rPr>
              <a:t>pro </a:t>
            </a:r>
            <a:r>
              <a:rPr lang="cs-CZ" b="1" dirty="0">
                <a:solidFill>
                  <a:srgbClr val="FFC000"/>
                </a:solidFill>
                <a:latin typeface="Comic Sans MS" pitchFamily="66" charset="0"/>
              </a:rPr>
              <a:t>6</a:t>
            </a:r>
            <a:r>
              <a:rPr lang="cs-CZ" b="1" smtClean="0">
                <a:solidFill>
                  <a:srgbClr val="FFC000"/>
                </a:solidFill>
                <a:latin typeface="Comic Sans MS" pitchFamily="66" charset="0"/>
              </a:rPr>
              <a:t>.ročník </a:t>
            </a:r>
            <a:r>
              <a:rPr lang="cs-CZ" b="1" dirty="0">
                <a:solidFill>
                  <a:srgbClr val="FFC000"/>
                </a:solidFill>
                <a:latin typeface="Comic Sans MS" pitchFamily="66" charset="0"/>
              </a:rPr>
              <a:t>základní školy.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endParaRPr lang="cs-CZ" b="1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b="1" dirty="0">
                <a:solidFill>
                  <a:srgbClr val="FFC000"/>
                </a:solidFill>
                <a:latin typeface="Comic Sans MS" pitchFamily="66" charset="0"/>
              </a:rPr>
              <a:t>Materiál slouží k doplnění učiva o </a:t>
            </a:r>
            <a:r>
              <a:rPr lang="cs-CZ" b="1" dirty="0" smtClean="0">
                <a:solidFill>
                  <a:srgbClr val="FFC000"/>
                </a:solidFill>
                <a:latin typeface="Comic Sans MS" pitchFamily="66" charset="0"/>
              </a:rPr>
              <a:t>bezobratlých.</a:t>
            </a:r>
            <a:endParaRPr lang="cs-CZ" b="1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endParaRPr lang="cs-CZ" b="1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b="1" dirty="0">
                <a:solidFill>
                  <a:srgbClr val="FFC000"/>
                </a:solidFill>
                <a:latin typeface="Comic Sans MS" pitchFamily="66" charset="0"/>
              </a:rPr>
              <a:t>Materiál je vhodné prezentovat pomocí  interaktivní tabule.</a:t>
            </a: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endParaRPr lang="cs-CZ" b="1" dirty="0">
              <a:solidFill>
                <a:srgbClr val="FFC000"/>
              </a:solidFill>
              <a:latin typeface="Comic Sans MS" pitchFamily="66" charset="0"/>
            </a:endParaRPr>
          </a:p>
          <a:p>
            <a:pPr>
              <a:buClr>
                <a:srgbClr val="2F02AE"/>
              </a:buClr>
              <a:buFont typeface="Courier New" pitchFamily="49" charset="0"/>
              <a:buChar char="o"/>
            </a:pPr>
            <a:r>
              <a:rPr lang="cs-CZ" b="1" dirty="0">
                <a:solidFill>
                  <a:srgbClr val="FFC000"/>
                </a:solidFill>
                <a:latin typeface="Comic Sans MS" pitchFamily="66" charset="0"/>
              </a:rPr>
              <a:t>Materiál byl vytvořen a pilotován v I. pololetí školního roku 2011/2012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3113712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188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Měkkýši</vt:lpstr>
      <vt:lpstr>Měkkýši  </vt:lpstr>
      <vt:lpstr>Prezentace aplikace PowerPoint</vt:lpstr>
      <vt:lpstr>Vnitřní stavba</vt:lpstr>
      <vt:lpstr>Zástupci</vt:lpstr>
      <vt:lpstr>Citace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Měkkýši</dc:title>
  <dc:creator>××Luciíinká××</dc:creator>
  <cp:lastModifiedBy>Iva Hirschová</cp:lastModifiedBy>
  <cp:revision>6</cp:revision>
  <dcterms:created xsi:type="dcterms:W3CDTF">2011-12-11T12:51:09Z</dcterms:created>
  <dcterms:modified xsi:type="dcterms:W3CDTF">2011-12-16T17:33:23Z</dcterms:modified>
</cp:coreProperties>
</file>