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60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634C1-62FE-4887-B0FD-591553F2241A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030ED-6788-4D45-B539-1579C98870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D489D-DE15-470F-81D6-4138EEBAF8EA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7004-CD04-4F51-9499-8DDC834A0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754E2-D75A-45E4-9B7C-E39111AA6165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181C1-D79D-43EC-B817-F216A1059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10802-A8B2-4D4A-90B1-D648F3B443E8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3C25D-FF58-42DA-91B3-DC8D6AB77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A43F9-46C9-48CD-A130-D08B8E88B91F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2A8B8-E3B0-460D-A3A2-67AF9E389D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8C7D-2F52-4FBF-8395-6ECC2A18D144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EC909-A18E-464D-84A2-D7FB5AFA82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E85B5-9EF4-42A9-82AD-07C0B57E3D7D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81392-2D43-496D-8D7A-D731D0F486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6F752-0090-40D6-84EC-09BCCB4F1B9D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99362-C9CF-43CE-B470-B10CFE8F3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9A71D-3075-4026-8D37-D7836F815F26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18F29-4802-44FE-AAE3-EDA77685F8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83871-E815-43BF-BF67-CE357413CCB5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5BA82-6007-48C7-8DB2-E3E4E089A8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5E2F-A813-44C7-A4D8-2DEB9E063DA3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027C2-611E-4911-B916-87DFE0DE0B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E7F54E-D63A-4524-823B-0DD8F918DBCD}" type="datetimeFigureOut">
              <a:rPr lang="cs-CZ"/>
              <a:pPr>
                <a:defRPr/>
              </a:pPr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8D5B7E-7DCC-4C87-823F-5FDC21C122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86" r:id="rId9"/>
    <p:sldLayoutId id="2147483677" r:id="rId10"/>
    <p:sldLayoutId id="2147483676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 descr="C:\Documents and Settings\Mamka\Local Settings\Temporary Internet Files\Content.IE5\NOILPYLU\MP90040734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1944688"/>
          </a:xfrm>
        </p:spPr>
        <p:txBody>
          <a:bodyPr rtlCol="0">
            <a:normAutofit fontScale="25000" lnSpcReduction="20000"/>
          </a:bodyPr>
          <a:lstStyle/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latin typeface="+mj-lt"/>
            </a:endParaRP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6400" dirty="0" smtClean="0">
                <a:solidFill>
                  <a:schemeClr val="tx1"/>
                </a:solidFill>
                <a:latin typeface="+mj-lt"/>
              </a:rPr>
              <a:t>Autor: Mgr. Iva </a:t>
            </a:r>
            <a:r>
              <a:rPr lang="cs-CZ" sz="6400" dirty="0" err="1" smtClean="0">
                <a:solidFill>
                  <a:schemeClr val="tx1"/>
                </a:solidFill>
                <a:latin typeface="+mj-lt"/>
              </a:rPr>
              <a:t>Hirschová</a:t>
            </a:r>
            <a:endParaRPr lang="cs-CZ" sz="6400" dirty="0" smtClean="0">
              <a:solidFill>
                <a:schemeClr val="tx1"/>
              </a:solidFill>
              <a:latin typeface="+mj-lt"/>
            </a:endParaRP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/>
              </a:solidFill>
              <a:latin typeface="+mj-lt"/>
            </a:endParaRP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sz="11800" dirty="0" smtClean="0">
                <a:solidFill>
                  <a:schemeClr val="tx1"/>
                </a:solidFill>
                <a:latin typeface="+mj-lt"/>
              </a:rPr>
              <a:t>VY_32_INOVACE_44_Co jsou bakterie</a:t>
            </a: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/>
              </a:solidFill>
              <a:latin typeface="+mj-lt"/>
            </a:endParaRP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/>
              </a:solidFill>
              <a:latin typeface="+mj-lt"/>
            </a:endParaRP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/>
                </a:solidFill>
                <a:latin typeface="+mj-lt"/>
              </a:rPr>
              <a:t>Vytvořeno v rámci projektu „EU peníze školám“.</a:t>
            </a: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/>
                </a:solidFill>
                <a:latin typeface="+mj-lt"/>
              </a:rPr>
              <a:t>OP VK oblast podpory 1.4 s názvem Zlepšení podmínek pro vzdělávání na základních školách.</a:t>
            </a: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latin typeface="Kristen ITC" pitchFamily="66" charset="0"/>
            </a:endParaRPr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/>
          </a:p>
          <a:p>
            <a:pPr fontAlgn="auto">
              <a:buClr>
                <a:schemeClr val="accent6">
                  <a:lumMod val="75000"/>
                </a:schemeClr>
              </a:buClr>
              <a:defRPr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292080" y="1628800"/>
            <a:ext cx="3737992" cy="130872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akterie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1275" y="0"/>
            <a:ext cx="936625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/>
              <a:t>B</a:t>
            </a:r>
            <a:r>
              <a:rPr lang="cs-CZ" dirty="0" smtClean="0"/>
              <a:t>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Bakterie odpradávna zajímaly vzdělané lidi. Jedním z prvních přírodovědců, který prováděl výzkum bakterií, byl nizozemec Antoni van Leeuwenhoek.</a:t>
            </a:r>
          </a:p>
          <a:p>
            <a:r>
              <a:rPr lang="cs-CZ" smtClean="0"/>
              <a:t>Jsou dokonalé už jen tím, že jsou tu stále!</a:t>
            </a:r>
          </a:p>
          <a:p>
            <a:r>
              <a:rPr lang="cs-CZ" smtClean="0"/>
              <a:t>Dokáží přežít i v extrémních podmínkách.</a:t>
            </a:r>
          </a:p>
          <a:p>
            <a:r>
              <a:rPr lang="cs-CZ" smtClean="0"/>
              <a:t>Nejsou jen „ špatné“ bakterie, některé nám pomáhají.</a:t>
            </a:r>
            <a:r>
              <a:rPr lang="cs-CZ" smtClean="0">
                <a:sym typeface="Wingdings" pitchFamily="2" charset="2"/>
              </a:rPr>
              <a:t>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Tvary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Vzhled bakterií je velmi rozmanitý.</a:t>
            </a:r>
          </a:p>
          <a:p>
            <a:r>
              <a:rPr lang="cs-CZ" smtClean="0"/>
              <a:t>Kulovité- koky</a:t>
            </a:r>
          </a:p>
          <a:p>
            <a:r>
              <a:rPr lang="cs-CZ" smtClean="0"/>
              <a:t>Zdvojené kuličky- diplokoky</a:t>
            </a:r>
          </a:p>
          <a:p>
            <a:r>
              <a:rPr lang="cs-CZ" smtClean="0"/>
              <a:t>Korálky na šňůrce připomínají –streptokoky</a:t>
            </a:r>
          </a:p>
          <a:p>
            <a:r>
              <a:rPr lang="cs-CZ" smtClean="0"/>
              <a:t>Dále mohou být i tyčinkovitého a jiného tvaru.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Stavba 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Slizové pouzdro</a:t>
            </a:r>
          </a:p>
          <a:p>
            <a:r>
              <a:rPr lang="cs-CZ" smtClean="0"/>
              <a:t>Buněčná stěna</a:t>
            </a:r>
          </a:p>
          <a:p>
            <a:r>
              <a:rPr lang="cs-CZ" smtClean="0"/>
              <a:t>Plazmatická membrána</a:t>
            </a:r>
          </a:p>
          <a:p>
            <a:r>
              <a:rPr lang="cs-CZ" smtClean="0"/>
              <a:t>Cytoplazma</a:t>
            </a:r>
          </a:p>
          <a:p>
            <a:r>
              <a:rPr lang="cs-CZ" smtClean="0"/>
              <a:t>Jaderná hmota není plně ohraničená! nepravé jádro</a:t>
            </a:r>
          </a:p>
          <a:p>
            <a:r>
              <a:rPr lang="cs-CZ" smtClean="0"/>
              <a:t>Bičík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Význam bakterií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Spora-klidové stádium k překonání nepříznivých podmínek.</a:t>
            </a:r>
          </a:p>
          <a:p>
            <a:r>
              <a:rPr lang="cs-CZ" smtClean="0"/>
              <a:t>Pozitivní-laktobacily- bakterie, které mají využití při výrobě mléčných výrobků-např: kefír, jogurt…</a:t>
            </a:r>
          </a:p>
          <a:p>
            <a:r>
              <a:rPr lang="cs-CZ" smtClean="0"/>
              <a:t>Hnilobné bakterie- likvidují odpad v přírodě ( rozklad odumřelých těl).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Negativní 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Způsobují nakažlivá onemocnění.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Bakteriální nemoci se léčí antibiotiky- objev penicilínu ze  </a:t>
            </a:r>
            <a:r>
              <a:rPr lang="cs-CZ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štětičkovce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v roce 1929  A. Flemingem  znamenal zásadní průlom v medicíně!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Bakteriální nemoci: angína- streptokok</a:t>
            </a:r>
          </a:p>
          <a:p>
            <a:pPr marL="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zápal plic- pneumokok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2000" y="5214950"/>
            <a:ext cx="6781800" cy="95725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err="1" smtClean="0"/>
              <a:t>Testík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62000" y="685800"/>
            <a:ext cx="7543800" cy="4600575"/>
          </a:xfrm>
        </p:spPr>
        <p:txBody>
          <a:bodyPr/>
          <a:lstStyle/>
          <a:p>
            <a:r>
              <a:rPr lang="cs-CZ" smtClean="0"/>
              <a:t>1. Kdo objevil penicilín? </a:t>
            </a:r>
          </a:p>
          <a:p>
            <a:r>
              <a:rPr lang="cs-CZ" smtClean="0"/>
              <a:t> A . Fleming.</a:t>
            </a:r>
          </a:p>
          <a:p>
            <a:r>
              <a:rPr lang="cs-CZ" smtClean="0"/>
              <a:t>2. Co je spora? </a:t>
            </a:r>
          </a:p>
          <a:p>
            <a:r>
              <a:rPr lang="cs-CZ" smtClean="0"/>
              <a:t> Klidové stádium bakterie.                         </a:t>
            </a:r>
          </a:p>
          <a:p>
            <a:r>
              <a:rPr lang="cs-CZ" smtClean="0"/>
              <a:t>3. Je angína bakteriální onemocnění?</a:t>
            </a:r>
          </a:p>
          <a:p>
            <a:r>
              <a:rPr lang="cs-CZ" smtClean="0"/>
              <a:t> Ano.</a:t>
            </a:r>
          </a:p>
          <a:p>
            <a:r>
              <a:rPr lang="cs-CZ" smtClean="0"/>
              <a:t>4. K čemu slouží slizové pouzdro na bakterii?  </a:t>
            </a:r>
          </a:p>
          <a:p>
            <a:r>
              <a:rPr lang="cs-CZ" smtClean="0"/>
              <a:t>K ochraně.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C:\Documents and Settings\Mamka\Local Settings\Temporary Internet Files\Content.IE5\EGCU260Z\MP90040749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496" y="44624"/>
            <a:ext cx="9012155" cy="16002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320040" indent="-32004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u="sng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Petriho</a:t>
            </a:r>
            <a:r>
              <a:rPr lang="cs-CZ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misky pro pěstování baktérií</a:t>
            </a:r>
            <a:endParaRPr lang="cs-CZ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r>
              <a:rPr lang="cs-CZ" smtClean="0"/>
              <a:t>Vlastní zdroje</a:t>
            </a:r>
          </a:p>
          <a:p>
            <a:r>
              <a:rPr lang="cs-CZ" smtClean="0"/>
              <a:t>Galerie MS Klipart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 rtlCol="0">
            <a:normAutofit fontScale="92500" lnSpcReduction="20000"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risten ITC" pitchFamily="66" charset="0"/>
              </a:rPr>
              <a:t>Vytvořeno jako DUM do předmětu přírodopis na ZŠ a MŠ 17.listopadu 1325, Mladá Boleslav pro 6.ročník základní školy.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  <a:latin typeface="Kristen ITC" pitchFamily="66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risten ITC" pitchFamily="66" charset="0"/>
              </a:rPr>
              <a:t>Materiál slouží k doplnění učiva o botanice.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  <a:latin typeface="Kristen ITC" pitchFamily="66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risten ITC" pitchFamily="66" charset="0"/>
              </a:rPr>
              <a:t>Materiál je vhodné prezentovat pomocí  interaktivní tabule.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  <a:latin typeface="Kristen ITC" pitchFamily="66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risten ITC" pitchFamily="66" charset="0"/>
              </a:rPr>
              <a:t>Materiál byl vytvořen a pilotován v I. pololetí školního </a:t>
            </a:r>
            <a:r>
              <a:rPr lang="cs-CZ" smtClean="0">
                <a:solidFill>
                  <a:schemeClr val="tx1">
                    <a:lumMod val="75000"/>
                    <a:lumOff val="25000"/>
                  </a:schemeClr>
                </a:solidFill>
                <a:latin typeface="Kristen ITC" pitchFamily="66" charset="0"/>
              </a:rPr>
              <a:t>roku 2012/2013.</a:t>
            </a: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  <a:latin typeface="Kristen ITC" pitchFamily="66" charset="0"/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64</TotalTime>
  <Words>238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20" baseType="lpstr">
      <vt:lpstr>Trebuchet MS</vt:lpstr>
      <vt:lpstr>Arial</vt:lpstr>
      <vt:lpstr>Georgia</vt:lpstr>
      <vt:lpstr>Calibri</vt:lpstr>
      <vt:lpstr>Kristen ITC</vt:lpstr>
      <vt:lpstr>Wingdings</vt:lpstr>
      <vt:lpstr>Aerodynamika</vt:lpstr>
      <vt:lpstr>Aerodynamika</vt:lpstr>
      <vt:lpstr>Aerodynamika</vt:lpstr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Lucka a Lenka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bakterie</dc:title>
  <dc:creator>Mamka</dc:creator>
  <cp:lastModifiedBy>Maminka</cp:lastModifiedBy>
  <cp:revision>15</cp:revision>
  <dcterms:created xsi:type="dcterms:W3CDTF">2012-07-01T20:39:02Z</dcterms:created>
  <dcterms:modified xsi:type="dcterms:W3CDTF">2012-12-18T13:16:55Z</dcterms:modified>
</cp:coreProperties>
</file>