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2" r:id="rId7"/>
    <p:sldId id="261" r:id="rId8"/>
    <p:sldId id="263" r:id="rId9"/>
    <p:sldId id="264" r:id="rId10"/>
    <p:sldId id="265" r:id="rId1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62" d="100"/>
          <a:sy n="62" d="100"/>
        </p:scale>
        <p:origin x="-726" y="-24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3B127A8-75B3-4448-B134-32DB0C17AC66}" type="datetimeFigureOut">
              <a:rPr lang="cs-CZ" smtClean="0"/>
              <a:pPr/>
              <a:t>22.11.2012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EAFE1D1-22A2-472E-98C0-124673431FD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3B127A8-75B3-4448-B134-32DB0C17AC66}" type="datetimeFigureOut">
              <a:rPr lang="cs-CZ" smtClean="0"/>
              <a:pPr/>
              <a:t>22.11.2012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EAFE1D1-22A2-472E-98C0-124673431FD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3B127A8-75B3-4448-B134-32DB0C17AC66}" type="datetimeFigureOut">
              <a:rPr lang="cs-CZ" smtClean="0"/>
              <a:pPr/>
              <a:t>22.11.2012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EAFE1D1-22A2-472E-98C0-124673431FD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3B127A8-75B3-4448-B134-32DB0C17AC66}" type="datetimeFigureOut">
              <a:rPr lang="cs-CZ" smtClean="0"/>
              <a:pPr/>
              <a:t>22.11.2012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EAFE1D1-22A2-472E-98C0-124673431FD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3B127A8-75B3-4448-B134-32DB0C17AC66}" type="datetimeFigureOut">
              <a:rPr lang="cs-CZ" smtClean="0"/>
              <a:pPr/>
              <a:t>22.11.2012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EAFE1D1-22A2-472E-98C0-124673431FD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3B127A8-75B3-4448-B134-32DB0C17AC66}" type="datetimeFigureOut">
              <a:rPr lang="cs-CZ" smtClean="0"/>
              <a:pPr/>
              <a:t>22.11.2012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EAFE1D1-22A2-472E-98C0-124673431FD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3B127A8-75B3-4448-B134-32DB0C17AC66}" type="datetimeFigureOut">
              <a:rPr lang="cs-CZ" smtClean="0"/>
              <a:pPr/>
              <a:t>22.11.2012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EAFE1D1-22A2-472E-98C0-124673431FD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3B127A8-75B3-4448-B134-32DB0C17AC66}" type="datetimeFigureOut">
              <a:rPr lang="cs-CZ" smtClean="0"/>
              <a:pPr/>
              <a:t>22.11.2012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EAFE1D1-22A2-472E-98C0-124673431FD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3B127A8-75B3-4448-B134-32DB0C17AC66}" type="datetimeFigureOut">
              <a:rPr lang="cs-CZ" smtClean="0"/>
              <a:pPr/>
              <a:t>22.11.2012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EAFE1D1-22A2-472E-98C0-124673431FD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3B127A8-75B3-4448-B134-32DB0C17AC66}" type="datetimeFigureOut">
              <a:rPr lang="cs-CZ" smtClean="0"/>
              <a:pPr/>
              <a:t>22.11.2012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EAFE1D1-22A2-472E-98C0-124673431FD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3B127A8-75B3-4448-B134-32DB0C17AC66}" type="datetimeFigureOut">
              <a:rPr lang="cs-CZ" smtClean="0"/>
              <a:pPr/>
              <a:t>22.11.2012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EAFE1D1-22A2-472E-98C0-124673431FD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rgbClr val="FF3399"/>
            </a:gs>
            <a:gs pos="25000">
              <a:srgbClr val="FF6633"/>
            </a:gs>
            <a:gs pos="50000">
              <a:srgbClr val="FFFF00"/>
            </a:gs>
            <a:gs pos="75000">
              <a:srgbClr val="01A78F"/>
            </a:gs>
            <a:gs pos="100000">
              <a:srgbClr val="3366FF"/>
            </a:gs>
          </a:gsLst>
          <a:path path="circle">
            <a:fillToRect l="100000" b="100000"/>
          </a:path>
          <a:tileRect t="-100000" r="-10000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B127A8-75B3-4448-B134-32DB0C17AC66}" type="datetimeFigureOut">
              <a:rPr lang="cs-CZ" smtClean="0"/>
              <a:pPr/>
              <a:t>22.11.2012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EAFE1D1-22A2-472E-98C0-124673431FDB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smtClean="0">
                <a:latin typeface="Comic Sans MS" pitchFamily="66" charset="0"/>
              </a:rPr>
              <a:t>Organická chemie</a:t>
            </a:r>
            <a:endParaRPr lang="cs-CZ" dirty="0">
              <a:latin typeface="Comic Sans MS" pitchFamily="66" charset="0"/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403648" y="3933056"/>
            <a:ext cx="6400800" cy="2711152"/>
          </a:xfrm>
        </p:spPr>
        <p:txBody>
          <a:bodyPr>
            <a:normAutofit fontScale="55000" lnSpcReduction="20000"/>
          </a:bodyPr>
          <a:lstStyle/>
          <a:p>
            <a:pPr>
              <a:defRPr/>
            </a:pPr>
            <a:r>
              <a:rPr lang="cs-CZ" dirty="0" smtClean="0">
                <a:solidFill>
                  <a:schemeClr val="tx1"/>
                </a:solidFill>
                <a:latin typeface="Comic Sans MS" pitchFamily="66" charset="0"/>
              </a:rPr>
              <a:t>Autor: Mgr. Iva </a:t>
            </a:r>
            <a:r>
              <a:rPr lang="cs-CZ" dirty="0" err="1" smtClean="0">
                <a:solidFill>
                  <a:schemeClr val="tx1"/>
                </a:solidFill>
                <a:latin typeface="Comic Sans MS" pitchFamily="66" charset="0"/>
              </a:rPr>
              <a:t>Hirschová</a:t>
            </a:r>
            <a:endParaRPr lang="cs-CZ" dirty="0" smtClean="0">
              <a:solidFill>
                <a:schemeClr val="tx1"/>
              </a:solidFill>
              <a:latin typeface="Comic Sans MS" pitchFamily="66" charset="0"/>
            </a:endParaRPr>
          </a:p>
          <a:p>
            <a:pPr>
              <a:defRPr/>
            </a:pPr>
            <a:endParaRPr lang="cs-CZ" dirty="0" smtClean="0">
              <a:solidFill>
                <a:schemeClr val="tx1"/>
              </a:solidFill>
              <a:latin typeface="Comic Sans MS" pitchFamily="66" charset="0"/>
            </a:endParaRPr>
          </a:p>
          <a:p>
            <a:pPr>
              <a:defRPr/>
            </a:pPr>
            <a:r>
              <a:rPr lang="cs-CZ" dirty="0" smtClean="0">
                <a:solidFill>
                  <a:schemeClr val="tx1"/>
                </a:solidFill>
                <a:latin typeface="Comic Sans MS" pitchFamily="66" charset="0"/>
              </a:rPr>
              <a:t>VY_32_INOVACE_50_Alkeny</a:t>
            </a:r>
          </a:p>
          <a:p>
            <a:pPr>
              <a:defRPr/>
            </a:pPr>
            <a:endParaRPr lang="cs-CZ" dirty="0" smtClean="0">
              <a:solidFill>
                <a:schemeClr val="tx1"/>
              </a:solidFill>
              <a:latin typeface="Comic Sans MS" pitchFamily="66" charset="0"/>
            </a:endParaRPr>
          </a:p>
          <a:p>
            <a:pPr>
              <a:defRPr/>
            </a:pPr>
            <a:endParaRPr lang="cs-CZ" dirty="0" smtClean="0">
              <a:solidFill>
                <a:schemeClr val="tx1"/>
              </a:solidFill>
              <a:latin typeface="Comic Sans MS" pitchFamily="66" charset="0"/>
            </a:endParaRPr>
          </a:p>
          <a:p>
            <a:pPr>
              <a:defRPr/>
            </a:pPr>
            <a:endParaRPr lang="cs-CZ" dirty="0" smtClean="0">
              <a:solidFill>
                <a:schemeClr val="tx1"/>
              </a:solidFill>
              <a:latin typeface="Comic Sans MS" pitchFamily="66" charset="0"/>
            </a:endParaRPr>
          </a:p>
          <a:p>
            <a:pPr>
              <a:defRPr/>
            </a:pPr>
            <a:r>
              <a:rPr lang="cs-CZ" dirty="0" smtClean="0">
                <a:solidFill>
                  <a:schemeClr val="tx1"/>
                </a:solidFill>
                <a:latin typeface="Comic Sans MS" pitchFamily="66" charset="0"/>
              </a:rPr>
              <a:t>Vytvořeno v rámci projektu „EU peníze školám“.</a:t>
            </a:r>
          </a:p>
          <a:p>
            <a:pPr>
              <a:defRPr/>
            </a:pPr>
            <a:r>
              <a:rPr lang="cs-CZ" dirty="0" smtClean="0">
                <a:solidFill>
                  <a:schemeClr val="tx1"/>
                </a:solidFill>
                <a:latin typeface="Comic Sans MS" pitchFamily="66" charset="0"/>
              </a:rPr>
              <a:t>OP VK oblast podpory 1.4 s názvem Zlepšení podmínek pro vzdělávání na základních školách.</a:t>
            </a:r>
          </a:p>
          <a:p>
            <a:endParaRPr lang="cs-CZ" dirty="0"/>
          </a:p>
        </p:txBody>
      </p:sp>
      <p:pic>
        <p:nvPicPr>
          <p:cNvPr id="4" name="Picture 3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0" y="0"/>
            <a:ext cx="9144000" cy="14954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>
                <a:latin typeface="Comic Sans MS" pitchFamily="66" charset="0"/>
              </a:rPr>
              <a:t>Uhlovodíky, ve kterých se mezi atomy uhlíky vyskytují i násobné vazby….a to dvojné.</a:t>
            </a:r>
          </a:p>
          <a:p>
            <a:r>
              <a:rPr lang="cs-CZ" dirty="0" smtClean="0">
                <a:latin typeface="Comic Sans MS" pitchFamily="66" charset="0"/>
              </a:rPr>
              <a:t>Stále platí </a:t>
            </a:r>
            <a:r>
              <a:rPr lang="cs-CZ" dirty="0" err="1" smtClean="0">
                <a:latin typeface="Comic Sans MS" pitchFamily="66" charset="0"/>
              </a:rPr>
              <a:t>čtyřvaznost</a:t>
            </a:r>
            <a:r>
              <a:rPr lang="cs-CZ" dirty="0" smtClean="0">
                <a:latin typeface="Comic Sans MS" pitchFamily="66" charset="0"/>
              </a:rPr>
              <a:t> uhlíku!!!</a:t>
            </a:r>
          </a:p>
          <a:p>
            <a:r>
              <a:rPr lang="cs-CZ" dirty="0" smtClean="0">
                <a:latin typeface="Comic Sans MS" pitchFamily="66" charset="0"/>
              </a:rPr>
              <a:t>Koncovka podstatného jména je zakončena na </a:t>
            </a:r>
            <a:r>
              <a:rPr lang="cs-CZ" dirty="0" err="1" smtClean="0">
                <a:latin typeface="Comic Sans MS" pitchFamily="66" charset="0"/>
              </a:rPr>
              <a:t>en</a:t>
            </a:r>
            <a:endParaRPr lang="cs-CZ" dirty="0" smtClean="0">
              <a:latin typeface="Comic Sans MS" pitchFamily="66" charset="0"/>
            </a:endParaRPr>
          </a:p>
          <a:p>
            <a:r>
              <a:rPr lang="cs-CZ" dirty="0" smtClean="0">
                <a:latin typeface="Comic Sans MS" pitchFamily="66" charset="0"/>
              </a:rPr>
              <a:t>Tedy metan- </a:t>
            </a:r>
            <a:r>
              <a:rPr lang="cs-CZ" dirty="0" err="1" smtClean="0">
                <a:latin typeface="Comic Sans MS" pitchFamily="66" charset="0"/>
              </a:rPr>
              <a:t>alkan</a:t>
            </a:r>
            <a:endParaRPr lang="cs-CZ" dirty="0" smtClean="0">
              <a:latin typeface="Comic Sans MS" pitchFamily="66" charset="0"/>
            </a:endParaRPr>
          </a:p>
          <a:p>
            <a:r>
              <a:rPr lang="cs-CZ" dirty="0">
                <a:latin typeface="Comic Sans MS" pitchFamily="66" charset="0"/>
              </a:rPr>
              <a:t> </a:t>
            </a:r>
            <a:r>
              <a:rPr lang="cs-CZ" dirty="0" smtClean="0">
                <a:latin typeface="Comic Sans MS" pitchFamily="66" charset="0"/>
              </a:rPr>
              <a:t>        meten- alken</a:t>
            </a:r>
            <a:endParaRPr lang="cs-CZ" dirty="0">
              <a:latin typeface="Comic Sans MS" pitchFamily="66" charset="0"/>
            </a:endParaRPr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>
                <a:latin typeface="Comic Sans MS" pitchFamily="66" charset="0"/>
              </a:rPr>
              <a:t>Čím více je násobných vazeb, tím nižší je počet atomů vodíku ve sloučenině.</a:t>
            </a:r>
          </a:p>
          <a:p>
            <a:endParaRPr lang="cs-CZ" dirty="0">
              <a:latin typeface="Comic Sans MS" pitchFamily="66" charset="0"/>
            </a:endParaRPr>
          </a:p>
          <a:p>
            <a:endParaRPr lang="cs-CZ" dirty="0" smtClean="0">
              <a:latin typeface="Comic Sans MS" pitchFamily="66" charset="0"/>
            </a:endParaRPr>
          </a:p>
          <a:p>
            <a:r>
              <a:rPr lang="cs-CZ" dirty="0" smtClean="0">
                <a:latin typeface="Comic Sans MS" pitchFamily="66" charset="0"/>
              </a:rPr>
              <a:t>Použití vzorců je opět molekulové, strukturní, racionální</a:t>
            </a:r>
            <a:endParaRPr lang="cs-CZ" dirty="0">
              <a:latin typeface="Comic Sans MS" pitchFamily="66" charset="0"/>
            </a:endParaRPr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Vzory vzorců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buNone/>
            </a:pPr>
            <a:r>
              <a:rPr lang="cs-CZ" dirty="0" smtClean="0"/>
              <a:t>Buten      molekulový                C</a:t>
            </a:r>
            <a:r>
              <a:rPr lang="cs-CZ" baseline="-25000" dirty="0" smtClean="0"/>
              <a:t>4</a:t>
            </a:r>
            <a:r>
              <a:rPr lang="cs-CZ" dirty="0" smtClean="0"/>
              <a:t> H</a:t>
            </a:r>
            <a:r>
              <a:rPr lang="cs-CZ" baseline="-25000" dirty="0" smtClean="0"/>
              <a:t>8</a:t>
            </a:r>
          </a:p>
          <a:p>
            <a:pPr>
              <a:buNone/>
            </a:pPr>
            <a:r>
              <a:rPr lang="cs-CZ" baseline="-25000" dirty="0" smtClean="0"/>
              <a:t>                                                                               H        </a:t>
            </a:r>
            <a:r>
              <a:rPr lang="cs-CZ" baseline="-25000" dirty="0" err="1" smtClean="0"/>
              <a:t>H</a:t>
            </a:r>
            <a:endParaRPr lang="cs-CZ" baseline="-25000" dirty="0"/>
          </a:p>
          <a:p>
            <a:pPr>
              <a:buNone/>
            </a:pPr>
            <a:r>
              <a:rPr lang="cs-CZ" baseline="-25000" dirty="0" smtClean="0"/>
              <a:t>                                                                                                                                                                                                                                                                                 </a:t>
            </a:r>
          </a:p>
          <a:p>
            <a:pPr>
              <a:buNone/>
            </a:pPr>
            <a:r>
              <a:rPr lang="cs-CZ" baseline="-25000" dirty="0" smtClean="0"/>
              <a:t>                       </a:t>
            </a:r>
            <a:r>
              <a:rPr lang="cs-CZ" dirty="0" smtClean="0"/>
              <a:t> strukturní            H    C     </a:t>
            </a:r>
            <a:r>
              <a:rPr lang="cs-CZ" dirty="0" err="1" smtClean="0"/>
              <a:t>C</a:t>
            </a:r>
            <a:r>
              <a:rPr lang="cs-CZ" dirty="0" smtClean="0"/>
              <a:t>      </a:t>
            </a:r>
            <a:r>
              <a:rPr lang="cs-CZ" dirty="0" err="1" smtClean="0"/>
              <a:t>C</a:t>
            </a:r>
            <a:r>
              <a:rPr lang="cs-CZ" dirty="0" smtClean="0"/>
              <a:t>      </a:t>
            </a:r>
            <a:r>
              <a:rPr lang="cs-CZ" dirty="0" err="1" smtClean="0"/>
              <a:t>C</a:t>
            </a:r>
            <a:r>
              <a:rPr lang="cs-CZ" dirty="0" smtClean="0"/>
              <a:t>   H</a:t>
            </a:r>
          </a:p>
          <a:p>
            <a:pPr>
              <a:buNone/>
            </a:pPr>
            <a:r>
              <a:rPr lang="cs-CZ" dirty="0"/>
              <a:t> </a:t>
            </a:r>
            <a:r>
              <a:rPr lang="cs-CZ" dirty="0" smtClean="0"/>
              <a:t>                                                                            </a:t>
            </a:r>
          </a:p>
          <a:p>
            <a:pPr>
              <a:buNone/>
            </a:pPr>
            <a:r>
              <a:rPr lang="cs-CZ" dirty="0"/>
              <a:t> </a:t>
            </a:r>
            <a:r>
              <a:rPr lang="cs-CZ" dirty="0" smtClean="0"/>
              <a:t>                                                   H      </a:t>
            </a:r>
            <a:r>
              <a:rPr lang="cs-CZ" dirty="0" err="1" smtClean="0"/>
              <a:t>H</a:t>
            </a:r>
            <a:r>
              <a:rPr lang="cs-CZ" dirty="0" smtClean="0"/>
              <a:t>     </a:t>
            </a:r>
            <a:r>
              <a:rPr lang="cs-CZ" dirty="0" err="1" smtClean="0"/>
              <a:t>H</a:t>
            </a:r>
            <a:r>
              <a:rPr lang="cs-CZ" dirty="0" smtClean="0"/>
              <a:t>      </a:t>
            </a:r>
            <a:r>
              <a:rPr lang="cs-CZ" dirty="0" err="1" smtClean="0"/>
              <a:t>H</a:t>
            </a:r>
            <a:r>
              <a:rPr lang="cs-CZ" dirty="0" smtClean="0"/>
              <a:t>                  </a:t>
            </a:r>
          </a:p>
          <a:p>
            <a:pPr>
              <a:buNone/>
            </a:pPr>
            <a:r>
              <a:rPr lang="cs-CZ" dirty="0"/>
              <a:t> </a:t>
            </a:r>
            <a:r>
              <a:rPr lang="cs-CZ" dirty="0" smtClean="0"/>
              <a:t>                                                             </a:t>
            </a:r>
          </a:p>
          <a:p>
            <a:pPr>
              <a:buNone/>
            </a:pPr>
            <a:r>
              <a:rPr lang="cs-CZ" dirty="0"/>
              <a:t> </a:t>
            </a:r>
            <a:r>
              <a:rPr lang="cs-CZ" dirty="0" smtClean="0"/>
              <a:t>            racionální      C H</a:t>
            </a:r>
            <a:r>
              <a:rPr lang="cs-CZ" baseline="-25000" dirty="0" smtClean="0"/>
              <a:t>3</a:t>
            </a:r>
            <a:r>
              <a:rPr lang="cs-CZ" dirty="0" smtClean="0"/>
              <a:t>    C H</a:t>
            </a:r>
            <a:r>
              <a:rPr lang="cs-CZ" baseline="-25000" dirty="0" smtClean="0"/>
              <a:t>2</a:t>
            </a:r>
            <a:r>
              <a:rPr lang="cs-CZ" dirty="0" smtClean="0"/>
              <a:t>      C H    C H</a:t>
            </a:r>
            <a:r>
              <a:rPr lang="cs-CZ" baseline="-25000" dirty="0"/>
              <a:t>2</a:t>
            </a:r>
            <a:r>
              <a:rPr lang="cs-CZ" dirty="0" smtClean="0"/>
              <a:t>                                         </a:t>
            </a:r>
            <a:endParaRPr lang="cs-CZ" dirty="0"/>
          </a:p>
        </p:txBody>
      </p:sp>
      <p:cxnSp>
        <p:nvCxnSpPr>
          <p:cNvPr id="5" name="Přímá spojovací čára 4"/>
          <p:cNvCxnSpPr/>
          <p:nvPr/>
        </p:nvCxnSpPr>
        <p:spPr>
          <a:xfrm>
            <a:off x="5796136" y="3284984"/>
            <a:ext cx="216024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ovací čára 7"/>
          <p:cNvCxnSpPr/>
          <p:nvPr/>
        </p:nvCxnSpPr>
        <p:spPr>
          <a:xfrm>
            <a:off x="6372200" y="3284984"/>
            <a:ext cx="360040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" name="Přímá spojovací čára 10"/>
          <p:cNvCxnSpPr/>
          <p:nvPr/>
        </p:nvCxnSpPr>
        <p:spPr>
          <a:xfrm>
            <a:off x="7164288" y="3284984"/>
            <a:ext cx="360040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" name="Přímá spojovací čára 13"/>
          <p:cNvCxnSpPr/>
          <p:nvPr/>
        </p:nvCxnSpPr>
        <p:spPr>
          <a:xfrm>
            <a:off x="7164288" y="3356992"/>
            <a:ext cx="360040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" name="Přímá spojovací čára 16"/>
          <p:cNvCxnSpPr/>
          <p:nvPr/>
        </p:nvCxnSpPr>
        <p:spPr>
          <a:xfrm>
            <a:off x="5076056" y="3284984"/>
            <a:ext cx="288032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0" name="Přímá spojovací čára 19"/>
          <p:cNvCxnSpPr/>
          <p:nvPr/>
        </p:nvCxnSpPr>
        <p:spPr>
          <a:xfrm>
            <a:off x="7884368" y="3284984"/>
            <a:ext cx="288032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3" name="Přímá spojovací čára 22"/>
          <p:cNvCxnSpPr/>
          <p:nvPr/>
        </p:nvCxnSpPr>
        <p:spPr>
          <a:xfrm>
            <a:off x="5580112" y="3573016"/>
            <a:ext cx="0" cy="36004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6" name="Přímá spojovací čára 25"/>
          <p:cNvCxnSpPr/>
          <p:nvPr/>
        </p:nvCxnSpPr>
        <p:spPr>
          <a:xfrm>
            <a:off x="6228184" y="3573016"/>
            <a:ext cx="0" cy="36004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" name="Přímá spojovací čára 30"/>
          <p:cNvCxnSpPr/>
          <p:nvPr/>
        </p:nvCxnSpPr>
        <p:spPr>
          <a:xfrm>
            <a:off x="7020272" y="3573016"/>
            <a:ext cx="0" cy="432048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8" name="Přímá spojovací čára 37"/>
          <p:cNvCxnSpPr/>
          <p:nvPr/>
        </p:nvCxnSpPr>
        <p:spPr>
          <a:xfrm>
            <a:off x="7740352" y="3573016"/>
            <a:ext cx="0" cy="432048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2" name="Přímá spojovací čára 41"/>
          <p:cNvCxnSpPr/>
          <p:nvPr/>
        </p:nvCxnSpPr>
        <p:spPr>
          <a:xfrm flipV="1">
            <a:off x="5508104" y="2564904"/>
            <a:ext cx="0" cy="36004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5" name="Přímá spojovací čára 44"/>
          <p:cNvCxnSpPr/>
          <p:nvPr/>
        </p:nvCxnSpPr>
        <p:spPr>
          <a:xfrm flipV="1">
            <a:off x="6228184" y="2564904"/>
            <a:ext cx="0" cy="36004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8" name="Přímá spojovací čára 47"/>
          <p:cNvCxnSpPr/>
          <p:nvPr/>
        </p:nvCxnSpPr>
        <p:spPr>
          <a:xfrm>
            <a:off x="4644008" y="5589240"/>
            <a:ext cx="288032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1" name="Přímá spojovací čára 50"/>
          <p:cNvCxnSpPr/>
          <p:nvPr/>
        </p:nvCxnSpPr>
        <p:spPr>
          <a:xfrm>
            <a:off x="5724128" y="5589240"/>
            <a:ext cx="360040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4" name="Přímá spojovací čára 53"/>
          <p:cNvCxnSpPr/>
          <p:nvPr/>
        </p:nvCxnSpPr>
        <p:spPr>
          <a:xfrm>
            <a:off x="6876256" y="5661248"/>
            <a:ext cx="216024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7" name="Přímá spojovací čára 56"/>
          <p:cNvCxnSpPr/>
          <p:nvPr/>
        </p:nvCxnSpPr>
        <p:spPr>
          <a:xfrm>
            <a:off x="6876256" y="5589240"/>
            <a:ext cx="216024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latin typeface="Comic Sans MS" pitchFamily="66" charset="0"/>
              </a:rPr>
              <a:t>Významné alkeny</a:t>
            </a:r>
            <a:endParaRPr lang="cs-CZ" dirty="0">
              <a:latin typeface="Comic Sans MS" pitchFamily="66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>
                <a:latin typeface="Comic Sans MS" pitchFamily="66" charset="0"/>
              </a:rPr>
              <a:t>Eten- etylen</a:t>
            </a:r>
          </a:p>
          <a:p>
            <a:endParaRPr lang="cs-CZ" dirty="0">
              <a:latin typeface="Comic Sans MS" pitchFamily="66" charset="0"/>
            </a:endParaRPr>
          </a:p>
          <a:p>
            <a:endParaRPr lang="cs-CZ" dirty="0" smtClean="0">
              <a:latin typeface="Comic Sans MS" pitchFamily="66" charset="0"/>
            </a:endParaRPr>
          </a:p>
          <a:p>
            <a:r>
              <a:rPr lang="cs-CZ" dirty="0" smtClean="0">
                <a:latin typeface="Comic Sans MS" pitchFamily="66" charset="0"/>
              </a:rPr>
              <a:t>C H</a:t>
            </a:r>
            <a:r>
              <a:rPr lang="cs-CZ" baseline="-25000" dirty="0" smtClean="0">
                <a:latin typeface="Comic Sans MS" pitchFamily="66" charset="0"/>
              </a:rPr>
              <a:t>2</a:t>
            </a:r>
            <a:r>
              <a:rPr lang="cs-CZ" dirty="0" smtClean="0">
                <a:latin typeface="Comic Sans MS" pitchFamily="66" charset="0"/>
              </a:rPr>
              <a:t>     C H</a:t>
            </a:r>
            <a:r>
              <a:rPr lang="cs-CZ" baseline="-25000" dirty="0" smtClean="0">
                <a:latin typeface="Comic Sans MS" pitchFamily="66" charset="0"/>
              </a:rPr>
              <a:t>2</a:t>
            </a:r>
          </a:p>
          <a:p>
            <a:endParaRPr lang="cs-CZ" baseline="-25000" dirty="0">
              <a:latin typeface="Comic Sans MS" pitchFamily="66" charset="0"/>
            </a:endParaRPr>
          </a:p>
          <a:p>
            <a:r>
              <a:rPr lang="cs-CZ" dirty="0" smtClean="0">
                <a:latin typeface="Comic Sans MS" pitchFamily="66" charset="0"/>
              </a:rPr>
              <a:t>Plynná, hořlavá látka bez barvy, výbušná se vzduchem</a:t>
            </a:r>
          </a:p>
          <a:p>
            <a:r>
              <a:rPr lang="cs-CZ" dirty="0" smtClean="0">
                <a:latin typeface="Comic Sans MS" pitchFamily="66" charset="0"/>
              </a:rPr>
              <a:t>Využití: výroba  etanolu, dozrávání ovoce</a:t>
            </a:r>
            <a:endParaRPr lang="cs-CZ" dirty="0">
              <a:latin typeface="Comic Sans MS" pitchFamily="66" charset="0"/>
            </a:endParaRPr>
          </a:p>
        </p:txBody>
      </p:sp>
      <p:cxnSp>
        <p:nvCxnSpPr>
          <p:cNvPr id="5" name="Přímá spojovací čára 4"/>
          <p:cNvCxnSpPr/>
          <p:nvPr/>
        </p:nvCxnSpPr>
        <p:spPr>
          <a:xfrm>
            <a:off x="1822863" y="3573016"/>
            <a:ext cx="288032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ovací čára 7"/>
          <p:cNvCxnSpPr/>
          <p:nvPr/>
        </p:nvCxnSpPr>
        <p:spPr>
          <a:xfrm>
            <a:off x="1802139" y="3645024"/>
            <a:ext cx="288032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2050" name="Picture 2" descr="C:\Documents and Settings\Mamka\Local Settings\Temporary Internet Files\Content.IE5\3B4X6PZ1\MC900441718[1].pn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727700" y="1543050"/>
            <a:ext cx="2743200" cy="2743200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err="1" smtClean="0">
                <a:latin typeface="Comic Sans MS" pitchFamily="66" charset="0"/>
              </a:rPr>
              <a:t>Alkadieny</a:t>
            </a:r>
            <a:endParaRPr lang="cs-CZ" dirty="0">
              <a:latin typeface="Comic Sans MS" pitchFamily="66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>
                <a:latin typeface="Comic Sans MS" pitchFamily="66" charset="0"/>
              </a:rPr>
              <a:t>Uhlovodíky s více (dvěma) násobnými vazbami.</a:t>
            </a:r>
          </a:p>
          <a:p>
            <a:endParaRPr lang="cs-CZ" dirty="0">
              <a:latin typeface="Comic Sans MS" pitchFamily="66" charset="0"/>
            </a:endParaRPr>
          </a:p>
          <a:p>
            <a:r>
              <a:rPr lang="cs-CZ" dirty="0" smtClean="0">
                <a:latin typeface="Comic Sans MS" pitchFamily="66" charset="0"/>
              </a:rPr>
              <a:t>1,3 butadien  C H</a:t>
            </a:r>
            <a:r>
              <a:rPr lang="cs-CZ" baseline="-25000" dirty="0" smtClean="0">
                <a:latin typeface="Comic Sans MS" pitchFamily="66" charset="0"/>
              </a:rPr>
              <a:t>2</a:t>
            </a:r>
            <a:r>
              <a:rPr lang="cs-CZ" dirty="0" smtClean="0">
                <a:latin typeface="Comic Sans MS" pitchFamily="66" charset="0"/>
              </a:rPr>
              <a:t>    C H     C H     CH</a:t>
            </a:r>
            <a:r>
              <a:rPr lang="cs-CZ" baseline="-25000" dirty="0" smtClean="0">
                <a:latin typeface="Comic Sans MS" pitchFamily="66" charset="0"/>
              </a:rPr>
              <a:t>2</a:t>
            </a:r>
          </a:p>
          <a:p>
            <a:endParaRPr lang="cs-CZ" baseline="-25000" dirty="0" smtClean="0">
              <a:latin typeface="Comic Sans MS" pitchFamily="66" charset="0"/>
            </a:endParaRPr>
          </a:p>
          <a:p>
            <a:r>
              <a:rPr lang="cs-CZ" dirty="0" smtClean="0">
                <a:latin typeface="Comic Sans MS" pitchFamily="66" charset="0"/>
              </a:rPr>
              <a:t>Využití:výroba syntetického kaučuku</a:t>
            </a:r>
            <a:endParaRPr lang="cs-CZ" dirty="0">
              <a:latin typeface="Comic Sans MS" pitchFamily="66" charset="0"/>
            </a:endParaRPr>
          </a:p>
        </p:txBody>
      </p:sp>
      <p:cxnSp>
        <p:nvCxnSpPr>
          <p:cNvPr id="5" name="Přímá spojovací čára 4"/>
          <p:cNvCxnSpPr/>
          <p:nvPr/>
        </p:nvCxnSpPr>
        <p:spPr>
          <a:xfrm>
            <a:off x="4211960" y="3573016"/>
            <a:ext cx="360040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" name="Přímá spojovací čára 8"/>
          <p:cNvCxnSpPr/>
          <p:nvPr/>
        </p:nvCxnSpPr>
        <p:spPr>
          <a:xfrm>
            <a:off x="4211960" y="3501008"/>
            <a:ext cx="360040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Přímá spojovací čára 11"/>
          <p:cNvCxnSpPr/>
          <p:nvPr/>
        </p:nvCxnSpPr>
        <p:spPr>
          <a:xfrm>
            <a:off x="5508104" y="3573016"/>
            <a:ext cx="360040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Přímá spojovací čára 14"/>
          <p:cNvCxnSpPr/>
          <p:nvPr/>
        </p:nvCxnSpPr>
        <p:spPr>
          <a:xfrm>
            <a:off x="6876256" y="3491638"/>
            <a:ext cx="432048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9" name="Přímá spojovací čára 18"/>
          <p:cNvCxnSpPr/>
          <p:nvPr/>
        </p:nvCxnSpPr>
        <p:spPr>
          <a:xfrm>
            <a:off x="6912260" y="3579428"/>
            <a:ext cx="360040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latin typeface="Comic Sans MS" pitchFamily="66" charset="0"/>
              </a:rPr>
              <a:t>Roztřiď </a:t>
            </a:r>
            <a:r>
              <a:rPr lang="cs-CZ" dirty="0" err="1" smtClean="0">
                <a:latin typeface="Comic Sans MS" pitchFamily="66" charset="0"/>
              </a:rPr>
              <a:t>alkany</a:t>
            </a:r>
            <a:r>
              <a:rPr lang="cs-CZ" dirty="0" smtClean="0">
                <a:latin typeface="Comic Sans MS" pitchFamily="66" charset="0"/>
              </a:rPr>
              <a:t>,alkeny</a:t>
            </a:r>
            <a:endParaRPr lang="cs-CZ" dirty="0">
              <a:latin typeface="Comic Sans MS" pitchFamily="66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>
                <a:latin typeface="Comic Sans MS" pitchFamily="66" charset="0"/>
              </a:rPr>
              <a:t>Metan   </a:t>
            </a:r>
            <a:r>
              <a:rPr lang="cs-CZ" dirty="0" err="1" smtClean="0">
                <a:latin typeface="Comic Sans MS" pitchFamily="66" charset="0"/>
              </a:rPr>
              <a:t>eten</a:t>
            </a:r>
            <a:r>
              <a:rPr lang="cs-CZ" dirty="0">
                <a:latin typeface="Comic Sans MS" pitchFamily="66" charset="0"/>
              </a:rPr>
              <a:t> </a:t>
            </a:r>
            <a:r>
              <a:rPr lang="cs-CZ" dirty="0" smtClean="0">
                <a:latin typeface="Comic Sans MS" pitchFamily="66" charset="0"/>
              </a:rPr>
              <a:t> butan  propan  propen</a:t>
            </a:r>
          </a:p>
          <a:p>
            <a:endParaRPr lang="cs-CZ" dirty="0">
              <a:latin typeface="Comic Sans MS" pitchFamily="66" charset="0"/>
            </a:endParaRPr>
          </a:p>
          <a:p>
            <a:endParaRPr lang="cs-CZ" dirty="0" smtClean="0">
              <a:latin typeface="Comic Sans MS" pitchFamily="66" charset="0"/>
            </a:endParaRPr>
          </a:p>
          <a:p>
            <a:endParaRPr lang="cs-CZ" dirty="0">
              <a:latin typeface="Comic Sans MS" pitchFamily="66" charset="0"/>
            </a:endParaRPr>
          </a:p>
          <a:p>
            <a:pPr marL="0" indent="0">
              <a:buNone/>
            </a:pPr>
            <a:r>
              <a:rPr lang="cs-CZ" dirty="0" smtClean="0">
                <a:latin typeface="Comic Sans MS" pitchFamily="66" charset="0"/>
              </a:rPr>
              <a:t>  </a:t>
            </a:r>
          </a:p>
          <a:p>
            <a:r>
              <a:rPr lang="cs-CZ" dirty="0" smtClean="0">
                <a:latin typeface="Comic Sans MS" pitchFamily="66" charset="0"/>
              </a:rPr>
              <a:t>Hexan  pentan  penten  etan  heptan</a:t>
            </a:r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latin typeface="Comic Sans MS" pitchFamily="66" charset="0"/>
              </a:rPr>
              <a:t>Řešení</a:t>
            </a:r>
            <a:endParaRPr lang="cs-CZ" dirty="0">
              <a:latin typeface="Comic Sans MS" pitchFamily="66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cs-CZ" dirty="0" smtClean="0">
                <a:latin typeface="Comic Sans MS" pitchFamily="66" charset="0"/>
              </a:rPr>
              <a:t>Alkany:</a:t>
            </a:r>
          </a:p>
          <a:p>
            <a:r>
              <a:rPr lang="cs-CZ" dirty="0" smtClean="0">
                <a:latin typeface="Comic Sans MS" pitchFamily="66" charset="0"/>
              </a:rPr>
              <a:t>metan, etan, propan, butan, pentan, heptan</a:t>
            </a:r>
          </a:p>
          <a:p>
            <a:endParaRPr lang="cs-CZ" dirty="0">
              <a:latin typeface="Comic Sans MS" pitchFamily="66" charset="0"/>
            </a:endParaRPr>
          </a:p>
          <a:p>
            <a:endParaRPr lang="cs-CZ" dirty="0" smtClean="0">
              <a:latin typeface="Comic Sans MS" pitchFamily="66" charset="0"/>
            </a:endParaRPr>
          </a:p>
          <a:p>
            <a:endParaRPr lang="cs-CZ" dirty="0">
              <a:latin typeface="Comic Sans MS" pitchFamily="66" charset="0"/>
            </a:endParaRPr>
          </a:p>
          <a:p>
            <a:r>
              <a:rPr lang="cs-CZ" dirty="0" smtClean="0">
                <a:latin typeface="Comic Sans MS" pitchFamily="66" charset="0"/>
              </a:rPr>
              <a:t>Alkeny:</a:t>
            </a:r>
          </a:p>
          <a:p>
            <a:r>
              <a:rPr lang="cs-CZ" dirty="0" err="1" smtClean="0">
                <a:latin typeface="Comic Sans MS" pitchFamily="66" charset="0"/>
              </a:rPr>
              <a:t>eten</a:t>
            </a:r>
            <a:r>
              <a:rPr lang="cs-CZ" dirty="0" smtClean="0">
                <a:latin typeface="Comic Sans MS" pitchFamily="66" charset="0"/>
              </a:rPr>
              <a:t>, propen, penten</a:t>
            </a:r>
            <a:endParaRPr lang="cs-CZ" dirty="0">
              <a:latin typeface="Comic Sans MS" pitchFamily="66" charset="0"/>
            </a:endParaRPr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20000"/>
          </a:bodyPr>
          <a:lstStyle/>
          <a:p>
            <a:r>
              <a:rPr lang="cs-CZ" dirty="0" smtClean="0">
                <a:latin typeface="Comic Sans MS" pitchFamily="66" charset="0"/>
              </a:rPr>
              <a:t>Vytvořeno jako DUM do předmětu chemie na ZŠ a MŠ 17.listopadu 1325, Mladá Boleslav pro 9.ročník základní školy.</a:t>
            </a:r>
          </a:p>
          <a:p>
            <a:endParaRPr lang="cs-CZ" dirty="0" smtClean="0">
              <a:latin typeface="Comic Sans MS" pitchFamily="66" charset="0"/>
            </a:endParaRPr>
          </a:p>
          <a:p>
            <a:r>
              <a:rPr lang="cs-CZ" dirty="0" smtClean="0">
                <a:latin typeface="Comic Sans MS" pitchFamily="66" charset="0"/>
              </a:rPr>
              <a:t>Materiál slouží k doplnění učiva o chemii.</a:t>
            </a:r>
          </a:p>
          <a:p>
            <a:endParaRPr lang="cs-CZ" dirty="0" smtClean="0">
              <a:latin typeface="Comic Sans MS" pitchFamily="66" charset="0"/>
            </a:endParaRPr>
          </a:p>
          <a:p>
            <a:r>
              <a:rPr lang="cs-CZ" dirty="0" smtClean="0">
                <a:latin typeface="Comic Sans MS" pitchFamily="66" charset="0"/>
              </a:rPr>
              <a:t>Materiál je vhodné prezentovat pomocí  interaktivní tabule.</a:t>
            </a:r>
          </a:p>
          <a:p>
            <a:endParaRPr lang="cs-CZ" dirty="0" smtClean="0">
              <a:latin typeface="Comic Sans MS" pitchFamily="66" charset="0"/>
            </a:endParaRPr>
          </a:p>
          <a:p>
            <a:r>
              <a:rPr lang="cs-CZ" dirty="0" smtClean="0">
                <a:latin typeface="Comic Sans MS" pitchFamily="66" charset="0"/>
              </a:rPr>
              <a:t>Materiál byl vytvořen a pilotován v II. pololetí školního </a:t>
            </a:r>
            <a:r>
              <a:rPr lang="cs-CZ" smtClean="0">
                <a:latin typeface="Comic Sans MS" pitchFamily="66" charset="0"/>
              </a:rPr>
              <a:t>roku 2011/2012.</a:t>
            </a:r>
            <a:endParaRPr lang="cs-CZ" dirty="0" smtClean="0">
              <a:latin typeface="Comic Sans MS" pitchFamily="66" charset="0"/>
            </a:endParaRPr>
          </a:p>
          <a:p>
            <a:endParaRPr lang="cs-CZ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latin typeface="Comic Sans MS" pitchFamily="66" charset="0"/>
              </a:rPr>
              <a:t>Citace</a:t>
            </a:r>
            <a:endParaRPr lang="cs-CZ" dirty="0">
              <a:latin typeface="Comic Sans MS" pitchFamily="66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>
                <a:latin typeface="Comic Sans MS" pitchFamily="66" charset="0"/>
              </a:rPr>
              <a:t>Vlastní zdroje</a:t>
            </a:r>
          </a:p>
          <a:p>
            <a:r>
              <a:rPr lang="cs-CZ" dirty="0" smtClean="0">
                <a:latin typeface="Comic Sans MS" pitchFamily="66" charset="0"/>
              </a:rPr>
              <a:t>Galerie Klipart</a:t>
            </a:r>
            <a:endParaRPr lang="cs-CZ" dirty="0">
              <a:latin typeface="Comic Sans MS" pitchFamily="66" charset="0"/>
            </a:endParaRPr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48</TotalTime>
  <Words>262</Words>
  <Application>Microsoft Office PowerPoint</Application>
  <PresentationFormat>Předvádění na obrazovce (4:3)</PresentationFormat>
  <Paragraphs>66</Paragraphs>
  <Slides>10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Motiv sady Office</vt:lpstr>
      <vt:lpstr>Organická chemie</vt:lpstr>
      <vt:lpstr>Prezentace aplikace PowerPoint</vt:lpstr>
      <vt:lpstr>Prezentace aplikace PowerPoint</vt:lpstr>
      <vt:lpstr>Vzory vzorců</vt:lpstr>
      <vt:lpstr>Významné alkeny</vt:lpstr>
      <vt:lpstr>Alkadieny</vt:lpstr>
      <vt:lpstr>Roztřiď alkany,alkeny</vt:lpstr>
      <vt:lpstr>Řešení</vt:lpstr>
      <vt:lpstr>Prezentace aplikace PowerPoint</vt:lpstr>
      <vt:lpstr>Citace</vt:lpstr>
    </vt:vector>
  </TitlesOfParts>
  <Company>Lucka a Lenka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alkeny</dc:title>
  <dc:creator>Mamka</dc:creator>
  <cp:lastModifiedBy>Iva Hirschová</cp:lastModifiedBy>
  <cp:revision>7</cp:revision>
  <dcterms:created xsi:type="dcterms:W3CDTF">2012-07-25T04:48:20Z</dcterms:created>
  <dcterms:modified xsi:type="dcterms:W3CDTF">2012-11-22T17:07:40Z</dcterms:modified>
</cp:coreProperties>
</file>