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107" d="100"/>
          <a:sy n="107" d="100"/>
        </p:scale>
        <p:origin x="564" y="12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C071E3-B422-4279-8D28-6CE768B8B9EE}" type="datetimeFigureOut">
              <a:rPr lang="cs-CZ" smtClean="0"/>
              <a:pPr/>
              <a:t>22.11.2012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444530-B70C-450D-8084-02723F7A743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C071E3-B422-4279-8D28-6CE768B8B9EE}" type="datetimeFigureOut">
              <a:rPr lang="cs-CZ" smtClean="0"/>
              <a:pPr/>
              <a:t>22.11.2012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444530-B70C-450D-8084-02723F7A743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C071E3-B422-4279-8D28-6CE768B8B9EE}" type="datetimeFigureOut">
              <a:rPr lang="cs-CZ" smtClean="0"/>
              <a:pPr/>
              <a:t>22.11.2012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444530-B70C-450D-8084-02723F7A743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C071E3-B422-4279-8D28-6CE768B8B9EE}" type="datetimeFigureOut">
              <a:rPr lang="cs-CZ" smtClean="0"/>
              <a:pPr/>
              <a:t>22.11.2012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444530-B70C-450D-8084-02723F7A743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C071E3-B422-4279-8D28-6CE768B8B9EE}" type="datetimeFigureOut">
              <a:rPr lang="cs-CZ" smtClean="0"/>
              <a:pPr/>
              <a:t>22.11.2012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444530-B70C-450D-8084-02723F7A743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C071E3-B422-4279-8D28-6CE768B8B9EE}" type="datetimeFigureOut">
              <a:rPr lang="cs-CZ" smtClean="0"/>
              <a:pPr/>
              <a:t>22.11.2012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444530-B70C-450D-8084-02723F7A743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C071E3-B422-4279-8D28-6CE768B8B9EE}" type="datetimeFigureOut">
              <a:rPr lang="cs-CZ" smtClean="0"/>
              <a:pPr/>
              <a:t>22.11.2012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444530-B70C-450D-8084-02723F7A743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C071E3-B422-4279-8D28-6CE768B8B9EE}" type="datetimeFigureOut">
              <a:rPr lang="cs-CZ" smtClean="0"/>
              <a:pPr/>
              <a:t>22.11.2012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444530-B70C-450D-8084-02723F7A743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C071E3-B422-4279-8D28-6CE768B8B9EE}" type="datetimeFigureOut">
              <a:rPr lang="cs-CZ" smtClean="0"/>
              <a:pPr/>
              <a:t>22.11.2012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444530-B70C-450D-8084-02723F7A743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C071E3-B422-4279-8D28-6CE768B8B9EE}" type="datetimeFigureOut">
              <a:rPr lang="cs-CZ" smtClean="0"/>
              <a:pPr/>
              <a:t>22.11.2012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444530-B70C-450D-8084-02723F7A743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C071E3-B422-4279-8D28-6CE768B8B9EE}" type="datetimeFigureOut">
              <a:rPr lang="cs-CZ" smtClean="0"/>
              <a:pPr/>
              <a:t>22.11.2012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444530-B70C-450D-8084-02723F7A743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gif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print">
            <a:lum/>
          </a:blip>
          <a:srcRect/>
          <a:stretch>
            <a:fillRect t="-25000" b="-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DC071E3-B422-4279-8D28-6CE768B8B9EE}" type="datetimeFigureOut">
              <a:rPr lang="cs-CZ" smtClean="0"/>
              <a:pPr/>
              <a:t>22.11.2012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0444530-B70C-450D-8084-02723F7A743E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smtClean="0">
                <a:latin typeface="Comic Sans MS" pitchFamily="66" charset="0"/>
              </a:rPr>
              <a:t>Organická chemie</a:t>
            </a:r>
            <a:endParaRPr lang="cs-CZ" dirty="0">
              <a:latin typeface="Comic Sans MS" pitchFamily="66" charset="0"/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2783160"/>
          </a:xfrm>
        </p:spPr>
        <p:txBody>
          <a:bodyPr>
            <a:normAutofit fontScale="62500" lnSpcReduction="20000"/>
          </a:bodyPr>
          <a:lstStyle/>
          <a:p>
            <a:pPr>
              <a:defRPr/>
            </a:pPr>
            <a:r>
              <a:rPr lang="cs-CZ" dirty="0" smtClean="0">
                <a:solidFill>
                  <a:schemeClr val="tx1"/>
                </a:solidFill>
                <a:latin typeface="Comic Sans MS" pitchFamily="66" charset="0"/>
              </a:rPr>
              <a:t>Autor: Mgr. Iva </a:t>
            </a:r>
            <a:r>
              <a:rPr lang="cs-CZ" dirty="0" err="1" smtClean="0">
                <a:solidFill>
                  <a:schemeClr val="tx1"/>
                </a:solidFill>
                <a:latin typeface="Comic Sans MS" pitchFamily="66" charset="0"/>
              </a:rPr>
              <a:t>Hirschová</a:t>
            </a:r>
            <a:endParaRPr lang="cs-CZ" dirty="0" smtClean="0">
              <a:solidFill>
                <a:schemeClr val="tx1"/>
              </a:solidFill>
              <a:latin typeface="Comic Sans MS" pitchFamily="66" charset="0"/>
            </a:endParaRPr>
          </a:p>
          <a:p>
            <a:pPr>
              <a:defRPr/>
            </a:pPr>
            <a:endParaRPr lang="cs-CZ" dirty="0" smtClean="0">
              <a:solidFill>
                <a:schemeClr val="tx1"/>
              </a:solidFill>
              <a:latin typeface="Comic Sans MS" pitchFamily="66" charset="0"/>
            </a:endParaRPr>
          </a:p>
          <a:p>
            <a:pPr>
              <a:defRPr/>
            </a:pPr>
            <a:r>
              <a:rPr lang="cs-CZ" smtClean="0">
                <a:solidFill>
                  <a:schemeClr val="tx1"/>
                </a:solidFill>
                <a:latin typeface="Comic Sans MS" pitchFamily="66" charset="0"/>
              </a:rPr>
              <a:t>VY_32_INOVACE_52_</a:t>
            </a:r>
            <a:r>
              <a:rPr lang="cs-CZ" dirty="0" err="1" smtClean="0">
                <a:solidFill>
                  <a:schemeClr val="tx1"/>
                </a:solidFill>
                <a:latin typeface="Comic Sans MS" pitchFamily="66" charset="0"/>
              </a:rPr>
              <a:t>areny</a:t>
            </a:r>
            <a:endParaRPr lang="cs-CZ" dirty="0" smtClean="0">
              <a:solidFill>
                <a:schemeClr val="tx1"/>
              </a:solidFill>
              <a:latin typeface="Comic Sans MS" pitchFamily="66" charset="0"/>
            </a:endParaRPr>
          </a:p>
          <a:p>
            <a:pPr>
              <a:defRPr/>
            </a:pPr>
            <a:endParaRPr lang="cs-CZ" dirty="0" smtClean="0">
              <a:solidFill>
                <a:schemeClr val="tx1"/>
              </a:solidFill>
              <a:latin typeface="Comic Sans MS" pitchFamily="66" charset="0"/>
            </a:endParaRPr>
          </a:p>
          <a:p>
            <a:pPr>
              <a:defRPr/>
            </a:pPr>
            <a:endParaRPr lang="cs-CZ" dirty="0" smtClean="0">
              <a:solidFill>
                <a:schemeClr val="tx1"/>
              </a:solidFill>
              <a:latin typeface="Comic Sans MS" pitchFamily="66" charset="0"/>
            </a:endParaRPr>
          </a:p>
          <a:p>
            <a:pPr>
              <a:defRPr/>
            </a:pPr>
            <a:endParaRPr lang="cs-CZ" dirty="0" smtClean="0">
              <a:solidFill>
                <a:schemeClr val="tx1"/>
              </a:solidFill>
              <a:latin typeface="Comic Sans MS" pitchFamily="66" charset="0"/>
            </a:endParaRPr>
          </a:p>
          <a:p>
            <a:pPr>
              <a:defRPr/>
            </a:pPr>
            <a:r>
              <a:rPr lang="cs-CZ" dirty="0" smtClean="0">
                <a:solidFill>
                  <a:schemeClr val="tx1"/>
                </a:solidFill>
                <a:latin typeface="Comic Sans MS" pitchFamily="66" charset="0"/>
              </a:rPr>
              <a:t>Vytvořeno v rámci projektu „EU peníze školám“.</a:t>
            </a:r>
          </a:p>
          <a:p>
            <a:pPr>
              <a:defRPr/>
            </a:pPr>
            <a:r>
              <a:rPr lang="cs-CZ" dirty="0" smtClean="0">
                <a:solidFill>
                  <a:schemeClr val="tx1"/>
                </a:solidFill>
                <a:latin typeface="Comic Sans MS" pitchFamily="66" charset="0"/>
              </a:rPr>
              <a:t>OP VK oblast podpory 1.4 s názvem Zlepšení podmínek pro vzdělávání na základních školách.</a:t>
            </a:r>
          </a:p>
          <a:p>
            <a:endParaRPr lang="cs-CZ" dirty="0"/>
          </a:p>
        </p:txBody>
      </p:sp>
      <p:pic>
        <p:nvPicPr>
          <p:cNvPr id="4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1495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err="1" smtClean="0">
                <a:latin typeface="Comic Sans MS" pitchFamily="66" charset="0"/>
              </a:rPr>
              <a:t>Areny</a:t>
            </a:r>
            <a:endParaRPr lang="cs-CZ" dirty="0">
              <a:latin typeface="Comic Sans MS" pitchFamily="66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cs-CZ" dirty="0" smtClean="0">
                <a:latin typeface="Comic Sans MS" pitchFamily="66" charset="0"/>
              </a:rPr>
              <a:t>Patří mezi uhlovodíky.</a:t>
            </a:r>
          </a:p>
          <a:p>
            <a:r>
              <a:rPr lang="cs-CZ" dirty="0" smtClean="0">
                <a:latin typeface="Comic Sans MS" pitchFamily="66" charset="0"/>
              </a:rPr>
              <a:t>Obsahují alespoň jedno benzenové jádro v molekulách</a:t>
            </a:r>
          </a:p>
          <a:p>
            <a:r>
              <a:rPr lang="cs-CZ" dirty="0">
                <a:latin typeface="Comic Sans MS" pitchFamily="66" charset="0"/>
              </a:rPr>
              <a:t> </a:t>
            </a:r>
            <a:r>
              <a:rPr lang="cs-CZ" dirty="0" smtClean="0">
                <a:latin typeface="Comic Sans MS" pitchFamily="66" charset="0"/>
              </a:rPr>
              <a:t>atomy uhlíku tvoří cykly</a:t>
            </a:r>
          </a:p>
          <a:p>
            <a:r>
              <a:rPr lang="cs-CZ" dirty="0" smtClean="0">
                <a:latin typeface="Comic Sans MS" pitchFamily="66" charset="0"/>
              </a:rPr>
              <a:t>Základem </a:t>
            </a:r>
            <a:r>
              <a:rPr lang="cs-CZ" dirty="0" err="1" smtClean="0">
                <a:latin typeface="Comic Sans MS" pitchFamily="66" charset="0"/>
              </a:rPr>
              <a:t>arenů</a:t>
            </a:r>
            <a:r>
              <a:rPr lang="cs-CZ" dirty="0" smtClean="0">
                <a:latin typeface="Comic Sans MS" pitchFamily="66" charset="0"/>
              </a:rPr>
              <a:t> je benzen</a:t>
            </a:r>
          </a:p>
          <a:p>
            <a:r>
              <a:rPr lang="cs-CZ" dirty="0" smtClean="0">
                <a:latin typeface="Comic Sans MS" pitchFamily="66" charset="0"/>
              </a:rPr>
              <a:t>Benzen: na šest atomů uhlíku se pojí po jednom vodíku.</a:t>
            </a:r>
          </a:p>
          <a:p>
            <a:r>
              <a:rPr lang="cs-CZ" dirty="0" smtClean="0">
                <a:latin typeface="Comic Sans MS" pitchFamily="66" charset="0"/>
              </a:rPr>
              <a:t>Benzenové jádro</a:t>
            </a:r>
          </a:p>
          <a:p>
            <a:r>
              <a:rPr lang="cs-CZ" dirty="0" smtClean="0">
                <a:latin typeface="Comic Sans MS" pitchFamily="66" charset="0"/>
              </a:rPr>
              <a:t>Má tvar šestiúhelníku</a:t>
            </a:r>
            <a:endParaRPr lang="cs-CZ" dirty="0">
              <a:latin typeface="Comic Sans MS" pitchFamily="66" charset="0"/>
            </a:endParaRPr>
          </a:p>
        </p:txBody>
      </p:sp>
      <p:sp>
        <p:nvSpPr>
          <p:cNvPr id="4" name="Šestiúhelník 3"/>
          <p:cNvSpPr/>
          <p:nvPr/>
        </p:nvSpPr>
        <p:spPr>
          <a:xfrm>
            <a:off x="5004048" y="4581128"/>
            <a:ext cx="1080120" cy="914400"/>
          </a:xfrm>
          <a:prstGeom prst="hexago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latin typeface="Comic Sans MS" pitchFamily="66" charset="0"/>
              </a:rPr>
              <a:t>Benzen</a:t>
            </a:r>
            <a:endParaRPr lang="cs-CZ" dirty="0">
              <a:latin typeface="Comic Sans MS" pitchFamily="66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>
                <a:latin typeface="Comic Sans MS" pitchFamily="66" charset="0"/>
              </a:rPr>
              <a:t> C </a:t>
            </a:r>
            <a:r>
              <a:rPr lang="cs-CZ" baseline="-25000" dirty="0" smtClean="0">
                <a:latin typeface="Comic Sans MS" pitchFamily="66" charset="0"/>
              </a:rPr>
              <a:t>6</a:t>
            </a:r>
            <a:r>
              <a:rPr lang="cs-CZ" dirty="0" smtClean="0">
                <a:latin typeface="Comic Sans MS" pitchFamily="66" charset="0"/>
              </a:rPr>
              <a:t>  H</a:t>
            </a:r>
            <a:r>
              <a:rPr lang="cs-CZ" baseline="-25000" dirty="0" smtClean="0">
                <a:latin typeface="Comic Sans MS" pitchFamily="66" charset="0"/>
              </a:rPr>
              <a:t>6</a:t>
            </a:r>
            <a:endParaRPr lang="cs-CZ" dirty="0" smtClean="0">
              <a:latin typeface="Comic Sans MS" pitchFamily="66" charset="0"/>
            </a:endParaRPr>
          </a:p>
          <a:p>
            <a:endParaRPr lang="cs-CZ" dirty="0">
              <a:latin typeface="Comic Sans MS" pitchFamily="66" charset="0"/>
            </a:endParaRPr>
          </a:p>
          <a:p>
            <a:r>
              <a:rPr lang="cs-CZ" dirty="0" smtClean="0">
                <a:latin typeface="Comic Sans MS" pitchFamily="66" charset="0"/>
              </a:rPr>
              <a:t>Hořlavá, jedovatá a zapáchající látka</a:t>
            </a:r>
          </a:p>
          <a:p>
            <a:r>
              <a:rPr lang="cs-CZ" dirty="0" smtClean="0">
                <a:latin typeface="Comic Sans MS" pitchFamily="66" charset="0"/>
              </a:rPr>
              <a:t>Karcinogenní- rakovinotvorný</a:t>
            </a:r>
          </a:p>
          <a:p>
            <a:r>
              <a:rPr lang="cs-CZ" dirty="0" smtClean="0">
                <a:latin typeface="Comic Sans MS" pitchFamily="66" charset="0"/>
              </a:rPr>
              <a:t>Vdechování par- škodlivé</a:t>
            </a:r>
          </a:p>
          <a:p>
            <a:r>
              <a:rPr lang="cs-CZ" dirty="0" smtClean="0">
                <a:latin typeface="Comic Sans MS" pitchFamily="66" charset="0"/>
              </a:rPr>
              <a:t>využití: výroba plastů, výbušnin, léčiv, </a:t>
            </a:r>
            <a:r>
              <a:rPr lang="cs-CZ" dirty="0" err="1" smtClean="0">
                <a:latin typeface="Comic Sans MS" pitchFamily="66" charset="0"/>
              </a:rPr>
              <a:t>atd</a:t>
            </a:r>
            <a:r>
              <a:rPr lang="cs-CZ" dirty="0" smtClean="0">
                <a:latin typeface="Comic Sans MS" pitchFamily="66" charset="0"/>
              </a:rPr>
              <a:t>…</a:t>
            </a:r>
            <a:endParaRPr lang="cs-CZ" dirty="0">
              <a:latin typeface="Comic Sans MS" pitchFamily="66" charset="0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latin typeface="Comic Sans MS" pitchFamily="66" charset="0"/>
              </a:rPr>
              <a:t>Toluen</a:t>
            </a:r>
            <a:endParaRPr lang="cs-CZ" dirty="0">
              <a:latin typeface="Comic Sans MS" pitchFamily="66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>
                <a:latin typeface="Comic Sans MS" pitchFamily="66" charset="0"/>
              </a:rPr>
              <a:t>C</a:t>
            </a:r>
            <a:r>
              <a:rPr lang="cs-CZ" baseline="-25000" dirty="0" smtClean="0">
                <a:latin typeface="Comic Sans MS" pitchFamily="66" charset="0"/>
              </a:rPr>
              <a:t>6</a:t>
            </a:r>
            <a:r>
              <a:rPr lang="cs-CZ" dirty="0" smtClean="0">
                <a:latin typeface="Comic Sans MS" pitchFamily="66" charset="0"/>
              </a:rPr>
              <a:t> H</a:t>
            </a:r>
            <a:r>
              <a:rPr lang="cs-CZ" baseline="-25000" dirty="0" smtClean="0">
                <a:latin typeface="Comic Sans MS" pitchFamily="66" charset="0"/>
              </a:rPr>
              <a:t>5  </a:t>
            </a:r>
            <a:r>
              <a:rPr lang="cs-CZ" dirty="0" smtClean="0">
                <a:latin typeface="Comic Sans MS" pitchFamily="66" charset="0"/>
              </a:rPr>
              <a:t>  C H</a:t>
            </a:r>
            <a:r>
              <a:rPr lang="cs-CZ" baseline="-25000" dirty="0" smtClean="0">
                <a:latin typeface="Comic Sans MS" pitchFamily="66" charset="0"/>
              </a:rPr>
              <a:t>3</a:t>
            </a:r>
          </a:p>
          <a:p>
            <a:r>
              <a:rPr lang="cs-CZ" dirty="0" smtClean="0">
                <a:latin typeface="Comic Sans MS" pitchFamily="66" charset="0"/>
              </a:rPr>
              <a:t>průhledná, se vzduchem výbušná a ve vodě nerozpustná látka.</a:t>
            </a:r>
          </a:p>
          <a:p>
            <a:r>
              <a:rPr lang="cs-CZ" dirty="0" smtClean="0">
                <a:latin typeface="Comic Sans MS" pitchFamily="66" charset="0"/>
              </a:rPr>
              <a:t>Využití: rozpouštědlo</a:t>
            </a:r>
          </a:p>
          <a:p>
            <a:r>
              <a:rPr lang="cs-CZ" dirty="0" smtClean="0">
                <a:latin typeface="Comic Sans MS" pitchFamily="66" charset="0"/>
              </a:rPr>
              <a:t>Zneužití: vdechování par- poškození zdraví- narkotické účinky!</a:t>
            </a:r>
            <a:endParaRPr lang="cs-CZ" dirty="0">
              <a:latin typeface="Comic Sans MS" pitchFamily="66" charset="0"/>
            </a:endParaRPr>
          </a:p>
        </p:txBody>
      </p:sp>
      <p:cxnSp>
        <p:nvCxnSpPr>
          <p:cNvPr id="5" name="Přímá spojovací čára 4"/>
          <p:cNvCxnSpPr/>
          <p:nvPr/>
        </p:nvCxnSpPr>
        <p:spPr>
          <a:xfrm>
            <a:off x="1979712" y="1916832"/>
            <a:ext cx="288032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>
                <a:latin typeface="Comic Sans MS" pitchFamily="66" charset="0"/>
              </a:rPr>
              <a:t>Přiřaď, ke které skupině uhlovodíku jednotlivé sloučeniny patří.</a:t>
            </a:r>
            <a:endParaRPr lang="cs-CZ" dirty="0">
              <a:latin typeface="Comic Sans MS" pitchFamily="66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>
                <a:latin typeface="Comic Sans MS" pitchFamily="66" charset="0"/>
              </a:rPr>
              <a:t>Metan                                     </a:t>
            </a:r>
            <a:r>
              <a:rPr lang="cs-CZ" dirty="0" err="1" smtClean="0">
                <a:latin typeface="Comic Sans MS" pitchFamily="66" charset="0"/>
              </a:rPr>
              <a:t>aren</a:t>
            </a:r>
            <a:endParaRPr lang="cs-CZ" dirty="0" smtClean="0">
              <a:latin typeface="Comic Sans MS" pitchFamily="66" charset="0"/>
            </a:endParaRPr>
          </a:p>
          <a:p>
            <a:r>
              <a:rPr lang="cs-CZ" dirty="0" smtClean="0">
                <a:latin typeface="Comic Sans MS" pitchFamily="66" charset="0"/>
              </a:rPr>
              <a:t>Propen                                    alkin</a:t>
            </a:r>
          </a:p>
          <a:p>
            <a:r>
              <a:rPr lang="cs-CZ" dirty="0" err="1" smtClean="0">
                <a:latin typeface="Comic Sans MS" pitchFamily="66" charset="0"/>
              </a:rPr>
              <a:t>Butin</a:t>
            </a:r>
            <a:r>
              <a:rPr lang="cs-CZ" dirty="0" smtClean="0">
                <a:latin typeface="Comic Sans MS" pitchFamily="66" charset="0"/>
              </a:rPr>
              <a:t>                                      </a:t>
            </a:r>
            <a:r>
              <a:rPr lang="cs-CZ" dirty="0" err="1" smtClean="0">
                <a:latin typeface="Comic Sans MS" pitchFamily="66" charset="0"/>
              </a:rPr>
              <a:t>alkadien</a:t>
            </a:r>
            <a:endParaRPr lang="cs-CZ" dirty="0" smtClean="0">
              <a:latin typeface="Comic Sans MS" pitchFamily="66" charset="0"/>
            </a:endParaRPr>
          </a:p>
          <a:p>
            <a:r>
              <a:rPr lang="cs-CZ" dirty="0" smtClean="0">
                <a:latin typeface="Comic Sans MS" pitchFamily="66" charset="0"/>
              </a:rPr>
              <a:t>1,3 butadien                           cykloalkan</a:t>
            </a:r>
          </a:p>
          <a:p>
            <a:r>
              <a:rPr lang="cs-CZ" dirty="0" smtClean="0">
                <a:latin typeface="Comic Sans MS" pitchFamily="66" charset="0"/>
              </a:rPr>
              <a:t>Benzen                                   </a:t>
            </a:r>
            <a:r>
              <a:rPr lang="cs-CZ" dirty="0" err="1" smtClean="0">
                <a:latin typeface="Comic Sans MS" pitchFamily="66" charset="0"/>
              </a:rPr>
              <a:t>alkan</a:t>
            </a:r>
            <a:endParaRPr lang="cs-CZ" dirty="0" smtClean="0">
              <a:latin typeface="Comic Sans MS" pitchFamily="66" charset="0"/>
            </a:endParaRPr>
          </a:p>
          <a:p>
            <a:r>
              <a:rPr lang="cs-CZ" dirty="0" smtClean="0">
                <a:latin typeface="Comic Sans MS" pitchFamily="66" charset="0"/>
              </a:rPr>
              <a:t>Cyklopropan                            alken</a:t>
            </a:r>
            <a:endParaRPr lang="cs-CZ" dirty="0">
              <a:latin typeface="Comic Sans MS" pitchFamily="66" charset="0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cs-CZ" dirty="0" smtClean="0">
                <a:latin typeface="Comic Sans MS" pitchFamily="66" charset="0"/>
              </a:rPr>
              <a:t>Vytvořeno jako DUM do předmětu chemie na ZŠ a MŠ 17.listopadu 1325, Mladá Boleslav pro 9.ročník základní školy.</a:t>
            </a:r>
          </a:p>
          <a:p>
            <a:endParaRPr lang="cs-CZ" dirty="0" smtClean="0">
              <a:latin typeface="Comic Sans MS" pitchFamily="66" charset="0"/>
            </a:endParaRPr>
          </a:p>
          <a:p>
            <a:r>
              <a:rPr lang="cs-CZ" dirty="0" smtClean="0">
                <a:latin typeface="Comic Sans MS" pitchFamily="66" charset="0"/>
              </a:rPr>
              <a:t>Materiál slouží k doplnění učiva o chemii.</a:t>
            </a:r>
          </a:p>
          <a:p>
            <a:endParaRPr lang="cs-CZ" dirty="0" smtClean="0">
              <a:latin typeface="Comic Sans MS" pitchFamily="66" charset="0"/>
            </a:endParaRPr>
          </a:p>
          <a:p>
            <a:r>
              <a:rPr lang="cs-CZ" dirty="0" smtClean="0">
                <a:latin typeface="Comic Sans MS" pitchFamily="66" charset="0"/>
              </a:rPr>
              <a:t>Materiál je vhodné prezentovat pomocí  interaktivní tabule.</a:t>
            </a:r>
          </a:p>
          <a:p>
            <a:endParaRPr lang="cs-CZ" dirty="0" smtClean="0">
              <a:latin typeface="Comic Sans MS" pitchFamily="66" charset="0"/>
            </a:endParaRPr>
          </a:p>
          <a:p>
            <a:r>
              <a:rPr lang="cs-CZ" dirty="0" smtClean="0">
                <a:latin typeface="Comic Sans MS" pitchFamily="66" charset="0"/>
              </a:rPr>
              <a:t>Materiál byl vytvořen a pilotován v II. pololetí školního </a:t>
            </a:r>
            <a:r>
              <a:rPr lang="cs-CZ" smtClean="0">
                <a:latin typeface="Comic Sans MS" pitchFamily="66" charset="0"/>
              </a:rPr>
              <a:t>roku </a:t>
            </a:r>
            <a:r>
              <a:rPr lang="cs-CZ" smtClean="0">
                <a:latin typeface="Comic Sans MS" pitchFamily="66" charset="0"/>
              </a:rPr>
              <a:t>2011/2012.</a:t>
            </a:r>
            <a:endParaRPr lang="cs-CZ" dirty="0" smtClean="0">
              <a:latin typeface="Comic Sans MS" pitchFamily="66" charset="0"/>
            </a:endParaRPr>
          </a:p>
          <a:p>
            <a:endParaRPr lang="cs-CZ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latin typeface="Comic Sans MS" pitchFamily="66" charset="0"/>
              </a:rPr>
              <a:t>Citace</a:t>
            </a:r>
            <a:endParaRPr lang="cs-CZ" dirty="0">
              <a:latin typeface="Comic Sans MS" pitchFamily="66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>
                <a:latin typeface="Comic Sans MS" pitchFamily="66" charset="0"/>
              </a:rPr>
              <a:t>Vlastní zdroje</a:t>
            </a:r>
          </a:p>
          <a:p>
            <a:r>
              <a:rPr lang="cs-CZ" dirty="0" smtClean="0">
                <a:latin typeface="Comic Sans MS" pitchFamily="66" charset="0"/>
              </a:rPr>
              <a:t>Galerie klipart</a:t>
            </a:r>
            <a:endParaRPr lang="cs-CZ" dirty="0">
              <a:latin typeface="Comic Sans MS" pitchFamily="66" charset="0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18</TotalTime>
  <Words>203</Words>
  <Application>Microsoft Office PowerPoint</Application>
  <PresentationFormat>Předvádění na obrazovce (4:3)</PresentationFormat>
  <Paragraphs>46</Paragraphs>
  <Slides>7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7</vt:i4>
      </vt:variant>
    </vt:vector>
  </HeadingPairs>
  <TitlesOfParts>
    <vt:vector size="8" baseType="lpstr">
      <vt:lpstr>Motiv sady Office</vt:lpstr>
      <vt:lpstr>Organická chemie</vt:lpstr>
      <vt:lpstr>Areny</vt:lpstr>
      <vt:lpstr>Benzen</vt:lpstr>
      <vt:lpstr>Toluen</vt:lpstr>
      <vt:lpstr>Přiřaď, ke které skupině uhlovodíku jednotlivé sloučeniny patří.</vt:lpstr>
      <vt:lpstr>Prezentace aplikace PowerPoint</vt:lpstr>
      <vt:lpstr>Citace</vt:lpstr>
    </vt:vector>
  </TitlesOfParts>
  <Company>Lucka a Lenka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areny</dc:title>
  <dc:creator>Mamka</dc:creator>
  <cp:lastModifiedBy>Iva Hirschová</cp:lastModifiedBy>
  <cp:revision>6</cp:revision>
  <dcterms:created xsi:type="dcterms:W3CDTF">2012-07-25T05:51:07Z</dcterms:created>
  <dcterms:modified xsi:type="dcterms:W3CDTF">2012-11-22T09:08:57Z</dcterms:modified>
</cp:coreProperties>
</file>