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59771-7DCC-4506-A2E8-8B86E229052E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14553-BBE0-4184-926E-75F50610D6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59771-7DCC-4506-A2E8-8B86E229052E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14553-BBE0-4184-926E-75F50610D6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59771-7DCC-4506-A2E8-8B86E229052E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14553-BBE0-4184-926E-75F50610D6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59771-7DCC-4506-A2E8-8B86E229052E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14553-BBE0-4184-926E-75F50610D6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59771-7DCC-4506-A2E8-8B86E229052E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14553-BBE0-4184-926E-75F50610D6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59771-7DCC-4506-A2E8-8B86E229052E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14553-BBE0-4184-926E-75F50610D6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59771-7DCC-4506-A2E8-8B86E229052E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14553-BBE0-4184-926E-75F50610D6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59771-7DCC-4506-A2E8-8B86E229052E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14553-BBE0-4184-926E-75F50610D6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59771-7DCC-4506-A2E8-8B86E229052E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14553-BBE0-4184-926E-75F50610D6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59771-7DCC-4506-A2E8-8B86E229052E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14553-BBE0-4184-926E-75F50610D6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59771-7DCC-4506-A2E8-8B86E229052E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14553-BBE0-4184-926E-75F50610D6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C59771-7DCC-4506-A2E8-8B86E229052E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D14553-BBE0-4184-926E-75F50610D68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9/98/Edvard_Bene%C5%A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hyperlink" Target="//upload.wikimedia.org/wikipedia/commons/6/6c/Tom%C3%A1%C5%A1_Garrigue_Masaryk_1925.PN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b/b1/Nicholas_II_of_Russia_painted_by_Earnest_Lipgart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hyperlink" Target="//upload.wikimedia.org/wikipedia/commons/e/e8/Kaiser_franz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dvard_Bene%C5%A1.jpg" TargetMode="External"/><Relationship Id="rId7" Type="http://schemas.openxmlformats.org/officeDocument/2006/relationships/hyperlink" Target="file:///\\commons.wikimedia.org\wiki\Carl_Pietzner" TargetMode="External"/><Relationship Id="rId2" Type="http://schemas.openxmlformats.org/officeDocument/2006/relationships/hyperlink" Target="http://cs.wikipedia.org/wiki/Soubor:Tom%C3%A1%C5%A1_Garrigue_Masaryk_1925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Erzsebet_kiralyne_photo_1867.jpg" TargetMode="External"/><Relationship Id="rId5" Type="http://schemas.openxmlformats.org/officeDocument/2006/relationships/hyperlink" Target="http://cs.wikipedia.org/wiki/Soubor:Kaiser_franz.jpg" TargetMode="External"/><Relationship Id="rId4" Type="http://schemas.openxmlformats.org/officeDocument/2006/relationships/hyperlink" Target="http://cs.wikipedia.org/wiki/Soubor:Nicholas_II_of_Russia_painted_by_Earnest_Lipgar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71670" y="428604"/>
            <a:ext cx="4572000" cy="350865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D.9.A.01_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opakovani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_učiva_8.rocniku_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03.10.2012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SPOLEČNOST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Předmět:DĚJEPIS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OPAKOVÁNÍ UČIVA 8.ROČNÍKU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>
                <a:latin typeface="Calibri" pitchFamily="34" charset="0"/>
              </a:rPr>
              <a:t>Název projektu</a:t>
            </a:r>
            <a:r>
              <a:rPr lang="cs-CZ" dirty="0" smtClean="0">
                <a:solidFill>
                  <a:srgbClr val="FF0000"/>
                </a:solidFill>
                <a:latin typeface="Calibri" pitchFamily="34" charset="0"/>
              </a:rPr>
              <a:t>: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PRIMA ŠKOLA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14480" y="4214818"/>
            <a:ext cx="603690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latin typeface="Calibri" pitchFamily="34" charset="0"/>
              </a:rPr>
              <a:t>OPAKOVÁNÍ UČIVA 8.ROČNÍKU</a:t>
            </a:r>
            <a:endParaRPr lang="cs-CZ" sz="3600" b="1" dirty="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5984" y="5429264"/>
            <a:ext cx="4292600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ANOTACE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Dějepis 8.ročník</a:t>
            </a:r>
          </a:p>
          <a:p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Opakování učiva 8. ročníku – 1.světová válka</a:t>
            </a:r>
          </a:p>
          <a:p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Práce s textem </a:t>
            </a:r>
          </a:p>
          <a:p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Porozumění textu</a:t>
            </a:r>
          </a:p>
          <a:p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Zkvalitňování čtenářské gramotnosti</a:t>
            </a:r>
            <a:endParaRPr lang="cs-CZ" b="1" i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1.ÚKOL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V  následujících větách jsou chyby</a:t>
            </a:r>
          </a:p>
          <a:p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Opravte je, používejte pracovní listy</a:t>
            </a:r>
          </a:p>
          <a:p>
            <a:endParaRPr lang="cs-CZ" sz="2400" b="1" i="1" dirty="0">
              <a:solidFill>
                <a:schemeClr val="tx2">
                  <a:lumMod val="75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2">
                    <a:lumMod val="75000"/>
                  </a:schemeClr>
                </a:solidFill>
              </a:rPr>
              <a:t>Státy Trojspolku tvořily Španělsko, Itálie a Německo.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2">
                    <a:lumMod val="75000"/>
                  </a:schemeClr>
                </a:solidFill>
              </a:rPr>
              <a:t>Státy Dohody tvořily Velká Británie, Francie a Švédsko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2">
                    <a:lumMod val="75000"/>
                  </a:schemeClr>
                </a:solidFill>
              </a:rPr>
              <a:t>Boje 1.sv.války probíhaly na západní, severní a jižní frontě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2">
                    <a:lumMod val="75000"/>
                  </a:schemeClr>
                </a:solidFill>
              </a:rPr>
              <a:t>Záminkou k vypuknutí války byl atentát na Františka Josefa I. V Bosně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2">
                    <a:lumMod val="75000"/>
                  </a:schemeClr>
                </a:solidFill>
              </a:rPr>
              <a:t>Němci použili na západní frontě novou zbraň – rakety.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2">
                    <a:lumMod val="75000"/>
                  </a:schemeClr>
                </a:solidFill>
              </a:rPr>
              <a:t>ČSR byla vyhlášena 28.prosince 1919.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2">
                    <a:lumMod val="75000"/>
                  </a:schemeClr>
                </a:solidFill>
              </a:rPr>
              <a:t>Německo se rozpadlo na nástupnické státy.</a:t>
            </a:r>
            <a:endParaRPr lang="cs-CZ" sz="2000" b="1" i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800" b="1" i="1" dirty="0" smtClean="0">
                <a:solidFill>
                  <a:schemeClr val="tx2">
                    <a:lumMod val="75000"/>
                  </a:schemeClr>
                </a:solidFill>
              </a:rPr>
              <a:t>Rakousko –Uhersko (místo Španělsko)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b="1" i="1" dirty="0" smtClean="0">
                <a:solidFill>
                  <a:schemeClr val="tx2">
                    <a:lumMod val="75000"/>
                  </a:schemeClr>
                </a:solidFill>
              </a:rPr>
              <a:t>Rusko (místo Švédsko)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b="1" i="1" dirty="0" smtClean="0">
                <a:solidFill>
                  <a:schemeClr val="tx2">
                    <a:lumMod val="75000"/>
                  </a:schemeClr>
                </a:solidFill>
              </a:rPr>
              <a:t>Východní   </a:t>
            </a:r>
            <a:r>
              <a:rPr lang="cs-CZ" sz="2800" b="1" i="1" dirty="0" smtClean="0">
                <a:solidFill>
                  <a:schemeClr val="tx2">
                    <a:lumMod val="75000"/>
                  </a:schemeClr>
                </a:solidFill>
              </a:rPr>
              <a:t>fronta (místo severní)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b="1" i="1" dirty="0" smtClean="0">
                <a:solidFill>
                  <a:schemeClr val="tx2">
                    <a:lumMod val="75000"/>
                  </a:schemeClr>
                </a:solidFill>
              </a:rPr>
              <a:t>Ferdinand d´Este, Sarajevo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b="1" i="1" dirty="0" smtClean="0">
                <a:solidFill>
                  <a:schemeClr val="tx2">
                    <a:lumMod val="75000"/>
                  </a:schemeClr>
                </a:solidFill>
              </a:rPr>
              <a:t>Otravné plyny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b="1" i="1" dirty="0" smtClean="0">
                <a:solidFill>
                  <a:schemeClr val="tx2">
                    <a:lumMod val="75000"/>
                  </a:schemeClr>
                </a:solidFill>
              </a:rPr>
              <a:t>28.října 1918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b="1" i="1" dirty="0" smtClean="0">
                <a:solidFill>
                  <a:schemeClr val="tx2">
                    <a:lumMod val="75000"/>
                  </a:schemeClr>
                </a:solidFill>
              </a:rPr>
              <a:t>Na nástupnické státy se rozpadlo </a:t>
            </a:r>
            <a:r>
              <a:rPr lang="cs-CZ" sz="2800" b="1" i="1" dirty="0" err="1" smtClean="0">
                <a:solidFill>
                  <a:schemeClr val="tx2">
                    <a:lumMod val="75000"/>
                  </a:schemeClr>
                </a:solidFill>
              </a:rPr>
              <a:t>Rakousko</a:t>
            </a:r>
            <a:r>
              <a:rPr lang="cs-CZ" sz="2800" b="1" i="1" dirty="0" smtClean="0">
                <a:solidFill>
                  <a:schemeClr val="tx2">
                    <a:lumMod val="75000"/>
                  </a:schemeClr>
                </a:solidFill>
              </a:rPr>
              <a:t>-Uhersko</a:t>
            </a:r>
          </a:p>
          <a:p>
            <a:pPr marL="457200" indent="-457200">
              <a:buFont typeface="+mj-lt"/>
              <a:buAutoNum type="arabicPeriod"/>
            </a:pPr>
            <a:endParaRPr lang="cs-CZ" sz="28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2.ÚKOL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K fotografiím a obrazům osobností, které žily na počátku 20.století, přiřaď  jejich jména</a:t>
            </a:r>
          </a:p>
          <a:p>
            <a:endParaRPr lang="cs-CZ" sz="2000" b="1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CAR MIKULÁŠ II., TOMÁŠ GARRIGUE MASARYK, FRANTIŠEK JOSEF I.,EDVARD BENEŠ,FERDINAND D´ESTE, ALŽBĚTA BAVORSKÁ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Soubor:Edvard Beneš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1538" y="1214422"/>
            <a:ext cx="2762322" cy="3528000"/>
          </a:xfrm>
          <a:prstGeom prst="rect">
            <a:avLst/>
          </a:prstGeom>
          <a:noFill/>
        </p:spPr>
      </p:pic>
      <p:pic>
        <p:nvPicPr>
          <p:cNvPr id="5" name="Picture 2" descr="Soubor:Tomáš Garrigue Masaryk 1925.PN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929190" y="1285860"/>
            <a:ext cx="2542250" cy="3600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071538" y="4786322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929190" y="4929198"/>
            <a:ext cx="301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Soubor:Nicholas II of Russia painted by Earnest Lipgart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29124" y="785794"/>
            <a:ext cx="3525054" cy="5292000"/>
          </a:xfrm>
          <a:prstGeom prst="rect">
            <a:avLst/>
          </a:prstGeom>
          <a:noFill/>
        </p:spPr>
      </p:pic>
      <p:pic>
        <p:nvPicPr>
          <p:cNvPr id="19460" name="Picture 4" descr="Soubor:Kaiser franz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57224" y="785794"/>
            <a:ext cx="3009900" cy="523875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57224" y="607220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00562" y="614364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upload.wikimedia.org/wikipedia/commons/f/fd/Erzsebet_kiralyne_photo_186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4" y="357166"/>
            <a:ext cx="2991360" cy="5472000"/>
          </a:xfrm>
          <a:prstGeom prst="rect">
            <a:avLst/>
          </a:prstGeom>
          <a:noFill/>
        </p:spPr>
      </p:pic>
      <p:pic>
        <p:nvPicPr>
          <p:cNvPr id="21508" name="Picture 4" descr="http://upload.wikimedia.org/wikipedia/commons/4/4c/Franz_ferdinan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0562" y="642918"/>
            <a:ext cx="4060597" cy="496800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285852" y="578645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72000" y="578645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EDVARD BENEŠ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TOMÁŠ GARRIGUE MASARYK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FRANTIŠEK JOSEF I.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CAR MIKULÁŠ II.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ALŽBĚTA BAVORSKÁ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FERDINAND D´ESTE</a:t>
            </a:r>
            <a:endParaRPr lang="cs-CZ" b="1" i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Materiál slouží k zopakování učiva o první světové válce</a:t>
            </a:r>
          </a:p>
          <a:p>
            <a:r>
              <a:rPr lang="cs-CZ" sz="2400" dirty="0" smtClean="0"/>
              <a:t>Je vhodné použít ho v úvodní části hodiny</a:t>
            </a:r>
          </a:p>
          <a:p>
            <a:r>
              <a:rPr lang="cs-CZ" sz="2400" dirty="0" smtClean="0"/>
              <a:t>Pro rychlé vyřešení úkolů připravíme žákům pracovní listy</a:t>
            </a:r>
          </a:p>
          <a:p>
            <a:r>
              <a:rPr lang="cs-CZ" sz="2400" dirty="0" smtClean="0"/>
              <a:t>Za správné řešení žáky odměníme podle individuálních klasifikačních postupů</a:t>
            </a:r>
          </a:p>
          <a:p>
            <a:r>
              <a:rPr lang="cs-CZ" sz="2400" b="1" u="sng" dirty="0" smtClean="0"/>
              <a:t>Inovace: </a:t>
            </a:r>
            <a:r>
              <a:rPr lang="cs-CZ" sz="2400" dirty="0" smtClean="0"/>
              <a:t>upevnění vědomostí zábavnou formou, zlepšení orientace v textu</a:t>
            </a:r>
          </a:p>
          <a:p>
            <a:r>
              <a:rPr lang="cs-CZ" sz="2400" b="1" u="sng" dirty="0" smtClean="0"/>
              <a:t>Klíčová slova:</a:t>
            </a:r>
            <a:r>
              <a:rPr lang="cs-CZ" sz="2400" dirty="0" smtClean="0"/>
              <a:t>viz snímky 4 a 9</a:t>
            </a:r>
            <a:endParaRPr lang="cs-CZ" sz="2400" b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S.6–autor neznámý, </a:t>
            </a:r>
            <a:r>
              <a:rPr lang="cs-CZ" sz="1800" i="1" dirty="0" err="1"/>
              <a:t>commons.wikimedia</a:t>
            </a:r>
            <a:r>
              <a:rPr lang="cs-CZ" sz="1800" i="1" dirty="0"/>
              <a:t> </a:t>
            </a:r>
            <a:r>
              <a:rPr lang="cs-CZ" sz="1800" dirty="0"/>
              <a:t>[</a:t>
            </a:r>
            <a:r>
              <a:rPr lang="cs-CZ" sz="1800" dirty="0" smtClean="0"/>
              <a:t>2012 </a:t>
            </a:r>
            <a:r>
              <a:rPr lang="cs-CZ" sz="1800" dirty="0"/>
              <a:t>– </a:t>
            </a:r>
            <a:r>
              <a:rPr lang="cs-CZ" sz="1800" dirty="0" smtClean="0"/>
              <a:t>10 –03]. </a:t>
            </a:r>
            <a:r>
              <a:rPr lang="cs-CZ" sz="1800" dirty="0"/>
              <a:t>Dostupné na www: </a:t>
            </a:r>
          </a:p>
          <a:p>
            <a:r>
              <a:rPr lang="cs-CZ" sz="1800" u="sng" dirty="0" smtClean="0">
                <a:hlinkClick r:id="rId2"/>
              </a:rPr>
              <a:t>&lt;http://cs.wikipedia.org/wiki/Soubor:Tom%C3%A1%C5%A1_Garrigue_Masaryk_1925.PNG</a:t>
            </a:r>
            <a:r>
              <a:rPr lang="cs-CZ" sz="1800" u="sng" dirty="0" smtClean="0"/>
              <a:t>&gt;</a:t>
            </a:r>
          </a:p>
          <a:p>
            <a:r>
              <a:rPr lang="cs-CZ" sz="1800" dirty="0" smtClean="0"/>
              <a:t>autor neznámý, </a:t>
            </a:r>
            <a:r>
              <a:rPr lang="cs-CZ" sz="1800" i="1" dirty="0" err="1" smtClean="0"/>
              <a:t>commons.wikimedia</a:t>
            </a:r>
            <a:r>
              <a:rPr lang="cs-CZ" sz="1800" i="1" dirty="0" smtClean="0"/>
              <a:t> </a:t>
            </a:r>
            <a:r>
              <a:rPr lang="cs-CZ" sz="1800" dirty="0" smtClean="0"/>
              <a:t>[2012 – 10 –03]. Dostupné na www: &lt;</a:t>
            </a:r>
            <a:r>
              <a:rPr lang="cs-CZ" sz="1800" dirty="0" smtClean="0">
                <a:hlinkClick r:id="rId3"/>
              </a:rPr>
              <a:t>http://cs.wikipedia.org/wiki/Soubor:Edvard_Bene%C5%A1.jpg </a:t>
            </a:r>
            <a:r>
              <a:rPr lang="cs-CZ" sz="1800" dirty="0" smtClean="0"/>
              <a:t>&gt;</a:t>
            </a:r>
          </a:p>
          <a:p>
            <a:r>
              <a:rPr lang="cs-CZ" sz="1800" dirty="0" smtClean="0"/>
              <a:t>S.7 -autor neznámý, </a:t>
            </a:r>
            <a:r>
              <a:rPr lang="cs-CZ" sz="1800" i="1" dirty="0" err="1" smtClean="0"/>
              <a:t>commons.wikimedia</a:t>
            </a:r>
            <a:r>
              <a:rPr lang="cs-CZ" sz="1800" i="1" dirty="0" smtClean="0"/>
              <a:t> </a:t>
            </a:r>
            <a:r>
              <a:rPr lang="cs-CZ" sz="1800" dirty="0" smtClean="0"/>
              <a:t>[2012 – 10 –03]. Dostupné na www: </a:t>
            </a:r>
          </a:p>
          <a:p>
            <a:r>
              <a:rPr lang="cs-CZ" sz="1800" dirty="0" smtClean="0">
                <a:hlinkClick r:id="rId4"/>
              </a:rPr>
              <a:t>&lt;http://cs.wikipedia.org/wiki/Soubor:Nicholas_II_of_Russia_painted_by_Earnest_Lipgart.jpg</a:t>
            </a:r>
            <a:r>
              <a:rPr lang="cs-CZ" sz="1800" dirty="0" smtClean="0"/>
              <a:t>&gt;</a:t>
            </a:r>
          </a:p>
          <a:p>
            <a:r>
              <a:rPr lang="cs-CZ" sz="1800" dirty="0" smtClean="0"/>
              <a:t>-autor neznámý, </a:t>
            </a:r>
            <a:r>
              <a:rPr lang="cs-CZ" sz="1800" i="1" dirty="0" err="1" smtClean="0"/>
              <a:t>commons.wikimedia</a:t>
            </a:r>
            <a:r>
              <a:rPr lang="cs-CZ" sz="1800" i="1" dirty="0" smtClean="0"/>
              <a:t> </a:t>
            </a:r>
            <a:r>
              <a:rPr lang="cs-CZ" sz="1800" dirty="0" smtClean="0"/>
              <a:t>[2012 – 10 –03]. Dostupné na www: &lt;</a:t>
            </a:r>
            <a:r>
              <a:rPr lang="cs-CZ" sz="1800" dirty="0" smtClean="0">
                <a:hlinkClick r:id="rId5"/>
              </a:rPr>
              <a:t>http://cs.wikipedia.org/wiki/Soubor:Kaiser_franz.jpg</a:t>
            </a:r>
            <a:r>
              <a:rPr lang="cs-CZ" sz="1800" dirty="0" smtClean="0"/>
              <a:t>&gt;</a:t>
            </a:r>
          </a:p>
          <a:p>
            <a:r>
              <a:rPr lang="cs-CZ" sz="1800" dirty="0" smtClean="0"/>
              <a:t>S.8 - Emil </a:t>
            </a:r>
            <a:r>
              <a:rPr lang="cs-CZ" sz="1800" dirty="0" err="1" smtClean="0"/>
              <a:t>Rabending</a:t>
            </a:r>
            <a:r>
              <a:rPr lang="cs-CZ" sz="1800" dirty="0" smtClean="0"/>
              <a:t>,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commons.wikimedia</a:t>
            </a:r>
            <a:r>
              <a:rPr lang="cs-CZ" sz="1800" i="1" dirty="0" smtClean="0"/>
              <a:t> </a:t>
            </a:r>
            <a:r>
              <a:rPr lang="cs-CZ" sz="1800" dirty="0" smtClean="0"/>
              <a:t>[2012 – 10 –03]. Dostupné na www: </a:t>
            </a:r>
            <a:r>
              <a:rPr lang="cs-CZ" sz="1800" dirty="0" smtClean="0">
                <a:hlinkClick r:id="rId6"/>
              </a:rPr>
              <a:t>http://cs.wikipedia.org/wiki/Soubor:Erzsebet_kiralyne_photo_1867.jpg</a:t>
            </a:r>
            <a:endParaRPr lang="cs-CZ" sz="1800" dirty="0" smtClean="0"/>
          </a:p>
          <a:p>
            <a:r>
              <a:rPr lang="cs-CZ" sz="1800" dirty="0" err="1" smtClean="0">
                <a:hlinkClick r:id="rId7" action="ppaction://hlinkfile" tooltip="Carl Pietzner"/>
              </a:rPr>
              <a:t>Carl</a:t>
            </a:r>
            <a:r>
              <a:rPr lang="cs-CZ" sz="1800" dirty="0" smtClean="0">
                <a:hlinkClick r:id="rId7" action="ppaction://hlinkfile" tooltip="Carl Pietzner"/>
              </a:rPr>
              <a:t> </a:t>
            </a:r>
            <a:r>
              <a:rPr lang="cs-CZ" sz="1800" dirty="0" err="1" smtClean="0">
                <a:hlinkClick r:id="rId7" action="ppaction://hlinkfile" tooltip="Carl Pietzner"/>
              </a:rPr>
              <a:t>Pietzner</a:t>
            </a:r>
            <a:r>
              <a:rPr lang="cs-CZ" sz="1800" dirty="0" smtClean="0"/>
              <a:t>,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commons.wikimedia</a:t>
            </a:r>
            <a:r>
              <a:rPr lang="cs-CZ" sz="1800" i="1" dirty="0" smtClean="0"/>
              <a:t> </a:t>
            </a:r>
            <a:r>
              <a:rPr lang="cs-CZ" sz="1800" dirty="0" smtClean="0"/>
              <a:t>[2012 – 10 –03]. Dostupné na www: &lt;http://cs.wikipedia.org/wiki/Soubor:Franz_ferdinand.jpg&gt;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375</Words>
  <Application>Microsoft Office PowerPoint</Application>
  <PresentationFormat>Předvádění na obrazovce (4:3)</PresentationFormat>
  <Paragraphs>65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ANOTACE</vt:lpstr>
      <vt:lpstr>1.ÚKOL</vt:lpstr>
      <vt:lpstr>ŘEŠENÍ</vt:lpstr>
      <vt:lpstr>2.ÚKOL</vt:lpstr>
      <vt:lpstr>Prezentace aplikace PowerPoint</vt:lpstr>
      <vt:lpstr>Prezentace aplikace PowerPoint</vt:lpstr>
      <vt:lpstr>Prezentace aplikace PowerPoint</vt:lpstr>
      <vt:lpstr>ŘEŠENÍ</vt:lpstr>
      <vt:lpstr>METODICKÝ NÁVOD</vt:lpstr>
      <vt:lpstr>POUŽITÉ 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PC-29SQ</cp:lastModifiedBy>
  <cp:revision>12</cp:revision>
  <dcterms:created xsi:type="dcterms:W3CDTF">2012-10-02T17:14:21Z</dcterms:created>
  <dcterms:modified xsi:type="dcterms:W3CDTF">2012-10-03T10:13:11Z</dcterms:modified>
</cp:coreProperties>
</file>