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4" r:id="rId2"/>
    <p:sldId id="265" r:id="rId3"/>
    <p:sldId id="259" r:id="rId4"/>
    <p:sldId id="266" r:id="rId5"/>
    <p:sldId id="267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110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VY_22_INOVACE_01_05 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2C0D6C-3430-412B-A217-861E1E97A0D9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C9A9A9-5818-4A8D-BE47-22E175DBE72E}" type="presOf" srcId="{D1B46980-6531-4606-95E6-44980827E919}" destId="{2BE915AB-18AA-4053-B92C-3BFC9ED204BB}" srcOrd="1" destOrd="0" presId="urn:microsoft.com/office/officeart/2005/8/layout/target3"/>
    <dgm:cxn modelId="{5598B0CF-B34B-47AF-A9C7-3D76D3EAD1E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ACBD419-EBA4-4277-97CA-DBFBFEB8CE7D}" type="presOf" srcId="{B651F6E3-6281-48DB-9319-2AEAFDAE7572}" destId="{6BB5E863-4638-4E1D-BFDE-399D028AC4ED}" srcOrd="1" destOrd="0" presId="urn:microsoft.com/office/officeart/2005/8/layout/target3"/>
    <dgm:cxn modelId="{819532ED-54FD-4FFF-BD48-9963A199955E}" type="presOf" srcId="{4C35D32F-0EAB-4CD7-82EE-45574DC2A586}" destId="{8BEBB6EC-1DAA-4CAC-8A25-BC0FCBD5DBD5}" srcOrd="0" destOrd="0" presId="urn:microsoft.com/office/officeart/2005/8/layout/target3"/>
    <dgm:cxn modelId="{B22D66B9-BF2C-4706-87B5-C09A782AFDCA}" type="presOf" srcId="{D8197B8C-B260-4A16-BDF4-0947B075E274}" destId="{25B08C86-7E15-44DC-BE7F-FFB55DD49D12}" srcOrd="0" destOrd="0" presId="urn:microsoft.com/office/officeart/2005/8/layout/target3"/>
    <dgm:cxn modelId="{41874395-2C21-4BA1-86F9-9B8324B870E6}" type="presOf" srcId="{4C35D32F-0EAB-4CD7-82EE-45574DC2A586}" destId="{890E4F0B-2866-4A3F-A3C7-2A14B1797930}" srcOrd="1" destOrd="0" presId="urn:microsoft.com/office/officeart/2005/8/layout/target3"/>
    <dgm:cxn modelId="{F4CD4F9E-DD5A-4BBD-8DE8-E2019CCB6C34}" type="presOf" srcId="{D8197B8C-B260-4A16-BDF4-0947B075E274}" destId="{5A5FFA88-C948-4069-8E93-59FA12366E83}" srcOrd="1" destOrd="0" presId="urn:microsoft.com/office/officeart/2005/8/layout/target3"/>
    <dgm:cxn modelId="{8ECF7832-9E19-4FFD-8CF2-058BF319A73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4BFCC9C-4C09-44CA-94AE-17E06ACE4E0F}" type="presOf" srcId="{D1B46980-6531-4606-95E6-44980827E919}" destId="{6140AFEC-043D-4C43-A2F9-D0F5331DF3A3}" srcOrd="0" destOrd="0" presId="urn:microsoft.com/office/officeart/2005/8/layout/target3"/>
    <dgm:cxn modelId="{7298E026-B623-4801-99FE-2DCBFDB935E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F47F9C-84A9-411C-9AD7-67ECA9805050}" type="presParOf" srcId="{333A1088-737F-45CB-B68E-254E46348037}" destId="{F5ABB229-8D3B-4694-996A-96F23CF14429}" srcOrd="0" destOrd="0" presId="urn:microsoft.com/office/officeart/2005/8/layout/target3"/>
    <dgm:cxn modelId="{AE76ACA6-A5C5-4FEC-A654-077E7207201C}" type="presParOf" srcId="{333A1088-737F-45CB-B68E-254E46348037}" destId="{F41139FD-01EE-4571-8B17-4FB00FC51163}" srcOrd="1" destOrd="0" presId="urn:microsoft.com/office/officeart/2005/8/layout/target3"/>
    <dgm:cxn modelId="{52297D5F-F9FD-4370-9687-07EDDCCCEA1C}" type="presParOf" srcId="{333A1088-737F-45CB-B68E-254E46348037}" destId="{D005CE8C-CC26-4C3E-AC11-E15060ECD759}" srcOrd="2" destOrd="0" presId="urn:microsoft.com/office/officeart/2005/8/layout/target3"/>
    <dgm:cxn modelId="{B007B63D-F86F-4BDC-8C77-4265FB4521B9}" type="presParOf" srcId="{333A1088-737F-45CB-B68E-254E46348037}" destId="{2C702D82-9B77-49B7-9568-BB8EB47C3372}" srcOrd="3" destOrd="0" presId="urn:microsoft.com/office/officeart/2005/8/layout/target3"/>
    <dgm:cxn modelId="{33FE2052-1867-4BD1-B6FB-774FD3796A55}" type="presParOf" srcId="{333A1088-737F-45CB-B68E-254E46348037}" destId="{A52A0455-90FF-4808-ABD0-F02540D31D5A}" srcOrd="4" destOrd="0" presId="urn:microsoft.com/office/officeart/2005/8/layout/target3"/>
    <dgm:cxn modelId="{32CE428B-12A0-4225-80C8-666D0D1A5F0C}" type="presParOf" srcId="{333A1088-737F-45CB-B68E-254E46348037}" destId="{6140AFEC-043D-4C43-A2F9-D0F5331DF3A3}" srcOrd="5" destOrd="0" presId="urn:microsoft.com/office/officeart/2005/8/layout/target3"/>
    <dgm:cxn modelId="{0EDCBCD9-81CA-458D-8050-ABF429DAFAB8}" type="presParOf" srcId="{333A1088-737F-45CB-B68E-254E46348037}" destId="{9358AC05-5D7D-4327-9F80-1AD486AEA664}" srcOrd="6" destOrd="0" presId="urn:microsoft.com/office/officeart/2005/8/layout/target3"/>
    <dgm:cxn modelId="{6FAE7A1D-0D6B-4786-9C4B-87B959EA4DDF}" type="presParOf" srcId="{333A1088-737F-45CB-B68E-254E46348037}" destId="{313FC574-E1CD-4FB4-B054-0B805CE0447D}" srcOrd="7" destOrd="0" presId="urn:microsoft.com/office/officeart/2005/8/layout/target3"/>
    <dgm:cxn modelId="{0738F76C-3F43-4750-8E10-CD17FE0D1711}" type="presParOf" srcId="{333A1088-737F-45CB-B68E-254E46348037}" destId="{619D679B-A015-4ECF-8348-D1034C574F40}" srcOrd="8" destOrd="0" presId="urn:microsoft.com/office/officeart/2005/8/layout/target3"/>
    <dgm:cxn modelId="{33DA55F0-8F0D-4465-BA63-013E1CBD331A}" type="presParOf" srcId="{333A1088-737F-45CB-B68E-254E46348037}" destId="{322283A8-4A27-4CDA-BAE3-F381106A9174}" srcOrd="9" destOrd="0" presId="urn:microsoft.com/office/officeart/2005/8/layout/target3"/>
    <dgm:cxn modelId="{96E395F8-5AFC-4501-8680-37730EB362CC}" type="presParOf" srcId="{333A1088-737F-45CB-B68E-254E46348037}" destId="{FFC9F71D-1B4F-4AD9-A4A6-86ADEFC8AF5C}" srcOrd="10" destOrd="0" presId="urn:microsoft.com/office/officeart/2005/8/layout/target3"/>
    <dgm:cxn modelId="{B81D27FF-C831-45E5-AF68-CF515936C00A}" type="presParOf" srcId="{333A1088-737F-45CB-B68E-254E46348037}" destId="{25B08C86-7E15-44DC-BE7F-FFB55DD49D12}" srcOrd="11" destOrd="0" presId="urn:microsoft.com/office/officeart/2005/8/layout/target3"/>
    <dgm:cxn modelId="{74955CF2-0629-46D5-880F-1AA40DEF8E6F}" type="presParOf" srcId="{333A1088-737F-45CB-B68E-254E46348037}" destId="{76644BE8-9D7C-4C09-B250-3D10AF48CBB7}" srcOrd="12" destOrd="0" presId="urn:microsoft.com/office/officeart/2005/8/layout/target3"/>
    <dgm:cxn modelId="{3A779B4C-6F80-404E-93DD-185E3E1C467E}" type="presParOf" srcId="{333A1088-737F-45CB-B68E-254E46348037}" destId="{EE85B701-7295-41C0-BA7A-34D3756A2AE6}" srcOrd="13" destOrd="0" presId="urn:microsoft.com/office/officeart/2005/8/layout/target3"/>
    <dgm:cxn modelId="{16FE2C36-8D12-43E1-8672-E0219EFFCD4B}" type="presParOf" srcId="{333A1088-737F-45CB-B68E-254E46348037}" destId="{8BEBB6EC-1DAA-4CAC-8A25-BC0FCBD5DBD5}" srcOrd="14" destOrd="0" presId="urn:microsoft.com/office/officeart/2005/8/layout/target3"/>
    <dgm:cxn modelId="{1BFD849F-36E6-42A8-90F6-58C3021AE635}" type="presParOf" srcId="{333A1088-737F-45CB-B68E-254E46348037}" destId="{AED2198E-93D5-4001-81B4-73124B309672}" srcOrd="15" destOrd="0" presId="urn:microsoft.com/office/officeart/2005/8/layout/target3"/>
    <dgm:cxn modelId="{75B1A458-DAF6-4790-9A7A-EFDAF739DE71}" type="presParOf" srcId="{333A1088-737F-45CB-B68E-254E46348037}" destId="{2BE915AB-18AA-4053-B92C-3BFC9ED204BB}" srcOrd="16" destOrd="0" presId="urn:microsoft.com/office/officeart/2005/8/layout/target3"/>
    <dgm:cxn modelId="{C489098F-4927-42D2-9FF8-D2898A6C8EF4}" type="presParOf" srcId="{333A1088-737F-45CB-B68E-254E46348037}" destId="{6BB5E863-4638-4E1D-BFDE-399D028AC4ED}" srcOrd="17" destOrd="0" presId="urn:microsoft.com/office/officeart/2005/8/layout/target3"/>
    <dgm:cxn modelId="{52865F85-A6FA-46AB-9819-9B8D734C071E}" type="presParOf" srcId="{333A1088-737F-45CB-B68E-254E46348037}" destId="{5A5FFA88-C948-4069-8E93-59FA12366E83}" srcOrd="18" destOrd="0" presId="urn:microsoft.com/office/officeart/2005/8/layout/target3"/>
    <dgm:cxn modelId="{8248E892-4378-4417-81D1-E3A0A2759CF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VY_22_INOVACE_01_05 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511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6C763-FF6B-4FD4-B70E-FECB049D5E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D1497-4FF4-4EA5-95FF-14BFFDD85D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96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970CF-4D12-45CC-8B12-3F53EF037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65C235-A3E7-439C-8F72-2409D9045C6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549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466F6B-7808-4A32-B2C2-3C5C079E9FA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417B0-9C6D-4651-9A67-F19A77EA2D2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910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37E05-F2CD-4C52-9BB2-A1195695BC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347CC-4BCD-4F09-8959-5130096EF2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557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4B58BE-D2A3-4AE0-B860-84B2AD80127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E39680-A009-475F-96F9-60F54D2DFD3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696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503B4-FA51-4438-9885-4663DC04EE2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33040-99B1-49D1-8901-EACAE13517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644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41AC3-8AD1-439E-8EC1-8BAE146A92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F0E34-6574-4F6D-A7A6-BE406FF842E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672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1505E-B565-4D24-BE8D-D0A172B033D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FF861-5E23-4AE4-82BB-AC635AAF38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493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FC712-8233-4C6B-9046-3172A78957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442F2-DF37-4BBB-8CA2-CDC1BF787B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611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D5DA8-4723-45D1-B25C-CFA67B2E2D9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02E4F8-BD12-4330-83F3-98AAABFA36B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940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E7070A-1827-40D5-89D0-097AB77AD93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22D3EA-A78D-4500-8A87-41002F78FDD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579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FA451E-C54A-4541-B51C-E7F63A23863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2F5AB9A-1B1C-4772-B5AA-4CF2C28ED3F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912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0957406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84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7. ročníku základní školy. Materiál obsahuje animace. </a:t>
            </a:r>
            <a:r>
              <a:rPr lang="cs-CZ" sz="2200" dirty="0"/>
              <a:t>Žáci </a:t>
            </a:r>
            <a:r>
              <a:rPr lang="cs-CZ" sz="2200" dirty="0" smtClean="0"/>
              <a:t>jsou seznámení s používáním spojení slovesa </a:t>
            </a:r>
            <a:r>
              <a:rPr lang="cs-CZ" sz="2200" dirty="0" err="1" smtClean="0"/>
              <a:t>like</a:t>
            </a:r>
            <a:r>
              <a:rPr lang="cs-CZ" sz="2200" dirty="0" smtClean="0"/>
              <a:t> a slovesa s koncovkou -ing</a:t>
            </a:r>
            <a:r>
              <a:rPr lang="cs-CZ" sz="2200" smtClean="0"/>
              <a:t>. </a:t>
            </a:r>
            <a:endParaRPr lang="cs-CZ" sz="2200" dirty="0" smtClean="0"/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věty s vazbou </a:t>
            </a:r>
            <a:r>
              <a:rPr lang="cs-CZ" sz="2200" dirty="0" err="1" smtClean="0"/>
              <a:t>like</a:t>
            </a:r>
            <a:r>
              <a:rPr lang="cs-CZ" sz="2200" dirty="0" smtClean="0"/>
              <a:t> + -</a:t>
            </a:r>
            <a:r>
              <a:rPr lang="cs-CZ" sz="2200" dirty="0" err="1" smtClean="0"/>
              <a:t>ing</a:t>
            </a:r>
            <a:endParaRPr lang="cs-CZ" sz="2200" dirty="0" smtClean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slovesa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77211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LIKE + -ING</a:t>
            </a:r>
            <a:br>
              <a:rPr lang="cs-CZ" dirty="0" smtClean="0"/>
            </a:br>
            <a:r>
              <a:rPr lang="cs-CZ" dirty="0" smtClean="0"/>
              <a:t>VAZBA SE SLOVESEM MÍT RÁD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757860" y="4236325"/>
            <a:ext cx="11521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2400" dirty="0">
                <a:solidFill>
                  <a:prstClr val="black"/>
                </a:solidFill>
              </a:rPr>
              <a:t>sloveso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421128" y="5271591"/>
            <a:ext cx="470842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prstClr val="black"/>
                </a:solidFill>
              </a:rPr>
              <a:t>I </a:t>
            </a:r>
            <a:r>
              <a:rPr lang="cs-CZ" sz="2400" dirty="0" err="1" smtClean="0">
                <a:solidFill>
                  <a:prstClr val="black"/>
                </a:solidFill>
              </a:rPr>
              <a:t>like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watching</a:t>
            </a:r>
            <a:r>
              <a:rPr lang="cs-CZ" sz="2400" dirty="0" smtClean="0">
                <a:solidFill>
                  <a:prstClr val="black"/>
                </a:solidFill>
              </a:rPr>
              <a:t> TV.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5935064" y="4236324"/>
            <a:ext cx="70544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2400" dirty="0">
                <a:solidFill>
                  <a:prstClr val="black"/>
                </a:solidFill>
              </a:rPr>
              <a:t>-</a:t>
            </a:r>
            <a:r>
              <a:rPr lang="cs-CZ" sz="2400" dirty="0" err="1">
                <a:solidFill>
                  <a:prstClr val="black"/>
                </a:solidFill>
              </a:rPr>
              <a:t>ing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70570" y="4236325"/>
            <a:ext cx="798893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2400" dirty="0" err="1" smtClean="0">
                <a:solidFill>
                  <a:prstClr val="black"/>
                </a:solidFill>
              </a:rPr>
              <a:t>like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3" name="TextovéPole 11"/>
          <p:cNvSpPr txBox="1">
            <a:spLocks noChangeArrowheads="1"/>
          </p:cNvSpPr>
          <p:nvPr/>
        </p:nvSpPr>
        <p:spPr bwMode="auto">
          <a:xfrm>
            <a:off x="5210909" y="4164952"/>
            <a:ext cx="477654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34" name="TextovéPole 11"/>
          <p:cNvSpPr txBox="1">
            <a:spLocks noChangeArrowheads="1"/>
          </p:cNvSpPr>
          <p:nvPr/>
        </p:nvSpPr>
        <p:spPr bwMode="auto">
          <a:xfrm>
            <a:off x="2949341" y="4164951"/>
            <a:ext cx="477654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115617" y="242088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Sloveso </a:t>
            </a:r>
            <a:r>
              <a:rPr lang="cs-CZ" sz="2400" dirty="0" err="1" smtClean="0"/>
              <a:t>like</a:t>
            </a:r>
            <a:r>
              <a:rPr lang="cs-CZ" sz="2400" dirty="0" smtClean="0"/>
              <a:t> / </a:t>
            </a:r>
            <a:r>
              <a:rPr lang="cs-CZ" sz="2400" dirty="0" err="1" smtClean="0"/>
              <a:t>likes</a:t>
            </a:r>
            <a:r>
              <a:rPr lang="cs-CZ" sz="2400" dirty="0" smtClean="0"/>
              <a:t> + příčestí přítomné významového slovesa používáme, pokud mluvíme o koníčcích a zálibách.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5644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10" grpId="0" animBg="1"/>
      <p:bldP spid="11" grpId="0"/>
      <p:bldP spid="41" grpId="0" animBg="1"/>
      <p:bldP spid="24" grpId="0" animBg="1"/>
      <p:bldP spid="33" grpId="0"/>
      <p:bldP spid="34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s-CZ" dirty="0" smtClean="0"/>
              <a:t>Pravopisná pravidla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827584" y="4146668"/>
            <a:ext cx="172878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danc</a:t>
            </a:r>
            <a:r>
              <a:rPr lang="cs-CZ" sz="2800" dirty="0" err="1" smtClean="0">
                <a:solidFill>
                  <a:srgbClr val="92D050"/>
                </a:solidFill>
                <a:latin typeface="Calibri" pitchFamily="34" charset="0"/>
              </a:rPr>
              <a:t>e</a:t>
            </a:r>
            <a:endParaRPr lang="cs-CZ" sz="2800" dirty="0">
              <a:solidFill>
                <a:srgbClr val="92D050"/>
              </a:solidFill>
              <a:latin typeface="Calibri" pitchFamily="34" charset="0"/>
            </a:endParaRP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5364088" y="4085113"/>
            <a:ext cx="230425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smtClean="0">
                <a:latin typeface="Calibri" pitchFamily="34" charset="0"/>
              </a:rPr>
              <a:t>danc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ing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695646"/>
            <a:ext cx="6792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U sloves končících na</a:t>
            </a:r>
            <a:r>
              <a:rPr lang="cs-CZ" sz="2400" dirty="0" smtClean="0">
                <a:solidFill>
                  <a:srgbClr val="00B008"/>
                </a:solidFill>
              </a:rPr>
              <a:t> –e </a:t>
            </a:r>
            <a:r>
              <a:rPr lang="cs-CZ" sz="2400" dirty="0" smtClean="0"/>
              <a:t>toto koncové – e odpadá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val 12"/>
          <p:cNvSpPr>
            <a:spLocks noChangeArrowheads="1"/>
          </p:cNvSpPr>
          <p:nvPr/>
        </p:nvSpPr>
        <p:spPr bwMode="auto">
          <a:xfrm>
            <a:off x="3419872" y="4085113"/>
            <a:ext cx="792162" cy="64928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-</a:t>
            </a:r>
            <a:r>
              <a:rPr lang="cs-CZ" sz="2800" b="1" dirty="0" err="1" smtClean="0">
                <a:latin typeface="Calibri" pitchFamily="34" charset="0"/>
              </a:rPr>
              <a:t>ing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703686" y="4085113"/>
            <a:ext cx="41389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600" dirty="0">
                <a:latin typeface="Calibri" pitchFamily="34" charset="0"/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492486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17412" grpId="0"/>
      <p:bldP spid="17414" grpId="0"/>
      <p:bldP spid="4" grpId="0"/>
      <p:bldP spid="11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s-CZ" dirty="0" smtClean="0"/>
              <a:t>Pravopisná pravidla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899592" y="4206246"/>
            <a:ext cx="172878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l</a:t>
            </a:r>
            <a:r>
              <a:rPr lang="cs-CZ" sz="2800" dirty="0" err="1" smtClean="0">
                <a:solidFill>
                  <a:srgbClr val="92D050"/>
                </a:solidFill>
                <a:latin typeface="Calibri" pitchFamily="34" charset="0"/>
              </a:rPr>
              <a:t>ie</a:t>
            </a:r>
            <a:endParaRPr lang="cs-CZ" sz="2800" dirty="0">
              <a:solidFill>
                <a:srgbClr val="92D050"/>
              </a:solidFill>
              <a:latin typeface="Calibri" pitchFamily="34" charset="0"/>
            </a:endParaRP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5940152" y="4085113"/>
            <a:ext cx="280831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l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ying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3" y="1695646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cs-CZ" sz="2400" dirty="0" smtClean="0"/>
              <a:t>U sloves končících na</a:t>
            </a:r>
            <a:r>
              <a:rPr lang="cs-CZ" sz="2400" dirty="0" smtClean="0">
                <a:solidFill>
                  <a:srgbClr val="00B008"/>
                </a:solidFill>
              </a:rPr>
              <a:t> –</a:t>
            </a:r>
            <a:r>
              <a:rPr lang="cs-CZ" sz="2400" dirty="0" err="1" smtClean="0">
                <a:solidFill>
                  <a:srgbClr val="00B008"/>
                </a:solidFill>
              </a:rPr>
              <a:t>ie</a:t>
            </a:r>
            <a:r>
              <a:rPr lang="cs-CZ" sz="2400" dirty="0" smtClean="0">
                <a:solidFill>
                  <a:srgbClr val="00B008"/>
                </a:solidFill>
              </a:rPr>
              <a:t> </a:t>
            </a:r>
            <a:r>
              <a:rPr lang="cs-CZ" sz="2400" dirty="0" smtClean="0"/>
              <a:t>koncové –</a:t>
            </a:r>
            <a:r>
              <a:rPr lang="cs-CZ" sz="2400" dirty="0" err="1" smtClean="0"/>
              <a:t>ie</a:t>
            </a:r>
            <a:r>
              <a:rPr lang="cs-CZ" sz="2400" dirty="0" smtClean="0"/>
              <a:t> odpadá a mění se na </a:t>
            </a:r>
            <a:r>
              <a:rPr lang="cs-CZ" sz="2400" dirty="0" smtClean="0">
                <a:solidFill>
                  <a:srgbClr val="FF0000"/>
                </a:solidFill>
              </a:rPr>
              <a:t>–y</a:t>
            </a:r>
            <a:r>
              <a:rPr lang="cs-CZ" sz="2400" dirty="0" smtClean="0"/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val 12"/>
          <p:cNvSpPr>
            <a:spLocks noChangeArrowheads="1"/>
          </p:cNvSpPr>
          <p:nvPr/>
        </p:nvSpPr>
        <p:spPr bwMode="auto">
          <a:xfrm>
            <a:off x="3419872" y="4085113"/>
            <a:ext cx="792162" cy="64928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-</a:t>
            </a:r>
            <a:r>
              <a:rPr lang="cs-CZ" sz="2800" b="1" dirty="0" err="1" smtClean="0">
                <a:latin typeface="Calibri" pitchFamily="34" charset="0"/>
              </a:rPr>
              <a:t>ying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703686" y="4085113"/>
            <a:ext cx="41389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600" dirty="0">
                <a:latin typeface="Calibri" pitchFamily="34" charset="0"/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402585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17412" grpId="0"/>
      <p:bldP spid="17414" grpId="0"/>
      <p:bldP spid="4" grpId="0"/>
      <p:bldP spid="11" grpId="0" animBg="1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s-CZ" dirty="0" smtClean="0"/>
              <a:t>Pravopisná pravidla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1187624" y="3212976"/>
            <a:ext cx="1728787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sit</a:t>
            </a:r>
            <a:endParaRPr lang="cs-CZ" sz="2800" dirty="0" smtClean="0"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swim</a:t>
            </a:r>
            <a:endParaRPr lang="cs-CZ" sz="2800" dirty="0" smtClean="0"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smtClean="0">
                <a:latin typeface="Calibri" pitchFamily="34" charset="0"/>
              </a:rPr>
              <a:t>run</a:t>
            </a:r>
          </a:p>
          <a:p>
            <a:pPr eaLnBrk="1" hangingPunct="1">
              <a:spcBef>
                <a:spcPct val="50000"/>
              </a:spcBef>
            </a:pPr>
            <a:r>
              <a:rPr lang="cs-CZ" sz="2800" dirty="0" smtClean="0">
                <a:latin typeface="Calibri" pitchFamily="34" charset="0"/>
              </a:rPr>
              <a:t>stop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5580112" y="3212976"/>
            <a:ext cx="2016224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sitting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swimming</a:t>
            </a:r>
            <a:endParaRPr lang="cs-CZ" sz="28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running</a:t>
            </a:r>
            <a:endParaRPr lang="cs-CZ" sz="28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stopping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3" y="1695646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cs-CZ" sz="2400" dirty="0"/>
              <a:t>U</a:t>
            </a:r>
            <a:r>
              <a:rPr lang="cs-CZ" sz="2400" dirty="0" smtClean="0"/>
              <a:t> sloves končících na souhlásku po krátké samohlásce zdvojujeme tuto souhlásku.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val 12"/>
          <p:cNvSpPr>
            <a:spLocks noChangeArrowheads="1"/>
          </p:cNvSpPr>
          <p:nvPr/>
        </p:nvSpPr>
        <p:spPr bwMode="auto">
          <a:xfrm>
            <a:off x="4540663" y="4085113"/>
            <a:ext cx="792162" cy="64928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-</a:t>
            </a:r>
            <a:r>
              <a:rPr lang="cs-CZ" sz="2800" b="1" dirty="0" err="1" smtClean="0">
                <a:latin typeface="Calibri" pitchFamily="34" charset="0"/>
              </a:rPr>
              <a:t>ing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824477" y="4085113"/>
            <a:ext cx="41389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600" dirty="0">
                <a:latin typeface="Calibri" pitchFamily="34" charset="0"/>
              </a:rPr>
              <a:t>+</a:t>
            </a:r>
          </a:p>
        </p:txBody>
      </p:sp>
      <p:sp>
        <p:nvSpPr>
          <p:cNvPr id="8" name="Oval 12"/>
          <p:cNvSpPr>
            <a:spLocks noChangeArrowheads="1"/>
          </p:cNvSpPr>
          <p:nvPr/>
        </p:nvSpPr>
        <p:spPr bwMode="auto">
          <a:xfrm>
            <a:off x="2184792" y="4080784"/>
            <a:ext cx="1463238" cy="64928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zdvojení</a:t>
            </a:r>
            <a:endParaRPr lang="cs-CZ" sz="28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3940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17412" grpId="0"/>
      <p:bldP spid="17414" grpId="0"/>
      <p:bldP spid="4" grpId="0"/>
      <p:bldP spid="11" grpId="0" animBg="1"/>
      <p:bldP spid="12" grpId="0"/>
      <p:bldP spid="8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229</Words>
  <Application>Microsoft Office PowerPoint</Application>
  <PresentationFormat>Předvádění na obrazovce (4:3)</PresentationFormat>
  <Paragraphs>49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LIKE + -ING VAZBA SE SLOVESEM MÍT RÁD</vt:lpstr>
      <vt:lpstr>Pravopisná pravidla</vt:lpstr>
      <vt:lpstr>Pravopisná pravidla</vt:lpstr>
      <vt:lpstr>Pravopisná pravidla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24</cp:revision>
  <dcterms:created xsi:type="dcterms:W3CDTF">2011-06-20T10:40:08Z</dcterms:created>
  <dcterms:modified xsi:type="dcterms:W3CDTF">2012-12-18T18:21:28Z</dcterms:modified>
</cp:coreProperties>
</file>