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67" r:id="rId3"/>
    <p:sldId id="259" r:id="rId4"/>
    <p:sldId id="260" r:id="rId5"/>
    <p:sldId id="262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VY_22_INOVACE_01_16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C38777-F417-4920-95DC-6099594CFCA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6963995-40E7-4B15-B5C6-9D060A0C50E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D3ADB0-2690-4C71-BA80-44C9C869B6BF}" type="presOf" srcId="{757F3AB3-0718-4624-B441-E567A8F0AB56}" destId="{333A1088-737F-45CB-B68E-254E46348037}" srcOrd="0" destOrd="0" presId="urn:microsoft.com/office/officeart/2005/8/layout/target3"/>
    <dgm:cxn modelId="{8511977C-A27B-45A8-BF39-2A03831784C9}" type="presOf" srcId="{B651F6E3-6281-48DB-9319-2AEAFDAE7572}" destId="{619D679B-A015-4ECF-8348-D1034C574F40}" srcOrd="0" destOrd="0" presId="urn:microsoft.com/office/officeart/2005/8/layout/target3"/>
    <dgm:cxn modelId="{979CF238-900D-464B-992C-03501C3E26C5}" type="presOf" srcId="{D8197B8C-B260-4A16-BDF4-0947B075E274}" destId="{5A5FFA88-C948-4069-8E93-59FA12366E83}" srcOrd="1" destOrd="0" presId="urn:microsoft.com/office/officeart/2005/8/layout/target3"/>
    <dgm:cxn modelId="{4ADE4876-4525-4F58-A654-0CB2BAD1E991}" type="presOf" srcId="{D1D4F407-5343-4D3F-B5B9-D407B03CAEB4}" destId="{AED2198E-93D5-4001-81B4-73124B309672}" srcOrd="1" destOrd="0" presId="urn:microsoft.com/office/officeart/2005/8/layout/target3"/>
    <dgm:cxn modelId="{6F8CF212-AC88-4FFB-8FCD-A9A18ED30110}" type="presOf" srcId="{4C35D32F-0EAB-4CD7-82EE-45574DC2A586}" destId="{8BEBB6EC-1DAA-4CAC-8A25-BC0FCBD5DBD5}" srcOrd="0" destOrd="0" presId="urn:microsoft.com/office/officeart/2005/8/layout/target3"/>
    <dgm:cxn modelId="{DE306774-DE73-4EDB-8181-CF16B801801A}" type="presOf" srcId="{D8197B8C-B260-4A16-BDF4-0947B075E274}" destId="{25B08C86-7E15-44DC-BE7F-FFB55DD49D12}" srcOrd="0" destOrd="0" presId="urn:microsoft.com/office/officeart/2005/8/layout/target3"/>
    <dgm:cxn modelId="{811AF69E-4EBD-468F-8436-F9B734FB6462}" type="presOf" srcId="{4C35D32F-0EAB-4CD7-82EE-45574DC2A586}" destId="{890E4F0B-2866-4A3F-A3C7-2A14B1797930}" srcOrd="1" destOrd="0" presId="urn:microsoft.com/office/officeart/2005/8/layout/target3"/>
    <dgm:cxn modelId="{55CE7A8B-B7FE-43F6-9B7C-C52C1E3FCEB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9BF7AD-377F-40E6-BB20-2FA9A369C22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A39F42-D964-4D73-8596-A007A5A4AF7F}" type="presParOf" srcId="{333A1088-737F-45CB-B68E-254E46348037}" destId="{F5ABB229-8D3B-4694-996A-96F23CF14429}" srcOrd="0" destOrd="0" presId="urn:microsoft.com/office/officeart/2005/8/layout/target3"/>
    <dgm:cxn modelId="{79AC48C0-E2D5-4376-8DE9-E429E6187BA0}" type="presParOf" srcId="{333A1088-737F-45CB-B68E-254E46348037}" destId="{F41139FD-01EE-4571-8B17-4FB00FC51163}" srcOrd="1" destOrd="0" presId="urn:microsoft.com/office/officeart/2005/8/layout/target3"/>
    <dgm:cxn modelId="{83D4AE0D-3924-4659-867C-E046A74C67A7}" type="presParOf" srcId="{333A1088-737F-45CB-B68E-254E46348037}" destId="{D005CE8C-CC26-4C3E-AC11-E15060ECD759}" srcOrd="2" destOrd="0" presId="urn:microsoft.com/office/officeart/2005/8/layout/target3"/>
    <dgm:cxn modelId="{C6544894-F577-4635-A55A-A4BACF221BFA}" type="presParOf" srcId="{333A1088-737F-45CB-B68E-254E46348037}" destId="{2C702D82-9B77-49B7-9568-BB8EB47C3372}" srcOrd="3" destOrd="0" presId="urn:microsoft.com/office/officeart/2005/8/layout/target3"/>
    <dgm:cxn modelId="{71BA74B4-01DF-4D97-9309-246226517CF8}" type="presParOf" srcId="{333A1088-737F-45CB-B68E-254E46348037}" destId="{A52A0455-90FF-4808-ABD0-F02540D31D5A}" srcOrd="4" destOrd="0" presId="urn:microsoft.com/office/officeart/2005/8/layout/target3"/>
    <dgm:cxn modelId="{FA0281E4-23D7-4797-B06C-4320F9C8B2C4}" type="presParOf" srcId="{333A1088-737F-45CB-B68E-254E46348037}" destId="{6140AFEC-043D-4C43-A2F9-D0F5331DF3A3}" srcOrd="5" destOrd="0" presId="urn:microsoft.com/office/officeart/2005/8/layout/target3"/>
    <dgm:cxn modelId="{210A1ABB-67E3-4B71-8CC4-DE2BCCEA328F}" type="presParOf" srcId="{333A1088-737F-45CB-B68E-254E46348037}" destId="{9358AC05-5D7D-4327-9F80-1AD486AEA664}" srcOrd="6" destOrd="0" presId="urn:microsoft.com/office/officeart/2005/8/layout/target3"/>
    <dgm:cxn modelId="{C9944124-FED0-4F25-96F9-8F32947985C4}" type="presParOf" srcId="{333A1088-737F-45CB-B68E-254E46348037}" destId="{313FC574-E1CD-4FB4-B054-0B805CE0447D}" srcOrd="7" destOrd="0" presId="urn:microsoft.com/office/officeart/2005/8/layout/target3"/>
    <dgm:cxn modelId="{30D8EF31-B8E4-4072-B2D2-CCE05639B2BC}" type="presParOf" srcId="{333A1088-737F-45CB-B68E-254E46348037}" destId="{619D679B-A015-4ECF-8348-D1034C574F40}" srcOrd="8" destOrd="0" presId="urn:microsoft.com/office/officeart/2005/8/layout/target3"/>
    <dgm:cxn modelId="{88D5892D-2CDC-4A60-84D2-76FABFFC9196}" type="presParOf" srcId="{333A1088-737F-45CB-B68E-254E46348037}" destId="{322283A8-4A27-4CDA-BAE3-F381106A9174}" srcOrd="9" destOrd="0" presId="urn:microsoft.com/office/officeart/2005/8/layout/target3"/>
    <dgm:cxn modelId="{BB69633F-0554-4D37-BC92-FF90DC9749DB}" type="presParOf" srcId="{333A1088-737F-45CB-B68E-254E46348037}" destId="{FFC9F71D-1B4F-4AD9-A4A6-86ADEFC8AF5C}" srcOrd="10" destOrd="0" presId="urn:microsoft.com/office/officeart/2005/8/layout/target3"/>
    <dgm:cxn modelId="{7B8AFE8F-7812-445F-95ED-37F03DDBABB9}" type="presParOf" srcId="{333A1088-737F-45CB-B68E-254E46348037}" destId="{25B08C86-7E15-44DC-BE7F-FFB55DD49D12}" srcOrd="11" destOrd="0" presId="urn:microsoft.com/office/officeart/2005/8/layout/target3"/>
    <dgm:cxn modelId="{A1D647F4-526B-4E4D-9B8D-4A923DE5B6BC}" type="presParOf" srcId="{333A1088-737F-45CB-B68E-254E46348037}" destId="{76644BE8-9D7C-4C09-B250-3D10AF48CBB7}" srcOrd="12" destOrd="0" presId="urn:microsoft.com/office/officeart/2005/8/layout/target3"/>
    <dgm:cxn modelId="{D3DF10E4-797A-4A50-A264-158AEEA68D9F}" type="presParOf" srcId="{333A1088-737F-45CB-B68E-254E46348037}" destId="{EE85B701-7295-41C0-BA7A-34D3756A2AE6}" srcOrd="13" destOrd="0" presId="urn:microsoft.com/office/officeart/2005/8/layout/target3"/>
    <dgm:cxn modelId="{A23878B5-3CBC-4D5D-B1CD-66AD005B5412}" type="presParOf" srcId="{333A1088-737F-45CB-B68E-254E46348037}" destId="{8BEBB6EC-1DAA-4CAC-8A25-BC0FCBD5DBD5}" srcOrd="14" destOrd="0" presId="urn:microsoft.com/office/officeart/2005/8/layout/target3"/>
    <dgm:cxn modelId="{3E943772-E3C8-43FE-9098-7933725E1C9D}" type="presParOf" srcId="{333A1088-737F-45CB-B68E-254E46348037}" destId="{AED2198E-93D5-4001-81B4-73124B309672}" srcOrd="15" destOrd="0" presId="urn:microsoft.com/office/officeart/2005/8/layout/target3"/>
    <dgm:cxn modelId="{4AB573F1-4079-47A1-81D9-F961276A74A9}" type="presParOf" srcId="{333A1088-737F-45CB-B68E-254E46348037}" destId="{2BE915AB-18AA-4053-B92C-3BFC9ED204BB}" srcOrd="16" destOrd="0" presId="urn:microsoft.com/office/officeart/2005/8/layout/target3"/>
    <dgm:cxn modelId="{5C66004E-3CCB-4290-BD46-979C4455FEA9}" type="presParOf" srcId="{333A1088-737F-45CB-B68E-254E46348037}" destId="{6BB5E863-4638-4E1D-BFDE-399D028AC4ED}" srcOrd="17" destOrd="0" presId="urn:microsoft.com/office/officeart/2005/8/layout/target3"/>
    <dgm:cxn modelId="{F91BE8A5-0EDE-4AEB-85F2-BC97492DE333}" type="presParOf" srcId="{333A1088-737F-45CB-B68E-254E46348037}" destId="{5A5FFA88-C948-4069-8E93-59FA12366E83}" srcOrd="18" destOrd="0" presId="urn:microsoft.com/office/officeart/2005/8/layout/target3"/>
    <dgm:cxn modelId="{ABE7DE73-9B56-4D0F-8A1C-AB6CA73FD5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VY_22_INOVACE_01_16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12290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63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animace. Pomocí nich je žák postupně seznamován se strukturou minulého času prostého ve větě oznamovací a také se správným připojováním koncovky -</a:t>
            </a:r>
            <a:r>
              <a:rPr lang="cs-CZ" sz="2200" dirty="0" err="1" smtClean="0"/>
              <a:t>ed</a:t>
            </a:r>
            <a:r>
              <a:rPr lang="cs-CZ" sz="2200" dirty="0" smtClean="0"/>
              <a:t>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minulém čase prostém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minulý čas prostý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504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PAST SIMPLE</a:t>
            </a:r>
            <a:br>
              <a:rPr lang="cs-CZ" dirty="0" smtClean="0"/>
            </a:br>
            <a:r>
              <a:rPr lang="cs-CZ" dirty="0" smtClean="0"/>
              <a:t>MINULÝ ČAS PROSTÝ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900113" y="1844675"/>
            <a:ext cx="2428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>
                <a:latin typeface="Calibri" pitchFamily="34" charset="0"/>
              </a:rPr>
              <a:t>Oznamovací věta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74738" y="2860675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podmět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76825" y="2779713"/>
            <a:ext cx="124460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minulý tvar</a:t>
            </a:r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3492500" y="263683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971550" y="4365625"/>
            <a:ext cx="28622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I walked to school yesterday.</a:t>
            </a:r>
          </a:p>
        </p:txBody>
      </p:sp>
      <p:cxnSp>
        <p:nvCxnSpPr>
          <p:cNvPr id="19" name="Pravoúhlá spojovací čára 18"/>
          <p:cNvCxnSpPr>
            <a:stCxn id="10" idx="2"/>
            <a:endCxn id="20" idx="1"/>
          </p:cNvCxnSpPr>
          <p:nvPr/>
        </p:nvCxnSpPr>
        <p:spPr>
          <a:xfrm rot="16200000" flipH="1">
            <a:off x="5730082" y="3118643"/>
            <a:ext cx="387350" cy="449263"/>
          </a:xfrm>
          <a:prstGeom prst="bent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148388" y="3351213"/>
            <a:ext cx="142875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sloveso + -</a:t>
            </a:r>
            <a:r>
              <a:rPr lang="cs-CZ" dirty="0" err="1"/>
              <a:t>ed</a:t>
            </a:r>
            <a:r>
              <a:rPr lang="cs-CZ" dirty="0"/>
              <a:t> 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938838" y="3779838"/>
            <a:ext cx="2138362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nepravidelná slovesa</a:t>
            </a:r>
          </a:p>
        </p:txBody>
      </p:sp>
      <p:cxnSp>
        <p:nvCxnSpPr>
          <p:cNvPr id="43" name="Pravoúhlá spojovací čára 18"/>
          <p:cNvCxnSpPr>
            <a:endCxn id="41" idx="1"/>
          </p:cNvCxnSpPr>
          <p:nvPr/>
        </p:nvCxnSpPr>
        <p:spPr>
          <a:xfrm rot="16200000" flipH="1">
            <a:off x="5201444" y="3226594"/>
            <a:ext cx="827088" cy="647700"/>
          </a:xfrm>
          <a:prstGeom prst="bent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71550" y="5157788"/>
            <a:ext cx="48244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I took the bus to school yesterday.</a:t>
            </a:r>
          </a:p>
        </p:txBody>
      </p:sp>
    </p:spTree>
    <p:extLst>
      <p:ext uri="{BB962C8B-B14F-4D97-AF65-F5344CB8AC3E}">
        <p14:creationId xmlns:p14="http://schemas.microsoft.com/office/powerpoint/2010/main" val="294256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10" grpId="0" animBg="1"/>
      <p:bldP spid="2056" grpId="0"/>
      <p:bldP spid="11" grpId="0"/>
      <p:bldP spid="20" grpId="0" animBg="1"/>
      <p:bldP spid="41" grpId="0" animBg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435975" cy="11255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err="1" smtClean="0">
                <a:solidFill>
                  <a:schemeClr val="accent2"/>
                </a:solidFill>
              </a:rPr>
              <a:t>Regullar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b="1" dirty="0" err="1" smtClean="0">
                <a:solidFill>
                  <a:schemeClr val="accent2"/>
                </a:solidFill>
              </a:rPr>
              <a:t>verbs</a:t>
            </a:r>
            <a:r>
              <a:rPr lang="cs-CZ" b="1" dirty="0" smtClean="0">
                <a:solidFill>
                  <a:schemeClr val="accent2"/>
                </a:solidFill>
              </a:rPr>
              <a:t/>
            </a:r>
            <a:br>
              <a:rPr lang="cs-CZ" b="1" dirty="0" smtClean="0">
                <a:solidFill>
                  <a:schemeClr val="accent2"/>
                </a:solidFill>
              </a:rPr>
            </a:br>
            <a:r>
              <a:rPr lang="cs-CZ" b="1" dirty="0" smtClean="0">
                <a:solidFill>
                  <a:schemeClr val="accent2"/>
                </a:solidFill>
              </a:rPr>
              <a:t>Pravidelná slovesa</a:t>
            </a:r>
            <a:endParaRPr lang="cs-CZ" sz="2800" dirty="0" smtClean="0"/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755650" y="1196975"/>
            <a:ext cx="77057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1646238" eaLnBrk="0" hangingPunct="0"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1646238" eaLnBrk="0" hangingPunct="0"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1646238" eaLnBrk="0" hangingPunct="0"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1646238" eaLnBrk="0" hangingPunct="0"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1646238" eaLnBrk="0" hangingPunct="0"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1646238" eaLnBrk="0" fontAlgn="base" hangingPunct="0">
              <a:spcBef>
                <a:spcPct val="0"/>
              </a:spcBef>
              <a:spcAft>
                <a:spcPct val="0"/>
              </a:spcAft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1646238" eaLnBrk="0" fontAlgn="base" hangingPunct="0">
              <a:spcBef>
                <a:spcPct val="0"/>
              </a:spcBef>
              <a:spcAft>
                <a:spcPct val="0"/>
              </a:spcAft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1646238" eaLnBrk="0" fontAlgn="base" hangingPunct="0">
              <a:spcBef>
                <a:spcPct val="0"/>
              </a:spcBef>
              <a:spcAft>
                <a:spcPct val="0"/>
              </a:spcAft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1646238" eaLnBrk="0" fontAlgn="base" hangingPunct="0">
              <a:spcBef>
                <a:spcPct val="0"/>
              </a:spcBef>
              <a:spcAft>
                <a:spcPct val="0"/>
              </a:spcAft>
              <a:tabLst>
                <a:tab pos="4389438" algn="l"/>
              </a:tabLs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>
                <a:latin typeface="Calibri" pitchFamily="34" charset="0"/>
              </a:rPr>
              <a:t>Infinitive form	Past form</a:t>
            </a:r>
          </a:p>
          <a:p>
            <a:pPr eaLnBrk="1" hangingPunct="1">
              <a:spcBef>
                <a:spcPct val="50000"/>
              </a:spcBef>
            </a:pPr>
            <a:r>
              <a:rPr lang="cs-CZ" sz="3200" b="1">
                <a:latin typeface="Calibri" pitchFamily="34" charset="0"/>
              </a:rPr>
              <a:t>Infinitiv	Minulý tvar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755650" y="3213100"/>
            <a:ext cx="2087563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walk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study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live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stop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5219700" y="3141663"/>
            <a:ext cx="2952750" cy="2462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walk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studi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liv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stopp</a:t>
            </a:r>
          </a:p>
        </p:txBody>
      </p:sp>
      <p:sp>
        <p:nvSpPr>
          <p:cNvPr id="16392" name="Oval 8"/>
          <p:cNvSpPr>
            <a:spLocks noChangeArrowheads="1"/>
          </p:cNvSpPr>
          <p:nvPr/>
        </p:nvSpPr>
        <p:spPr bwMode="auto">
          <a:xfrm>
            <a:off x="6084888" y="3716338"/>
            <a:ext cx="792162" cy="649287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latin typeface="Calibri" pitchFamily="34" charset="0"/>
              </a:rPr>
              <a:t>ed</a:t>
            </a:r>
          </a:p>
        </p:txBody>
      </p:sp>
      <p:sp>
        <p:nvSpPr>
          <p:cNvPr id="16393" name="Oval 9"/>
          <p:cNvSpPr>
            <a:spLocks noChangeArrowheads="1"/>
          </p:cNvSpPr>
          <p:nvPr/>
        </p:nvSpPr>
        <p:spPr bwMode="auto">
          <a:xfrm>
            <a:off x="5651500" y="4365625"/>
            <a:ext cx="792163" cy="649288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latin typeface="Calibri" pitchFamily="34" charset="0"/>
              </a:rPr>
              <a:t>ed</a:t>
            </a:r>
          </a:p>
        </p:txBody>
      </p:sp>
      <p:sp>
        <p:nvSpPr>
          <p:cNvPr id="16394" name="Oval 10"/>
          <p:cNvSpPr>
            <a:spLocks noChangeArrowheads="1"/>
          </p:cNvSpPr>
          <p:nvPr/>
        </p:nvSpPr>
        <p:spPr bwMode="auto">
          <a:xfrm>
            <a:off x="6156325" y="5013325"/>
            <a:ext cx="792163" cy="649288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latin typeface="Calibri" pitchFamily="34" charset="0"/>
              </a:rPr>
              <a:t>ed</a:t>
            </a:r>
          </a:p>
        </p:txBody>
      </p:sp>
      <p:sp>
        <p:nvSpPr>
          <p:cNvPr id="16396" name="Oval 12"/>
          <p:cNvSpPr>
            <a:spLocks noChangeArrowheads="1"/>
          </p:cNvSpPr>
          <p:nvPr/>
        </p:nvSpPr>
        <p:spPr bwMode="auto">
          <a:xfrm>
            <a:off x="6084888" y="3068638"/>
            <a:ext cx="792162" cy="649287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latin typeface="Calibri" pitchFamily="34" charset="0"/>
              </a:rPr>
              <a:t>ed</a:t>
            </a:r>
          </a:p>
        </p:txBody>
      </p:sp>
    </p:spTree>
    <p:extLst>
      <p:ext uri="{BB962C8B-B14F-4D97-AF65-F5344CB8AC3E}">
        <p14:creationId xmlns:p14="http://schemas.microsoft.com/office/powerpoint/2010/main" val="91804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89" grpId="0"/>
      <p:bldP spid="16390" grpId="0"/>
      <p:bldP spid="16392" grpId="0" animBg="1"/>
      <p:bldP spid="16393" grpId="0" animBg="1"/>
      <p:bldP spid="16394" grpId="0" animBg="1"/>
      <p:bldP spid="1639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92150"/>
            <a:ext cx="8229600" cy="1143000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tabLst>
                <a:tab pos="3859213" algn="l"/>
              </a:tabLst>
              <a:defRPr/>
            </a:pPr>
            <a:r>
              <a:rPr lang="cs-CZ" sz="3600" b="1" dirty="0">
                <a:latin typeface="+mn-lt"/>
                <a:ea typeface="+mn-ea"/>
                <a:cs typeface="+mn-cs"/>
              </a:rPr>
              <a:t>2. Slovesa končící souhláskou + Y </a:t>
            </a:r>
            <a:r>
              <a:rPr lang="cs-CZ" sz="3600" b="1" dirty="0" smtClean="0">
                <a:latin typeface="+mn-lt"/>
                <a:ea typeface="+mn-ea"/>
                <a:cs typeface="+mn-cs"/>
              </a:rPr>
              <a:t/>
            </a:r>
            <a:br>
              <a:rPr lang="cs-CZ" sz="3600" b="1" dirty="0" smtClean="0">
                <a:latin typeface="+mn-lt"/>
                <a:ea typeface="+mn-ea"/>
                <a:cs typeface="+mn-cs"/>
              </a:rPr>
            </a:br>
            <a:r>
              <a:rPr lang="cs-CZ" sz="3600" b="1" dirty="0" smtClean="0">
                <a:latin typeface="+mn-lt"/>
                <a:ea typeface="+mn-ea"/>
                <a:cs typeface="+mn-cs"/>
              </a:rPr>
              <a:t>        </a:t>
            </a:r>
            <a:r>
              <a:rPr lang="cs-CZ" dirty="0" smtClean="0"/>
              <a:t>	-</a:t>
            </a:r>
            <a:r>
              <a:rPr lang="cs-CZ" dirty="0" err="1" smtClean="0">
                <a:solidFill>
                  <a:srgbClr val="FF0000"/>
                </a:solidFill>
              </a:rPr>
              <a:t>ied</a:t>
            </a:r>
            <a:r>
              <a:rPr lang="cs-CZ" dirty="0" smtClean="0"/>
              <a:t>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579688"/>
            <a:ext cx="1871662" cy="23399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smtClean="0"/>
              <a:t>study</a:t>
            </a:r>
          </a:p>
          <a:p>
            <a:pPr eaLnBrk="1" hangingPunct="1">
              <a:buFontTx/>
              <a:buNone/>
            </a:pPr>
            <a:r>
              <a:rPr lang="cs-CZ" sz="4000" smtClean="0"/>
              <a:t>tidy</a:t>
            </a:r>
          </a:p>
          <a:p>
            <a:pPr eaLnBrk="1" hangingPunct="1">
              <a:buFontTx/>
              <a:buNone/>
            </a:pPr>
            <a:r>
              <a:rPr lang="cs-CZ" sz="4000" smtClean="0"/>
              <a:t>marry</a:t>
            </a:r>
          </a:p>
          <a:p>
            <a:pPr eaLnBrk="1" hangingPunct="1">
              <a:buFontTx/>
              <a:buNone/>
            </a:pPr>
            <a:endParaRPr lang="cs-CZ" sz="4000" smtClean="0"/>
          </a:p>
        </p:txBody>
      </p:sp>
      <p:sp>
        <p:nvSpPr>
          <p:cNvPr id="5124" name="Line 4"/>
          <p:cNvSpPr>
            <a:spLocks noChangeShapeType="1"/>
          </p:cNvSpPr>
          <p:nvPr/>
        </p:nvSpPr>
        <p:spPr bwMode="auto">
          <a:xfrm>
            <a:off x="3059113" y="1628775"/>
            <a:ext cx="863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2843213" y="3429000"/>
            <a:ext cx="15843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600">
                <a:latin typeface="Calibri" pitchFamily="34" charset="0"/>
              </a:rPr>
              <a:t>+   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ied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4716463" y="2349500"/>
            <a:ext cx="2089150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dirty="0" err="1">
                <a:latin typeface="Calibri" pitchFamily="34" charset="0"/>
              </a:rPr>
              <a:t>stud</a:t>
            </a:r>
            <a:r>
              <a:rPr lang="cs-CZ" sz="4400" b="1" dirty="0" err="1">
                <a:solidFill>
                  <a:srgbClr val="FF0000"/>
                </a:solidFill>
                <a:latin typeface="Calibri" pitchFamily="34" charset="0"/>
              </a:rPr>
              <a:t>ied</a:t>
            </a:r>
            <a:endParaRPr lang="cs-CZ" sz="4400" b="1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4000" dirty="0" err="1">
                <a:latin typeface="Calibri" pitchFamily="34" charset="0"/>
              </a:rPr>
              <a:t>tid</a:t>
            </a:r>
            <a:r>
              <a:rPr lang="cs-CZ" sz="4400" b="1" dirty="0" err="1">
                <a:solidFill>
                  <a:srgbClr val="FF0000"/>
                </a:solidFill>
                <a:latin typeface="Calibri" pitchFamily="34" charset="0"/>
              </a:rPr>
              <a:t>ied</a:t>
            </a:r>
            <a:endParaRPr lang="cs-CZ" sz="4400" b="1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4000" dirty="0" err="1">
                <a:latin typeface="Calibri" pitchFamily="34" charset="0"/>
              </a:rPr>
              <a:t>marr</a:t>
            </a:r>
            <a:r>
              <a:rPr lang="cs-CZ" sz="4400" b="1" dirty="0" err="1">
                <a:solidFill>
                  <a:srgbClr val="FF0000"/>
                </a:solidFill>
                <a:latin typeface="Calibri" pitchFamily="34" charset="0"/>
              </a:rPr>
              <a:t>ied</a:t>
            </a:r>
            <a:endParaRPr lang="cs-CZ" sz="4400" b="1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453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84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84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84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18438" grpId="0"/>
      <p:bldP spid="1843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cs-CZ" smtClean="0"/>
              <a:t>Pravopisná pravidla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268413"/>
            <a:ext cx="8229600" cy="5334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b="1" dirty="0" smtClean="0"/>
              <a:t>1 . Beze změny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827088" y="2019300"/>
            <a:ext cx="1728787" cy="323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>
                <a:latin typeface="Calibri" pitchFamily="34" charset="0"/>
              </a:rPr>
              <a:t>play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>
                <a:latin typeface="Calibri" pitchFamily="34" charset="0"/>
              </a:rPr>
              <a:t>open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>
                <a:latin typeface="Calibri" pitchFamily="34" charset="0"/>
              </a:rPr>
              <a:t>look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>
                <a:latin typeface="Calibri" pitchFamily="34" charset="0"/>
              </a:rPr>
              <a:t>want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>
                <a:latin typeface="Calibri" pitchFamily="34" charset="0"/>
              </a:rPr>
              <a:t>check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>
                <a:latin typeface="Calibri" pitchFamily="34" charset="0"/>
              </a:rPr>
              <a:t>start</a:t>
            </a: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3059113" y="3429000"/>
            <a:ext cx="13684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600">
                <a:latin typeface="Calibri" pitchFamily="34" charset="0"/>
              </a:rPr>
              <a:t>+ -</a:t>
            </a:r>
            <a:r>
              <a:rPr lang="cs-CZ" sz="3600">
                <a:solidFill>
                  <a:srgbClr val="FF0000"/>
                </a:solidFill>
                <a:latin typeface="Calibri" pitchFamily="34" charset="0"/>
              </a:rPr>
              <a:t>ed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219700" y="1844675"/>
            <a:ext cx="1368425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dirty="0" err="1">
                <a:latin typeface="Calibri" pitchFamily="34" charset="0"/>
              </a:rPr>
              <a:t>play</a:t>
            </a:r>
            <a:r>
              <a:rPr lang="cs-CZ" sz="2400" b="1" dirty="0" err="1">
                <a:solidFill>
                  <a:srgbClr val="FF0000"/>
                </a:solidFill>
                <a:latin typeface="Calibri" pitchFamily="34" charset="0"/>
              </a:rPr>
              <a:t>ed</a:t>
            </a:r>
            <a:endParaRPr lang="cs-CZ" sz="2400" b="1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400" dirty="0" err="1">
                <a:latin typeface="Calibri" pitchFamily="34" charset="0"/>
              </a:rPr>
              <a:t>open</a:t>
            </a:r>
            <a:r>
              <a:rPr lang="cs-CZ" sz="2800" b="1" dirty="0" err="1">
                <a:solidFill>
                  <a:srgbClr val="FF0000"/>
                </a:solidFill>
                <a:latin typeface="Calibri" pitchFamily="34" charset="0"/>
              </a:rPr>
              <a:t>ed</a:t>
            </a:r>
            <a:endParaRPr lang="cs-CZ" sz="2800" b="1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400" dirty="0" err="1">
                <a:latin typeface="Calibri" pitchFamily="34" charset="0"/>
              </a:rPr>
              <a:t>look</a:t>
            </a:r>
            <a:r>
              <a:rPr lang="cs-CZ" sz="2800" b="1" dirty="0" err="1">
                <a:solidFill>
                  <a:srgbClr val="FF0000"/>
                </a:solidFill>
                <a:latin typeface="Calibri" pitchFamily="34" charset="0"/>
              </a:rPr>
              <a:t>ed</a:t>
            </a:r>
            <a:endParaRPr lang="cs-CZ" sz="2800" b="1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400" dirty="0" err="1">
                <a:latin typeface="Calibri" pitchFamily="34" charset="0"/>
              </a:rPr>
              <a:t>want</a:t>
            </a:r>
            <a:r>
              <a:rPr lang="cs-CZ" sz="2800" b="1" dirty="0" err="1">
                <a:solidFill>
                  <a:srgbClr val="FF0000"/>
                </a:solidFill>
                <a:latin typeface="Calibri" pitchFamily="34" charset="0"/>
              </a:rPr>
              <a:t>ed</a:t>
            </a:r>
            <a:endParaRPr lang="cs-CZ" sz="2800" b="1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400" dirty="0" err="1">
                <a:latin typeface="Calibri" pitchFamily="34" charset="0"/>
              </a:rPr>
              <a:t>check</a:t>
            </a:r>
            <a:r>
              <a:rPr lang="cs-CZ" sz="2800" b="1" dirty="0" err="1">
                <a:solidFill>
                  <a:srgbClr val="FF0000"/>
                </a:solidFill>
                <a:latin typeface="Calibri" pitchFamily="34" charset="0"/>
              </a:rPr>
              <a:t>ed</a:t>
            </a:r>
            <a:endParaRPr lang="cs-CZ" sz="2800" b="1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400" dirty="0" err="1">
                <a:latin typeface="Calibri" pitchFamily="34" charset="0"/>
              </a:rPr>
              <a:t>start</a:t>
            </a:r>
            <a:r>
              <a:rPr lang="cs-CZ" sz="2800" b="1" dirty="0" err="1">
                <a:solidFill>
                  <a:srgbClr val="FF0000"/>
                </a:solidFill>
                <a:latin typeface="Calibri" pitchFamily="34" charset="0"/>
              </a:rPr>
              <a:t>ed</a:t>
            </a:r>
            <a:endParaRPr lang="cs-CZ" sz="2800" b="1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336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17412" grpId="0"/>
      <p:bldP spid="17413" grpId="0"/>
      <p:bldP spid="1741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Pozor!!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9513" y="3649663"/>
            <a:ext cx="1511300" cy="1828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play</a:t>
            </a:r>
          </a:p>
          <a:p>
            <a:pPr eaLnBrk="1" hangingPunct="1">
              <a:buFontTx/>
              <a:buNone/>
            </a:pPr>
            <a:r>
              <a:rPr lang="cs-CZ" smtClean="0"/>
              <a:t>stay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411538" y="3794125"/>
            <a:ext cx="1800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600">
                <a:latin typeface="Calibri" pitchFamily="34" charset="0"/>
              </a:rPr>
              <a:t>+ -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ed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5292725" y="3375025"/>
            <a:ext cx="1728788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>
                <a:latin typeface="Calibri" pitchFamily="34" charset="0"/>
              </a:rPr>
              <a:t>play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ed</a:t>
            </a:r>
          </a:p>
          <a:p>
            <a:pPr eaLnBrk="1" hangingPunct="1">
              <a:spcBef>
                <a:spcPct val="50000"/>
              </a:spcBef>
            </a:pPr>
            <a:r>
              <a:rPr lang="cs-CZ" sz="3200">
                <a:latin typeface="Calibri" pitchFamily="34" charset="0"/>
              </a:rPr>
              <a:t>stay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ed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684213" y="1557338"/>
            <a:ext cx="65532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sz="3600" dirty="0" smtClean="0">
                <a:latin typeface="Calibri" pitchFamily="34" charset="0"/>
              </a:rPr>
              <a:t>samohláska </a:t>
            </a:r>
            <a:r>
              <a:rPr lang="cs-CZ" sz="3600" dirty="0">
                <a:latin typeface="Calibri" pitchFamily="34" charset="0"/>
              </a:rPr>
              <a:t>+ y             	-</a:t>
            </a:r>
            <a:r>
              <a:rPr lang="cs-CZ" sz="3600" dirty="0" err="1">
                <a:latin typeface="Calibri" pitchFamily="34" charset="0"/>
              </a:rPr>
              <a:t>ed</a:t>
            </a:r>
            <a:endParaRPr lang="cs-CZ" sz="3600" dirty="0">
              <a:latin typeface="Calibri" pitchFamily="34" charset="0"/>
            </a:endParaRPr>
          </a:p>
        </p:txBody>
      </p:sp>
      <p:sp>
        <p:nvSpPr>
          <p:cNvPr id="6151" name="Line 7"/>
          <p:cNvSpPr>
            <a:spLocks noChangeShapeType="1"/>
          </p:cNvSpPr>
          <p:nvPr/>
        </p:nvSpPr>
        <p:spPr bwMode="auto">
          <a:xfrm flipV="1">
            <a:off x="4068763" y="1917700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67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94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  <p:bldP spid="19460" grpId="0"/>
      <p:bldP spid="1946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524000"/>
          </a:xfrm>
        </p:spPr>
        <p:txBody>
          <a:bodyPr/>
          <a:lstStyle/>
          <a:p>
            <a:pPr algn="l" eaLnBrk="1" hangingPunct="1">
              <a:tabLst>
                <a:tab pos="3940175" algn="l"/>
              </a:tabLst>
              <a:defRPr/>
            </a:pPr>
            <a:r>
              <a:rPr lang="cs-CZ" sz="3200" b="1" dirty="0">
                <a:latin typeface="+mn-lt"/>
                <a:ea typeface="+mn-ea"/>
                <a:cs typeface="+mn-cs"/>
              </a:rPr>
              <a:t>3.</a:t>
            </a:r>
            <a:r>
              <a:rPr lang="cs-CZ" dirty="0" smtClean="0"/>
              <a:t> </a:t>
            </a:r>
            <a:r>
              <a:rPr lang="cs-CZ" sz="3200" b="1" dirty="0">
                <a:latin typeface="+mn-lt"/>
                <a:ea typeface="+mn-ea"/>
                <a:cs typeface="+mn-cs"/>
              </a:rPr>
              <a:t>Slovesa končící –e</a:t>
            </a:r>
            <a:br>
              <a:rPr lang="cs-CZ" sz="3200" b="1" dirty="0">
                <a:latin typeface="+mn-lt"/>
                <a:ea typeface="+mn-ea"/>
                <a:cs typeface="+mn-cs"/>
              </a:rPr>
            </a:br>
            <a:r>
              <a:rPr lang="cs-CZ" dirty="0" smtClean="0"/>
              <a:t> 	-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8963" y="2133600"/>
            <a:ext cx="2027237" cy="35274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phone</a:t>
            </a:r>
          </a:p>
          <a:p>
            <a:pPr eaLnBrk="1" hangingPunct="1">
              <a:buFontTx/>
              <a:buNone/>
            </a:pPr>
            <a:r>
              <a:rPr lang="cs-CZ" smtClean="0"/>
              <a:t>arrive</a:t>
            </a:r>
          </a:p>
          <a:p>
            <a:pPr eaLnBrk="1" hangingPunct="1">
              <a:buFontTx/>
              <a:buNone/>
            </a:pPr>
            <a:r>
              <a:rPr lang="cs-CZ" smtClean="0"/>
              <a:t>decide</a:t>
            </a:r>
          </a:p>
          <a:p>
            <a:pPr eaLnBrk="1" hangingPunct="1">
              <a:buFontTx/>
              <a:buNone/>
            </a:pPr>
            <a:r>
              <a:rPr lang="cs-CZ" smtClean="0"/>
              <a:t>live</a:t>
            </a:r>
          </a:p>
          <a:p>
            <a:pPr eaLnBrk="1" hangingPunct="1">
              <a:buFontTx/>
              <a:buNone/>
            </a:pPr>
            <a:r>
              <a:rPr lang="cs-CZ" smtClean="0"/>
              <a:t>love</a:t>
            </a:r>
          </a:p>
          <a:p>
            <a:pPr eaLnBrk="1" hangingPunct="1">
              <a:buFontTx/>
              <a:buNone/>
            </a:pPr>
            <a:r>
              <a:rPr lang="cs-CZ" smtClean="0"/>
              <a:t>like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2843213" y="3429000"/>
            <a:ext cx="129698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600">
                <a:latin typeface="Calibri" pitchFamily="34" charset="0"/>
              </a:rPr>
              <a:t>+ -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4837113" y="2016125"/>
            <a:ext cx="2808287" cy="410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ts val="600"/>
              </a:spcBef>
            </a:pPr>
            <a:r>
              <a:rPr lang="cs-CZ" sz="3600">
                <a:latin typeface="Calibri" pitchFamily="34" charset="0"/>
              </a:rPr>
              <a:t>phon</a:t>
            </a:r>
            <a:r>
              <a:rPr lang="cs-CZ" sz="3600" b="1">
                <a:latin typeface="Calibri" pitchFamily="34" charset="0"/>
              </a:rPr>
              <a:t>e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d</a:t>
            </a:r>
          </a:p>
          <a:p>
            <a:pPr eaLnBrk="1" hangingPunct="1">
              <a:spcBef>
                <a:spcPts val="600"/>
              </a:spcBef>
            </a:pPr>
            <a:r>
              <a:rPr lang="cs-CZ" sz="3600">
                <a:latin typeface="Calibri" pitchFamily="34" charset="0"/>
              </a:rPr>
              <a:t>arriv</a:t>
            </a:r>
            <a:r>
              <a:rPr lang="cs-CZ" sz="4000" b="1">
                <a:latin typeface="Calibri" pitchFamily="34" charset="0"/>
              </a:rPr>
              <a:t>e</a:t>
            </a:r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d</a:t>
            </a:r>
          </a:p>
          <a:p>
            <a:pPr eaLnBrk="1" hangingPunct="1">
              <a:spcBef>
                <a:spcPts val="600"/>
              </a:spcBef>
            </a:pPr>
            <a:r>
              <a:rPr lang="cs-CZ" sz="3600">
                <a:latin typeface="Calibri" pitchFamily="34" charset="0"/>
              </a:rPr>
              <a:t>decid</a:t>
            </a:r>
            <a:r>
              <a:rPr lang="cs-CZ" sz="4000" b="1">
                <a:latin typeface="Calibri" pitchFamily="34" charset="0"/>
              </a:rPr>
              <a:t>e</a:t>
            </a:r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d</a:t>
            </a:r>
          </a:p>
          <a:p>
            <a:pPr eaLnBrk="1" hangingPunct="1">
              <a:spcBef>
                <a:spcPts val="600"/>
              </a:spcBef>
            </a:pPr>
            <a:r>
              <a:rPr lang="cs-CZ" sz="3600">
                <a:latin typeface="Calibri" pitchFamily="34" charset="0"/>
              </a:rPr>
              <a:t>liv</a:t>
            </a:r>
            <a:r>
              <a:rPr lang="cs-CZ" sz="4000" b="1">
                <a:latin typeface="Calibri" pitchFamily="34" charset="0"/>
              </a:rPr>
              <a:t>e</a:t>
            </a:r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d</a:t>
            </a:r>
          </a:p>
          <a:p>
            <a:pPr eaLnBrk="1" hangingPunct="1">
              <a:spcBef>
                <a:spcPts val="600"/>
              </a:spcBef>
            </a:pPr>
            <a:r>
              <a:rPr lang="cs-CZ" sz="3600">
                <a:latin typeface="Calibri" pitchFamily="34" charset="0"/>
              </a:rPr>
              <a:t>lov</a:t>
            </a:r>
            <a:r>
              <a:rPr lang="cs-CZ" sz="3600" b="1">
                <a:latin typeface="Calibri" pitchFamily="34" charset="0"/>
              </a:rPr>
              <a:t>e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d</a:t>
            </a:r>
          </a:p>
          <a:p>
            <a:pPr eaLnBrk="1" hangingPunct="1">
              <a:spcBef>
                <a:spcPts val="600"/>
              </a:spcBef>
            </a:pPr>
            <a:r>
              <a:rPr lang="cs-CZ" sz="3600">
                <a:latin typeface="Calibri" pitchFamily="34" charset="0"/>
              </a:rPr>
              <a:t>lik</a:t>
            </a:r>
            <a:r>
              <a:rPr lang="cs-CZ" sz="3600" b="1">
                <a:latin typeface="Calibri" pitchFamily="34" charset="0"/>
              </a:rPr>
              <a:t>e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7174" name="Line 4"/>
          <p:cNvSpPr>
            <a:spLocks noChangeShapeType="1"/>
          </p:cNvSpPr>
          <p:nvPr/>
        </p:nvSpPr>
        <p:spPr bwMode="auto">
          <a:xfrm>
            <a:off x="2627313" y="1412875"/>
            <a:ext cx="863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54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  <p:bldP spid="20484" grpId="0"/>
      <p:bldP spid="2048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2001837"/>
          </a:xfrm>
        </p:spPr>
        <p:txBody>
          <a:bodyPr/>
          <a:lstStyle/>
          <a:p>
            <a:pPr algn="l" eaLnBrk="1" hangingPunct="1"/>
            <a:r>
              <a:rPr lang="cs-CZ" sz="3200" b="1" dirty="0">
                <a:latin typeface="+mn-lt"/>
                <a:ea typeface="+mn-ea"/>
                <a:cs typeface="+mn-cs"/>
              </a:rPr>
              <a:t>4. Jednoslabičná krátká slova</a:t>
            </a:r>
            <a:br>
              <a:rPr lang="cs-CZ" sz="3200" b="1" dirty="0">
                <a:latin typeface="+mn-lt"/>
                <a:ea typeface="+mn-ea"/>
                <a:cs typeface="+mn-cs"/>
              </a:rPr>
            </a:br>
            <a:r>
              <a:rPr lang="cs-CZ" sz="3200" b="1" dirty="0">
                <a:latin typeface="+mn-lt"/>
                <a:ea typeface="+mn-ea"/>
                <a:cs typeface="+mn-cs"/>
              </a:rPr>
              <a:t> - zdvojují poslední souhlásku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141663"/>
            <a:ext cx="1593850" cy="29845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grab</a:t>
            </a:r>
          </a:p>
          <a:p>
            <a:pPr eaLnBrk="1" hangingPunct="1">
              <a:buFontTx/>
              <a:buNone/>
            </a:pPr>
            <a:r>
              <a:rPr lang="cs-CZ" smtClean="0"/>
              <a:t>stop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2700338" y="3427413"/>
            <a:ext cx="1655762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cs-CZ" sz="3200" dirty="0">
                <a:latin typeface="+mn-lt"/>
                <a:cs typeface="+mn-cs"/>
              </a:rPr>
              <a:t>+ </a:t>
            </a:r>
            <a:r>
              <a:rPr lang="cs-CZ" sz="3200" dirty="0" smtClean="0">
                <a:latin typeface="+mn-lt"/>
                <a:cs typeface="+mn-cs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</a:rPr>
              <a:t>ed</a:t>
            </a:r>
            <a:endParaRPr lang="cs-CZ" sz="3200" b="1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5003800" y="2997200"/>
            <a:ext cx="2305050" cy="204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grab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bed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>
                <a:latin typeface="Calibri" pitchFamily="34" charset="0"/>
              </a:rPr>
              <a:t>stop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ped</a:t>
            </a:r>
          </a:p>
          <a:p>
            <a:pPr eaLnBrk="1" hangingPunct="1">
              <a:spcBef>
                <a:spcPct val="50000"/>
              </a:spcBef>
            </a:pPr>
            <a:endParaRPr lang="cs-CZ" sz="3200" b="1">
              <a:solidFill>
                <a:srgbClr val="FF3399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821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  <p:bldP spid="21509" grpId="0"/>
      <p:bldP spid="21510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263</Words>
  <Application>Microsoft Office PowerPoint</Application>
  <PresentationFormat>Předvádění na obrazovce (4:3)</PresentationFormat>
  <Paragraphs>90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PAST SIMPLE MINULÝ ČAS PROSTÝ</vt:lpstr>
      <vt:lpstr>Regullar verbs Pravidelná slovesa</vt:lpstr>
      <vt:lpstr>2. Slovesa končící souhláskou + Y           -ied </vt:lpstr>
      <vt:lpstr>Pravopisná pravidla</vt:lpstr>
      <vt:lpstr>Pozor!!</vt:lpstr>
      <vt:lpstr>3. Slovesa končící –e   -d</vt:lpstr>
      <vt:lpstr>4. Jednoslabičná krátká slova  - zdvojují poslední souhlásku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18</cp:revision>
  <dcterms:created xsi:type="dcterms:W3CDTF">2011-06-20T10:40:08Z</dcterms:created>
  <dcterms:modified xsi:type="dcterms:W3CDTF">2012-12-18T18:36:58Z</dcterms:modified>
</cp:coreProperties>
</file>