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7" r:id="rId2"/>
    <p:sldId id="256" r:id="rId3"/>
    <p:sldId id="257" r:id="rId4"/>
    <p:sldId id="258" r:id="rId5"/>
    <p:sldId id="259" r:id="rId6"/>
    <p:sldId id="260" r:id="rId7"/>
    <p:sldId id="261" r:id="rId8"/>
    <p:sldId id="263" r:id="rId9"/>
    <p:sldId id="262" r:id="rId10"/>
    <p:sldId id="264" r:id="rId11"/>
    <p:sldId id="268"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996633"/>
    <a:srgbClr val="CC0066"/>
    <a:srgbClr val="CC3300"/>
    <a:srgbClr val="0000FF"/>
    <a:srgbClr val="FF99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66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3" name="Obdélník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Obdélník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Obdélník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Obdélník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bdélník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Zaoblený obdélník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Zaoblený obdélník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Obdélník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6705600" y="4206240"/>
            <a:ext cx="960120" cy="457200"/>
          </a:xfrm>
        </p:spPr>
        <p:txBody>
          <a:bodyPr/>
          <a:lstStyle/>
          <a:p>
            <a:fld id="{2EC1F267-AFA6-41B7-8F92-64DF5AF11BF1}" type="datetimeFigureOut">
              <a:rPr lang="cs-CZ" smtClean="0"/>
              <a:pPr/>
              <a:t>18.12.2012</a:t>
            </a:fld>
            <a:endParaRPr lang="cs-CZ"/>
          </a:p>
        </p:txBody>
      </p:sp>
      <p:sp>
        <p:nvSpPr>
          <p:cNvPr id="17" name="Zástupný symbol pro zápatí 16"/>
          <p:cNvSpPr>
            <a:spLocks noGrp="1"/>
          </p:cNvSpPr>
          <p:nvPr>
            <p:ph type="ftr" sz="quarter" idx="11"/>
          </p:nvPr>
        </p:nvSpPr>
        <p:spPr>
          <a:xfrm>
            <a:off x="5410200" y="4205288"/>
            <a:ext cx="1295400" cy="457200"/>
          </a:xfrm>
        </p:spPr>
        <p:txBody>
          <a:bodyPr/>
          <a:lstStyle/>
          <a:p>
            <a:endParaRPr lang="cs-CZ"/>
          </a:p>
        </p:txBody>
      </p:sp>
      <p:sp>
        <p:nvSpPr>
          <p:cNvPr id="29" name="Zástupný symbol pro číslo snímku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2AC15C48-3E1B-45D5-A911-80F7C21C3F1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EC1F267-AFA6-41B7-8F92-64DF5AF11BF1}"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AC15C48-3E1B-45D5-A911-80F7C21C3F1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2EC1F267-AFA6-41B7-8F92-64DF5AF11BF1}"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AC15C48-3E1B-45D5-A911-80F7C21C3F1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2EC1F267-AFA6-41B7-8F92-64DF5AF11BF1}"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AC15C48-3E1B-45D5-A911-80F7C21C3F1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381000" y="1143000"/>
            <a:ext cx="8382000" cy="1069848"/>
          </a:xfrm>
        </p:spPr>
        <p:txBody>
          <a:bodyPr anchor="ctr"/>
          <a:lstStyle>
            <a:lvl1pPr>
              <a:defRPr sz="4000" b="0" i="0" cap="none"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datum 25"/>
          <p:cNvSpPr>
            <a:spLocks noGrp="1"/>
          </p:cNvSpPr>
          <p:nvPr>
            <p:ph type="dt" sz="half" idx="10"/>
          </p:nvPr>
        </p:nvSpPr>
        <p:spPr/>
        <p:txBody>
          <a:bodyPr rtlCol="0"/>
          <a:lstStyle/>
          <a:p>
            <a:fld id="{2EC1F267-AFA6-41B7-8F92-64DF5AF11BF1}" type="datetimeFigureOut">
              <a:rPr lang="cs-CZ" smtClean="0"/>
              <a:pPr/>
              <a:t>18.12.2012</a:t>
            </a:fld>
            <a:endParaRPr lang="cs-CZ"/>
          </a:p>
        </p:txBody>
      </p:sp>
      <p:sp>
        <p:nvSpPr>
          <p:cNvPr id="27" name="Zástupný symbol pro číslo snímku 26"/>
          <p:cNvSpPr>
            <a:spLocks noGrp="1"/>
          </p:cNvSpPr>
          <p:nvPr>
            <p:ph type="sldNum" sz="quarter" idx="11"/>
          </p:nvPr>
        </p:nvSpPr>
        <p:spPr/>
        <p:txBody>
          <a:bodyPr rtlCol="0"/>
          <a:lstStyle/>
          <a:p>
            <a:fld id="{2AC15C48-3E1B-45D5-A911-80F7C21C3F14}" type="slidenum">
              <a:rPr lang="cs-CZ" smtClean="0"/>
              <a:pPr/>
              <a:t>‹#›</a:t>
            </a:fld>
            <a:endParaRPr lang="cs-CZ"/>
          </a:p>
        </p:txBody>
      </p:sp>
      <p:sp>
        <p:nvSpPr>
          <p:cNvPr id="28" name="Zástupný symbol pro zápatí 27"/>
          <p:cNvSpPr>
            <a:spLocks noGrp="1"/>
          </p:cNvSpPr>
          <p:nvPr>
            <p:ph type="ftr" sz="quarter" idx="12"/>
          </p:nvPr>
        </p:nvSpPr>
        <p:spPr/>
        <p:txBody>
          <a:bodyPr rtlCol="0"/>
          <a:lstStyle/>
          <a:p>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a:xfrm>
            <a:off x="6583680" y="612648"/>
            <a:ext cx="957264" cy="457200"/>
          </a:xfrm>
        </p:spPr>
        <p:txBody>
          <a:bodyPr/>
          <a:lstStyle/>
          <a:p>
            <a:fld id="{2EC1F267-AFA6-41B7-8F92-64DF5AF11BF1}" type="datetimeFigureOut">
              <a:rPr lang="cs-CZ" smtClean="0"/>
              <a:pPr/>
              <a:t>18.12.2012</a:t>
            </a:fld>
            <a:endParaRPr lang="cs-CZ"/>
          </a:p>
        </p:txBody>
      </p:sp>
      <p:sp>
        <p:nvSpPr>
          <p:cNvPr id="4" name="Zástupný symbol pro zápatí 3"/>
          <p:cNvSpPr>
            <a:spLocks noGrp="1"/>
          </p:cNvSpPr>
          <p:nvPr>
            <p:ph type="ftr" sz="quarter" idx="11"/>
          </p:nvPr>
        </p:nvSpPr>
        <p:spPr>
          <a:xfrm>
            <a:off x="5257800" y="612648"/>
            <a:ext cx="1325880" cy="457200"/>
          </a:xfrm>
        </p:spPr>
        <p:txBody>
          <a:bodyPr/>
          <a:lstStyle/>
          <a:p>
            <a:endParaRPr lang="cs-CZ"/>
          </a:p>
        </p:txBody>
      </p:sp>
      <p:sp>
        <p:nvSpPr>
          <p:cNvPr id="5" name="Zástupný symbol pro číslo snímku 4"/>
          <p:cNvSpPr>
            <a:spLocks noGrp="1"/>
          </p:cNvSpPr>
          <p:nvPr>
            <p:ph type="sldNum" sz="quarter" idx="12"/>
          </p:nvPr>
        </p:nvSpPr>
        <p:spPr>
          <a:xfrm>
            <a:off x="8174736" y="2272"/>
            <a:ext cx="762000" cy="365760"/>
          </a:xfrm>
        </p:spPr>
        <p:txBody>
          <a:bodyPr/>
          <a:lstStyle/>
          <a:p>
            <a:fld id="{2AC15C48-3E1B-45D5-A911-80F7C21C3F1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EC1F267-AFA6-41B7-8F92-64DF5AF11BF1}" type="datetimeFigureOut">
              <a:rPr lang="cs-CZ" smtClean="0"/>
              <a:pPr/>
              <a:t>18.12.2012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AC15C48-3E1B-45D5-A911-80F7C21C3F1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353496" y="1101970"/>
            <a:ext cx="3383280" cy="877824"/>
          </a:xfrm>
        </p:spPr>
        <p:txBody>
          <a:bodyPr anchor="b"/>
          <a:lstStyle>
            <a:lvl1pPr algn="l">
              <a:buNone/>
              <a:defRPr sz="1800" b="1"/>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2EC1F267-AFA6-41B7-8F92-64DF5AF11BF1}"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AC15C48-3E1B-45D5-A911-80F7C21C3F1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2EC1F267-AFA6-41B7-8F92-64DF5AF11BF1}"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AC15C48-3E1B-45D5-A911-80F7C21C3F1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EC1F267-AFA6-41B7-8F92-64DF5AF11BF1}"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AC15C48-3E1B-45D5-A911-80F7C21C3F1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1143000"/>
            <a:ext cx="1905000" cy="5486400"/>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143000"/>
            <a:ext cx="6248400" cy="5486400"/>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EC1F267-AFA6-41B7-8F92-64DF5AF11BF1}"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AC15C48-3E1B-45D5-A911-80F7C21C3F1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6212C5AD-A689-4976-8D5B-975A27CD52A4}"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C672B79E-13CF-41F4-A8E4-D2596C0F7A00}" type="datetimeFigureOut">
              <a:rPr lang="cs-CZ"/>
              <a:pPr>
                <a:defRPr/>
              </a:pPr>
              <a:t>18.12.2012</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Obdélník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Obdélník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Obdélník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Obdélník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Obdélník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Zaoblený obdélník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Zaoblený obdélník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Obdélník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Obdélník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Obdélník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Obdélník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Obdélník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Obdélník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Zástupný symbol pro nadpis 21"/>
          <p:cNvSpPr>
            <a:spLocks noGrp="1"/>
          </p:cNvSpPr>
          <p:nvPr>
            <p:ph type="title"/>
          </p:nvPr>
        </p:nvSpPr>
        <p:spPr>
          <a:xfrm>
            <a:off x="457200" y="1143000"/>
            <a:ext cx="8229600" cy="1066800"/>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2EC1F267-AFA6-41B7-8F92-64DF5AF11BF1}" type="datetimeFigureOut">
              <a:rPr lang="cs-CZ" smtClean="0"/>
              <a:pPr/>
              <a:t>18.12.2012</a:t>
            </a:fld>
            <a:endParaRPr lang="cs-CZ"/>
          </a:p>
        </p:txBody>
      </p:sp>
      <p:sp>
        <p:nvSpPr>
          <p:cNvPr id="3" name="Zástupný symbol pro zápatí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cs-CZ"/>
          </a:p>
        </p:txBody>
      </p:sp>
      <p:sp>
        <p:nvSpPr>
          <p:cNvPr id="23" name="Zástupný symbol pro číslo snímku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2AC15C48-3E1B-45D5-A911-80F7C21C3F1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muenchen.de/freizeit/berge-uebersicht/skigebiete.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12" name="Group 44"/>
          <p:cNvGraphicFramePr>
            <a:graphicFrameLocks noGrp="1"/>
          </p:cNvGraphicFramePr>
          <p:nvPr>
            <p:ph/>
          </p:nvPr>
        </p:nvGraphicFramePr>
        <p:xfrm>
          <a:off x="468313" y="1268413"/>
          <a:ext cx="8229600" cy="3987803"/>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dirty="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rPr>
                        <a:t>VY_32_INOVACE_</a:t>
                      </a:r>
                      <a:r>
                        <a:rPr kumimoji="0" lang="cs-CZ" sz="1600" b="0" i="0" u="none" strike="noStrike" cap="none" normalizeH="0" baseline="0" dirty="0" err="1" smtClean="0">
                          <a:ln>
                            <a:noFill/>
                          </a:ln>
                          <a:solidFill>
                            <a:schemeClr val="tx1"/>
                          </a:solidFill>
                          <a:effectLst/>
                          <a:latin typeface="Arial" charset="0"/>
                        </a:rPr>
                        <a:t>Schifahren</a:t>
                      </a:r>
                      <a:endParaRPr kumimoji="0" lang="cs-CZ" sz="16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Štěpánka </a:t>
                      </a:r>
                      <a:r>
                        <a:rPr kumimoji="0" lang="cs-CZ" sz="1800" b="0" i="0" u="none" strike="noStrike" cap="none" normalizeH="0" baseline="0" dirty="0" err="1" smtClean="0">
                          <a:ln>
                            <a:noFill/>
                          </a:ln>
                          <a:solidFill>
                            <a:srgbClr val="000000"/>
                          </a:solidFill>
                          <a:effectLst/>
                          <a:latin typeface="Arial" charset="0"/>
                          <a:cs typeface="Arial" charset="0"/>
                        </a:rPr>
                        <a:t>Čoudková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err="1" smtClean="0">
                          <a:ln>
                            <a:noFill/>
                          </a:ln>
                          <a:solidFill>
                            <a:srgbClr val="000000"/>
                          </a:solidFill>
                          <a:effectLst/>
                          <a:latin typeface="Arial" charset="0"/>
                          <a:cs typeface="Arial" charset="0"/>
                        </a:rPr>
                        <a:t>Freizeit</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sekunda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18.12. 2012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Čtecí text k tématu </a:t>
                      </a:r>
                      <a:r>
                        <a:rPr kumimoji="0" lang="cs-CZ" sz="1200" b="0" i="0" u="none" strike="noStrike" cap="none" normalizeH="0" baseline="0" dirty="0" err="1" smtClean="0">
                          <a:ln>
                            <a:noFill/>
                          </a:ln>
                          <a:solidFill>
                            <a:schemeClr val="tx1"/>
                          </a:solidFill>
                          <a:effectLst/>
                          <a:latin typeface="Arial" charset="0"/>
                          <a:cs typeface="Arial" charset="0"/>
                        </a:rPr>
                        <a:t>Freizeit</a:t>
                      </a:r>
                      <a:r>
                        <a:rPr kumimoji="0" lang="cs-CZ" sz="1200" b="0" i="0" u="none" strike="noStrike" cap="none" normalizeH="0" baseline="0" dirty="0" smtClean="0">
                          <a:ln>
                            <a:noFill/>
                          </a:ln>
                          <a:solidFill>
                            <a:schemeClr val="tx1"/>
                          </a:solidFill>
                          <a:effectLst/>
                          <a:latin typeface="Arial" charset="0"/>
                          <a:cs typeface="Arial" charset="0"/>
                        </a:rPr>
                        <a:t>. Práce s autentickým textem z německých webových stránek, práce se slovníkem – skupinová práce, porozumění, psací úkol.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Arial" charset="0"/>
                        </a:rPr>
                        <a:t>Např.: prezentace je určena jako výklad do hodiny i jako materiál k samostudiu</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Times New Roman" pitchFamily="18" charset="0"/>
                        </a:rPr>
                        <a:t>Možnosti využití: promítání, práce jednotlivců nebo dvojic u PC, vytištění pracovního listu </a:t>
                      </a:r>
                      <a:r>
                        <a:rPr kumimoji="0" lang="cs-CZ" sz="1200" b="0" i="0" u="none" strike="noStrike" cap="none" normalizeH="0" baseline="0" smtClean="0">
                          <a:ln>
                            <a:noFill/>
                          </a:ln>
                          <a:solidFill>
                            <a:schemeClr val="tx1"/>
                          </a:solidFill>
                          <a:effectLst/>
                          <a:latin typeface="Times New Roman" pitchFamily="18" charset="0"/>
                          <a:cs typeface="Times New Roman" pitchFamily="18" charset="0"/>
                        </a:rPr>
                        <a:t> </a:t>
                      </a: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5156"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5158" name="Picture 2"/>
          <p:cNvPicPr>
            <a:picLocks noChangeAspect="1" noChangeArrowheads="1"/>
          </p:cNvPicPr>
          <p:nvPr/>
        </p:nvPicPr>
        <p:blipFill>
          <a:blip r:embed="rId3" cstate="print"/>
          <a:srcRect/>
          <a:stretch>
            <a:fillRect/>
          </a:stretch>
        </p:blipFill>
        <p:spPr bwMode="auto">
          <a:xfrm>
            <a:off x="1763713" y="5229225"/>
            <a:ext cx="6081712" cy="148590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err="1" smtClean="0"/>
              <a:t>Freizeit</a:t>
            </a:r>
            <a:endParaRPr lang="cs-CZ" dirty="0"/>
          </a:p>
        </p:txBody>
      </p:sp>
      <p:sp>
        <p:nvSpPr>
          <p:cNvPr id="3" name="Podnadpis 2"/>
          <p:cNvSpPr>
            <a:spLocks noGrp="1"/>
          </p:cNvSpPr>
          <p:nvPr>
            <p:ph type="subTitle" idx="1"/>
          </p:nvPr>
        </p:nvSpPr>
        <p:spPr/>
        <p:txBody>
          <a:bodyPr/>
          <a:lstStyle/>
          <a:p>
            <a:r>
              <a:rPr lang="cs-CZ" dirty="0" err="1" smtClean="0"/>
              <a:t>Schifahren</a:t>
            </a:r>
            <a:r>
              <a:rPr lang="cs-CZ" dirty="0" smtClean="0"/>
              <a:t> in den </a:t>
            </a:r>
            <a:r>
              <a:rPr lang="cs-CZ" dirty="0" err="1" smtClean="0"/>
              <a:t>bayerischen</a:t>
            </a:r>
            <a:r>
              <a:rPr lang="cs-CZ" dirty="0" smtClean="0"/>
              <a:t> </a:t>
            </a:r>
            <a:r>
              <a:rPr lang="cs-CZ" dirty="0" err="1" smtClean="0"/>
              <a:t>Alpen</a:t>
            </a: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0935" y="1201018"/>
            <a:ext cx="8229600" cy="1066800"/>
          </a:xfrm>
        </p:spPr>
        <p:txBody>
          <a:bodyPr/>
          <a:lstStyle/>
          <a:p>
            <a:r>
              <a:rPr lang="cs-CZ" b="1" dirty="0" err="1" smtClean="0"/>
              <a:t>Skigebiete</a:t>
            </a:r>
            <a:endParaRPr lang="cs-CZ" b="1" dirty="0"/>
          </a:p>
        </p:txBody>
      </p:sp>
      <p:sp>
        <p:nvSpPr>
          <p:cNvPr id="3" name="Zástupný symbol pro obsah 2"/>
          <p:cNvSpPr>
            <a:spLocks noGrp="1"/>
          </p:cNvSpPr>
          <p:nvPr>
            <p:ph idx="1"/>
          </p:nvPr>
        </p:nvSpPr>
        <p:spPr/>
        <p:txBody>
          <a:bodyPr>
            <a:normAutofit fontScale="85000" lnSpcReduction="20000"/>
          </a:bodyPr>
          <a:lstStyle/>
          <a:p>
            <a:r>
              <a:rPr lang="de-DE" b="1" dirty="0" smtClean="0"/>
              <a:t>Was wäre München - besonders im Winter - ohne seine Nähe zu den Alpen? Zahlreiche Skigebiete liegen vor der Haustüre und sind schnell zu erreichen. Egal ob </a:t>
            </a:r>
            <a:r>
              <a:rPr lang="de-DE" b="1" dirty="0" err="1" smtClean="0"/>
              <a:t>Carving</a:t>
            </a:r>
            <a:r>
              <a:rPr lang="de-DE" b="1" dirty="0" smtClean="0"/>
              <a:t>-Profi, Snowboarder, Familien oder Ski-Anfänger - für jeden Wintersportler findet sich die richtige Piste. Die Saison im bayrischen Umland läuft von Ende November, Anfang Dezember bis Mitte März, natürlich abhängig von der Schneelage. muenchen.de porträtiert die Skigebiete rund um München...</a:t>
            </a:r>
            <a:endParaRPr lang="cs-CZ" b="1" dirty="0" smtClean="0"/>
          </a:p>
          <a:p>
            <a:r>
              <a:rPr lang="de-DE" dirty="0" smtClean="0"/>
              <a:t>http://www.muenchen.de/freizeit/berge-uebersicht/skigebiete.html</a:t>
            </a:r>
            <a:endParaRPr lang="de-DE" dirty="0"/>
          </a:p>
        </p:txBody>
      </p:sp>
      <p:pic>
        <p:nvPicPr>
          <p:cNvPr id="1026" name="Picture 2" descr="C:\Documents and Settings\oem\Local Settings\Temporary Internet Files\Content.IE5\LPTMRW4V\MC900354226[1].wmf"/>
          <p:cNvPicPr>
            <a:picLocks noChangeAspect="1" noChangeArrowheads="1"/>
          </p:cNvPicPr>
          <p:nvPr/>
        </p:nvPicPr>
        <p:blipFill>
          <a:blip r:embed="rId2" cstate="print"/>
          <a:srcRect/>
          <a:stretch>
            <a:fillRect/>
          </a:stretch>
        </p:blipFill>
        <p:spPr bwMode="auto">
          <a:xfrm>
            <a:off x="7158038" y="476672"/>
            <a:ext cx="1985962" cy="22225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1220639"/>
            <a:ext cx="9144000" cy="1066800"/>
          </a:xfrm>
        </p:spPr>
        <p:txBody>
          <a:bodyPr/>
          <a:lstStyle/>
          <a:p>
            <a:r>
              <a:rPr lang="cs-CZ" dirty="0" err="1" smtClean="0"/>
              <a:t>Schlag</a:t>
            </a:r>
            <a:r>
              <a:rPr lang="cs-CZ" dirty="0" smtClean="0"/>
              <a:t> </a:t>
            </a:r>
            <a:r>
              <a:rPr lang="cs-CZ" dirty="0" err="1" smtClean="0"/>
              <a:t>im</a:t>
            </a:r>
            <a:r>
              <a:rPr lang="cs-CZ" dirty="0" smtClean="0"/>
              <a:t> </a:t>
            </a:r>
            <a:r>
              <a:rPr lang="cs-CZ" dirty="0" err="1" smtClean="0"/>
              <a:t>Wörterbuch</a:t>
            </a:r>
            <a:r>
              <a:rPr lang="cs-CZ" dirty="0" smtClean="0"/>
              <a:t> nach!</a:t>
            </a:r>
            <a:endParaRPr lang="cs-CZ" dirty="0"/>
          </a:p>
        </p:txBody>
      </p:sp>
      <p:sp>
        <p:nvSpPr>
          <p:cNvPr id="3" name="Zástupný symbol pro obsah 2"/>
          <p:cNvSpPr>
            <a:spLocks noGrp="1"/>
          </p:cNvSpPr>
          <p:nvPr>
            <p:ph idx="1"/>
          </p:nvPr>
        </p:nvSpPr>
        <p:spPr/>
        <p:txBody>
          <a:bodyPr>
            <a:normAutofit lnSpcReduction="10000"/>
          </a:bodyPr>
          <a:lstStyle/>
          <a:p>
            <a:r>
              <a:rPr lang="cs-CZ" sz="2400" dirty="0" err="1" smtClean="0">
                <a:solidFill>
                  <a:srgbClr val="0000FF"/>
                </a:solidFill>
              </a:rPr>
              <a:t>Gruppe</a:t>
            </a:r>
            <a:r>
              <a:rPr lang="cs-CZ" sz="2400" dirty="0" smtClean="0">
                <a:solidFill>
                  <a:srgbClr val="0000FF"/>
                </a:solidFill>
              </a:rPr>
              <a:t> A              </a:t>
            </a:r>
            <a:r>
              <a:rPr lang="cs-CZ" sz="2400" dirty="0" err="1" smtClean="0">
                <a:solidFill>
                  <a:srgbClr val="CC3300"/>
                </a:solidFill>
              </a:rPr>
              <a:t>Gruppe</a:t>
            </a:r>
            <a:r>
              <a:rPr lang="cs-CZ" sz="2400" dirty="0" smtClean="0">
                <a:solidFill>
                  <a:srgbClr val="CC3300"/>
                </a:solidFill>
              </a:rPr>
              <a:t> B              </a:t>
            </a:r>
            <a:r>
              <a:rPr lang="cs-CZ" sz="2400" dirty="0" err="1" smtClean="0">
                <a:solidFill>
                  <a:srgbClr val="CC0066"/>
                </a:solidFill>
              </a:rPr>
              <a:t>Gruppe</a:t>
            </a:r>
            <a:r>
              <a:rPr lang="cs-CZ" sz="2400" dirty="0" smtClean="0">
                <a:solidFill>
                  <a:srgbClr val="CC0066"/>
                </a:solidFill>
              </a:rPr>
              <a:t> C</a:t>
            </a:r>
            <a:endParaRPr lang="cs-CZ" sz="2400" dirty="0" smtClean="0">
              <a:solidFill>
                <a:srgbClr val="0000FF"/>
              </a:solidFill>
            </a:endParaRPr>
          </a:p>
          <a:p>
            <a:endParaRPr lang="cs-CZ" sz="2400" dirty="0" smtClean="0">
              <a:solidFill>
                <a:srgbClr val="0000FF"/>
              </a:solidFill>
            </a:endParaRPr>
          </a:p>
          <a:p>
            <a:r>
              <a:rPr lang="cs-CZ" sz="2400" dirty="0" smtClean="0">
                <a:solidFill>
                  <a:srgbClr val="0000FF"/>
                </a:solidFill>
              </a:rPr>
              <a:t>s </a:t>
            </a:r>
            <a:r>
              <a:rPr lang="cs-CZ" sz="2400" dirty="0" err="1" smtClean="0">
                <a:solidFill>
                  <a:srgbClr val="0000FF"/>
                </a:solidFill>
              </a:rPr>
              <a:t>Skigebiet</a:t>
            </a:r>
            <a:r>
              <a:rPr lang="cs-CZ" sz="2400" dirty="0" smtClean="0">
                <a:solidFill>
                  <a:srgbClr val="0000FF"/>
                </a:solidFill>
              </a:rPr>
              <a:t>             </a:t>
            </a:r>
            <a:r>
              <a:rPr lang="cs-CZ" sz="2400" dirty="0" err="1" smtClean="0">
                <a:solidFill>
                  <a:srgbClr val="CC3300"/>
                </a:solidFill>
              </a:rPr>
              <a:t>erreichen</a:t>
            </a:r>
            <a:r>
              <a:rPr lang="cs-CZ" sz="2400" dirty="0" smtClean="0">
                <a:solidFill>
                  <a:srgbClr val="CC3300"/>
                </a:solidFill>
              </a:rPr>
              <a:t>               </a:t>
            </a:r>
            <a:r>
              <a:rPr lang="cs-CZ" sz="2400" dirty="0" smtClean="0">
                <a:solidFill>
                  <a:srgbClr val="CC0066"/>
                </a:solidFill>
              </a:rPr>
              <a:t>e </a:t>
            </a:r>
            <a:r>
              <a:rPr lang="cs-CZ" sz="2400" dirty="0" err="1" smtClean="0">
                <a:solidFill>
                  <a:srgbClr val="CC0066"/>
                </a:solidFill>
              </a:rPr>
              <a:t>Piste</a:t>
            </a:r>
            <a:endParaRPr lang="cs-CZ" sz="2400" dirty="0" smtClean="0">
              <a:solidFill>
                <a:srgbClr val="0000FF"/>
              </a:solidFill>
            </a:endParaRPr>
          </a:p>
          <a:p>
            <a:endParaRPr lang="cs-CZ" sz="2400" dirty="0" smtClean="0">
              <a:solidFill>
                <a:srgbClr val="0000FF"/>
              </a:solidFill>
            </a:endParaRPr>
          </a:p>
          <a:p>
            <a:r>
              <a:rPr lang="cs-CZ" sz="2400" dirty="0" err="1" smtClean="0">
                <a:solidFill>
                  <a:srgbClr val="0000FF"/>
                </a:solidFill>
              </a:rPr>
              <a:t>Besonders</a:t>
            </a:r>
            <a:r>
              <a:rPr lang="cs-CZ" sz="2400" dirty="0" smtClean="0">
                <a:solidFill>
                  <a:srgbClr val="0000FF"/>
                </a:solidFill>
              </a:rPr>
              <a:t>              </a:t>
            </a:r>
            <a:r>
              <a:rPr lang="cs-CZ" sz="2400" dirty="0" err="1" smtClean="0">
                <a:solidFill>
                  <a:srgbClr val="CC3300"/>
                </a:solidFill>
              </a:rPr>
              <a:t>egal</a:t>
            </a:r>
            <a:r>
              <a:rPr lang="cs-CZ" sz="2400" dirty="0" smtClean="0">
                <a:solidFill>
                  <a:srgbClr val="CC3300"/>
                </a:solidFill>
              </a:rPr>
              <a:t>                         </a:t>
            </a:r>
            <a:r>
              <a:rPr lang="cs-CZ" sz="2400" dirty="0" smtClean="0">
                <a:solidFill>
                  <a:srgbClr val="CC0066"/>
                </a:solidFill>
              </a:rPr>
              <a:t>s </a:t>
            </a:r>
            <a:r>
              <a:rPr lang="cs-CZ" sz="2400" dirty="0" err="1" smtClean="0">
                <a:solidFill>
                  <a:srgbClr val="CC0066"/>
                </a:solidFill>
              </a:rPr>
              <a:t>Umland</a:t>
            </a:r>
            <a:endParaRPr lang="cs-CZ" sz="2400" dirty="0" smtClean="0">
              <a:solidFill>
                <a:srgbClr val="0000FF"/>
              </a:solidFill>
            </a:endParaRPr>
          </a:p>
          <a:p>
            <a:endParaRPr lang="cs-CZ" sz="2400" dirty="0" smtClean="0">
              <a:solidFill>
                <a:srgbClr val="0000FF"/>
              </a:solidFill>
            </a:endParaRPr>
          </a:p>
          <a:p>
            <a:r>
              <a:rPr lang="cs-CZ" sz="2400" dirty="0" err="1" smtClean="0">
                <a:solidFill>
                  <a:srgbClr val="0000FF"/>
                </a:solidFill>
              </a:rPr>
              <a:t>wäre</a:t>
            </a:r>
            <a:r>
              <a:rPr lang="cs-CZ" sz="2400" dirty="0" smtClean="0">
                <a:solidFill>
                  <a:srgbClr val="0000FF"/>
                </a:solidFill>
              </a:rPr>
              <a:t>                         </a:t>
            </a:r>
            <a:r>
              <a:rPr lang="cs-CZ" sz="2400" dirty="0" smtClean="0">
                <a:solidFill>
                  <a:srgbClr val="CC3300"/>
                </a:solidFill>
              </a:rPr>
              <a:t>ob                           </a:t>
            </a:r>
            <a:r>
              <a:rPr lang="cs-CZ" sz="2400" dirty="0" err="1" smtClean="0">
                <a:solidFill>
                  <a:srgbClr val="CC0066"/>
                </a:solidFill>
              </a:rPr>
              <a:t>abhängig</a:t>
            </a:r>
            <a:endParaRPr lang="cs-CZ" sz="2400" dirty="0" smtClean="0">
              <a:solidFill>
                <a:srgbClr val="0000FF"/>
              </a:solidFill>
            </a:endParaRPr>
          </a:p>
          <a:p>
            <a:endParaRPr lang="cs-CZ" sz="2400" dirty="0" smtClean="0">
              <a:solidFill>
                <a:srgbClr val="0000FF"/>
              </a:solidFill>
            </a:endParaRPr>
          </a:p>
          <a:p>
            <a:r>
              <a:rPr lang="cs-CZ" sz="2400" dirty="0" smtClean="0">
                <a:solidFill>
                  <a:srgbClr val="0000FF"/>
                </a:solidFill>
              </a:rPr>
              <a:t>e </a:t>
            </a:r>
            <a:r>
              <a:rPr lang="cs-CZ" sz="2400" dirty="0" err="1" smtClean="0">
                <a:solidFill>
                  <a:srgbClr val="0000FF"/>
                </a:solidFill>
              </a:rPr>
              <a:t>Nähe</a:t>
            </a:r>
            <a:r>
              <a:rPr lang="cs-CZ" sz="2400" dirty="0" smtClean="0">
                <a:solidFill>
                  <a:srgbClr val="0000FF"/>
                </a:solidFill>
              </a:rPr>
              <a:t>                      </a:t>
            </a:r>
            <a:r>
              <a:rPr lang="cs-CZ" sz="2400" dirty="0" smtClean="0">
                <a:solidFill>
                  <a:srgbClr val="CC3300"/>
                </a:solidFill>
              </a:rPr>
              <a:t>r </a:t>
            </a:r>
            <a:r>
              <a:rPr lang="cs-CZ" sz="2400" dirty="0" err="1" smtClean="0">
                <a:solidFill>
                  <a:srgbClr val="CC3300"/>
                </a:solidFill>
              </a:rPr>
              <a:t>Anfänger</a:t>
            </a:r>
            <a:r>
              <a:rPr lang="cs-CZ" sz="2400" dirty="0" smtClean="0">
                <a:solidFill>
                  <a:srgbClr val="CC3300"/>
                </a:solidFill>
              </a:rPr>
              <a:t>              </a:t>
            </a:r>
            <a:r>
              <a:rPr lang="cs-CZ" sz="2400" dirty="0" smtClean="0">
                <a:solidFill>
                  <a:srgbClr val="CC0066"/>
                </a:solidFill>
              </a:rPr>
              <a:t>e </a:t>
            </a:r>
            <a:r>
              <a:rPr lang="cs-CZ" sz="2400" dirty="0" err="1" smtClean="0">
                <a:solidFill>
                  <a:srgbClr val="CC0066"/>
                </a:solidFill>
              </a:rPr>
              <a:t>Schneelage</a:t>
            </a:r>
            <a:endParaRPr lang="cs-CZ" sz="2400" dirty="0" smtClean="0">
              <a:solidFill>
                <a:srgbClr val="CC3300"/>
              </a:solidFill>
            </a:endParaRPr>
          </a:p>
          <a:p>
            <a:endParaRPr lang="cs-CZ" sz="2400" dirty="0" smtClean="0">
              <a:solidFill>
                <a:srgbClr val="0000FF"/>
              </a:solidFill>
            </a:endParaRPr>
          </a:p>
          <a:p>
            <a:r>
              <a:rPr lang="cs-CZ" sz="2400" dirty="0" err="1" smtClean="0">
                <a:solidFill>
                  <a:srgbClr val="0000FF"/>
                </a:solidFill>
              </a:rPr>
              <a:t>Zahlreich</a:t>
            </a:r>
            <a:r>
              <a:rPr lang="cs-CZ" sz="2400" dirty="0" smtClean="0">
                <a:solidFill>
                  <a:srgbClr val="0000FF"/>
                </a:solidFill>
              </a:rPr>
              <a:t>                 </a:t>
            </a:r>
            <a:r>
              <a:rPr lang="cs-CZ" sz="2400" dirty="0" err="1" smtClean="0">
                <a:solidFill>
                  <a:srgbClr val="CC3300"/>
                </a:solidFill>
              </a:rPr>
              <a:t>finden</a:t>
            </a:r>
            <a:r>
              <a:rPr lang="cs-CZ" sz="2400" dirty="0" smtClean="0">
                <a:solidFill>
                  <a:srgbClr val="CC3300"/>
                </a:solidFill>
              </a:rPr>
              <a:t>                       </a:t>
            </a:r>
            <a:r>
              <a:rPr lang="cs-CZ" sz="2400" dirty="0" smtClean="0">
                <a:solidFill>
                  <a:srgbClr val="CC0066"/>
                </a:solidFill>
              </a:rPr>
              <a:t>rund um</a:t>
            </a:r>
            <a:endParaRPr lang="cs-CZ" sz="2400" dirty="0" smtClean="0">
              <a:solidFill>
                <a:srgbClr val="0000FF"/>
              </a:solidFill>
            </a:endParaRPr>
          </a:p>
          <a:p>
            <a:endParaRPr lang="cs-CZ" sz="2400" dirty="0" smtClean="0">
              <a:solidFill>
                <a:srgbClr val="0000FF"/>
              </a:solidFill>
            </a:endParaRPr>
          </a:p>
        </p:txBody>
      </p:sp>
      <p:pic>
        <p:nvPicPr>
          <p:cNvPr id="2050" name="Picture 2" descr="C:\Documents and Settings\oem\Local Settings\Temporary Internet Files\Content.IE5\Z6TLR95V\MC900237158[1].wmf"/>
          <p:cNvPicPr>
            <a:picLocks noChangeAspect="1" noChangeArrowheads="1"/>
          </p:cNvPicPr>
          <p:nvPr/>
        </p:nvPicPr>
        <p:blipFill>
          <a:blip r:embed="rId2" cstate="print"/>
          <a:srcRect/>
          <a:stretch>
            <a:fillRect/>
          </a:stretch>
        </p:blipFill>
        <p:spPr bwMode="auto">
          <a:xfrm>
            <a:off x="6800144" y="404664"/>
            <a:ext cx="1848556" cy="2357438"/>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solidFill>
                  <a:srgbClr val="0000FF"/>
                </a:solidFill>
              </a:rPr>
              <a:t>Lösung</a:t>
            </a:r>
            <a:r>
              <a:rPr lang="cs-CZ" dirty="0" smtClean="0">
                <a:solidFill>
                  <a:srgbClr val="0000FF"/>
                </a:solidFill>
              </a:rPr>
              <a:t> </a:t>
            </a:r>
            <a:r>
              <a:rPr lang="cs-CZ" dirty="0" err="1" smtClean="0">
                <a:solidFill>
                  <a:srgbClr val="0000FF"/>
                </a:solidFill>
              </a:rPr>
              <a:t>Gruppe</a:t>
            </a:r>
            <a:r>
              <a:rPr lang="cs-CZ" dirty="0" smtClean="0">
                <a:solidFill>
                  <a:srgbClr val="0000FF"/>
                </a:solidFill>
              </a:rPr>
              <a:t> A</a:t>
            </a:r>
            <a:br>
              <a:rPr lang="cs-CZ" dirty="0" smtClean="0">
                <a:solidFill>
                  <a:srgbClr val="0000FF"/>
                </a:solidFill>
              </a:rPr>
            </a:br>
            <a:endParaRPr lang="cs-CZ" dirty="0">
              <a:solidFill>
                <a:srgbClr val="0000FF"/>
              </a:solidFill>
            </a:endParaRPr>
          </a:p>
        </p:txBody>
      </p:sp>
      <p:sp>
        <p:nvSpPr>
          <p:cNvPr id="3" name="Zástupný symbol pro obsah 2"/>
          <p:cNvSpPr>
            <a:spLocks noGrp="1"/>
          </p:cNvSpPr>
          <p:nvPr>
            <p:ph idx="1"/>
          </p:nvPr>
        </p:nvSpPr>
        <p:spPr/>
        <p:txBody>
          <a:bodyPr/>
          <a:lstStyle/>
          <a:p>
            <a:r>
              <a:rPr lang="cs-CZ" dirty="0" smtClean="0"/>
              <a:t>s </a:t>
            </a:r>
            <a:r>
              <a:rPr lang="cs-CZ" dirty="0" err="1" smtClean="0"/>
              <a:t>Skigebiet</a:t>
            </a:r>
            <a:r>
              <a:rPr lang="cs-CZ" dirty="0" smtClean="0"/>
              <a:t>                               lyžařská oblast</a:t>
            </a:r>
          </a:p>
          <a:p>
            <a:endParaRPr lang="cs-CZ" dirty="0" smtClean="0"/>
          </a:p>
          <a:p>
            <a:r>
              <a:rPr lang="cs-CZ" dirty="0" err="1" smtClean="0"/>
              <a:t>besonders</a:t>
            </a:r>
            <a:r>
              <a:rPr lang="cs-CZ" dirty="0" smtClean="0"/>
              <a:t>                                obzvlášť</a:t>
            </a:r>
          </a:p>
          <a:p>
            <a:endParaRPr lang="cs-CZ" dirty="0" smtClean="0"/>
          </a:p>
          <a:p>
            <a:r>
              <a:rPr lang="cs-CZ" dirty="0" err="1" smtClean="0"/>
              <a:t>Wäre</a:t>
            </a:r>
            <a:r>
              <a:rPr lang="cs-CZ" dirty="0" smtClean="0"/>
              <a:t>                                          bylo by</a:t>
            </a:r>
          </a:p>
          <a:p>
            <a:endParaRPr lang="cs-CZ" dirty="0" smtClean="0"/>
          </a:p>
          <a:p>
            <a:r>
              <a:rPr lang="cs-CZ" dirty="0" smtClean="0"/>
              <a:t>e </a:t>
            </a:r>
            <a:r>
              <a:rPr lang="cs-CZ" dirty="0" err="1" smtClean="0"/>
              <a:t>Nähe</a:t>
            </a:r>
            <a:r>
              <a:rPr lang="cs-CZ" dirty="0" smtClean="0"/>
              <a:t>                                       blízkost</a:t>
            </a:r>
          </a:p>
          <a:p>
            <a:endParaRPr lang="cs-CZ" dirty="0" smtClean="0"/>
          </a:p>
          <a:p>
            <a:r>
              <a:rPr lang="cs-CZ" dirty="0" err="1" smtClean="0"/>
              <a:t>zahlreich</a:t>
            </a:r>
            <a:r>
              <a:rPr lang="cs-CZ" dirty="0" smtClean="0"/>
              <a:t>                                   nespočet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solidFill>
                  <a:srgbClr val="CC3300"/>
                </a:solidFill>
              </a:rPr>
              <a:t>Lösung</a:t>
            </a:r>
            <a:r>
              <a:rPr lang="cs-CZ" dirty="0" smtClean="0">
                <a:solidFill>
                  <a:srgbClr val="CC3300"/>
                </a:solidFill>
              </a:rPr>
              <a:t> </a:t>
            </a:r>
            <a:r>
              <a:rPr lang="cs-CZ" dirty="0" err="1" smtClean="0">
                <a:solidFill>
                  <a:srgbClr val="CC3300"/>
                </a:solidFill>
              </a:rPr>
              <a:t>Gruppe</a:t>
            </a:r>
            <a:r>
              <a:rPr lang="cs-CZ" dirty="0" smtClean="0">
                <a:solidFill>
                  <a:srgbClr val="CC3300"/>
                </a:solidFill>
              </a:rPr>
              <a:t> B</a:t>
            </a:r>
            <a:br>
              <a:rPr lang="cs-CZ" dirty="0" smtClean="0">
                <a:solidFill>
                  <a:srgbClr val="CC3300"/>
                </a:solidFill>
              </a:rPr>
            </a:br>
            <a:endParaRPr lang="cs-CZ" dirty="0">
              <a:solidFill>
                <a:srgbClr val="CC3300"/>
              </a:solidFill>
            </a:endParaRPr>
          </a:p>
        </p:txBody>
      </p:sp>
      <p:sp>
        <p:nvSpPr>
          <p:cNvPr id="3" name="Zástupný symbol pro obsah 2"/>
          <p:cNvSpPr>
            <a:spLocks noGrp="1"/>
          </p:cNvSpPr>
          <p:nvPr>
            <p:ph idx="1"/>
          </p:nvPr>
        </p:nvSpPr>
        <p:spPr/>
        <p:txBody>
          <a:bodyPr/>
          <a:lstStyle/>
          <a:p>
            <a:r>
              <a:rPr lang="cs-CZ" dirty="0" err="1" smtClean="0"/>
              <a:t>erreichen</a:t>
            </a:r>
            <a:r>
              <a:rPr lang="cs-CZ" dirty="0" smtClean="0"/>
              <a:t>                                     dosáhnout</a:t>
            </a:r>
          </a:p>
          <a:p>
            <a:endParaRPr lang="cs-CZ" dirty="0" smtClean="0"/>
          </a:p>
          <a:p>
            <a:r>
              <a:rPr lang="cs-CZ" dirty="0" err="1" smtClean="0"/>
              <a:t>egal</a:t>
            </a:r>
            <a:r>
              <a:rPr lang="cs-CZ" dirty="0" smtClean="0"/>
              <a:t>                                                jedno</a:t>
            </a:r>
          </a:p>
          <a:p>
            <a:endParaRPr lang="cs-CZ" dirty="0" smtClean="0"/>
          </a:p>
          <a:p>
            <a:r>
              <a:rPr lang="cs-CZ" dirty="0" smtClean="0"/>
              <a:t>ob                                                   jestli</a:t>
            </a:r>
          </a:p>
          <a:p>
            <a:endParaRPr lang="cs-CZ" dirty="0" smtClean="0"/>
          </a:p>
          <a:p>
            <a:r>
              <a:rPr lang="cs-CZ" dirty="0" smtClean="0"/>
              <a:t>r </a:t>
            </a:r>
            <a:r>
              <a:rPr lang="cs-CZ" dirty="0" err="1" smtClean="0"/>
              <a:t>Anfänger</a:t>
            </a:r>
            <a:r>
              <a:rPr lang="cs-CZ" dirty="0" smtClean="0"/>
              <a:t>                                   začátečník</a:t>
            </a:r>
          </a:p>
          <a:p>
            <a:endParaRPr lang="cs-CZ" dirty="0" smtClean="0"/>
          </a:p>
          <a:p>
            <a:r>
              <a:rPr lang="cs-CZ" dirty="0" err="1" smtClean="0"/>
              <a:t>finden</a:t>
            </a:r>
            <a:r>
              <a:rPr lang="cs-CZ" dirty="0" smtClean="0"/>
              <a:t>                                            najít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solidFill>
                  <a:srgbClr val="CC0066"/>
                </a:solidFill>
              </a:rPr>
              <a:t>Lösung</a:t>
            </a:r>
            <a:r>
              <a:rPr lang="cs-CZ" dirty="0" smtClean="0">
                <a:solidFill>
                  <a:srgbClr val="CC0066"/>
                </a:solidFill>
              </a:rPr>
              <a:t> </a:t>
            </a:r>
            <a:r>
              <a:rPr lang="cs-CZ" dirty="0" err="1" smtClean="0">
                <a:solidFill>
                  <a:srgbClr val="CC0066"/>
                </a:solidFill>
              </a:rPr>
              <a:t>Gruppe</a:t>
            </a:r>
            <a:r>
              <a:rPr lang="cs-CZ" dirty="0" smtClean="0">
                <a:solidFill>
                  <a:srgbClr val="CC0066"/>
                </a:solidFill>
              </a:rPr>
              <a:t> C</a:t>
            </a:r>
            <a:endParaRPr lang="cs-CZ" dirty="0">
              <a:solidFill>
                <a:srgbClr val="CC0066"/>
              </a:solidFill>
            </a:endParaRPr>
          </a:p>
        </p:txBody>
      </p:sp>
      <p:sp>
        <p:nvSpPr>
          <p:cNvPr id="3" name="Zástupný symbol pro obsah 2"/>
          <p:cNvSpPr>
            <a:spLocks noGrp="1"/>
          </p:cNvSpPr>
          <p:nvPr>
            <p:ph idx="1"/>
          </p:nvPr>
        </p:nvSpPr>
        <p:spPr/>
        <p:txBody>
          <a:bodyPr/>
          <a:lstStyle/>
          <a:p>
            <a:r>
              <a:rPr lang="cs-CZ" dirty="0" smtClean="0"/>
              <a:t>e </a:t>
            </a:r>
            <a:r>
              <a:rPr lang="cs-CZ" dirty="0" err="1" smtClean="0"/>
              <a:t>Piste</a:t>
            </a:r>
            <a:r>
              <a:rPr lang="cs-CZ" dirty="0" smtClean="0"/>
              <a:t>                       sjezdovka</a:t>
            </a:r>
          </a:p>
          <a:p>
            <a:endParaRPr lang="cs-CZ" dirty="0" smtClean="0"/>
          </a:p>
          <a:p>
            <a:r>
              <a:rPr lang="cs-CZ" dirty="0" smtClean="0"/>
              <a:t>s </a:t>
            </a:r>
            <a:r>
              <a:rPr lang="cs-CZ" dirty="0" err="1" smtClean="0"/>
              <a:t>Umland</a:t>
            </a:r>
            <a:r>
              <a:rPr lang="cs-CZ" dirty="0" smtClean="0"/>
              <a:t>                  okolí</a:t>
            </a:r>
          </a:p>
          <a:p>
            <a:endParaRPr lang="cs-CZ" dirty="0" smtClean="0"/>
          </a:p>
          <a:p>
            <a:r>
              <a:rPr lang="cs-CZ" dirty="0" err="1" smtClean="0"/>
              <a:t>abhängig</a:t>
            </a:r>
            <a:r>
              <a:rPr lang="cs-CZ" dirty="0" smtClean="0"/>
              <a:t>                    závislý</a:t>
            </a:r>
          </a:p>
          <a:p>
            <a:endParaRPr lang="cs-CZ" dirty="0" smtClean="0"/>
          </a:p>
          <a:p>
            <a:r>
              <a:rPr lang="cs-CZ" dirty="0" smtClean="0"/>
              <a:t>e </a:t>
            </a:r>
            <a:r>
              <a:rPr lang="cs-CZ" dirty="0" err="1" smtClean="0"/>
              <a:t>Schneelage</a:t>
            </a:r>
            <a:r>
              <a:rPr lang="cs-CZ" dirty="0" smtClean="0"/>
              <a:t>              vrstva sněhu </a:t>
            </a:r>
          </a:p>
          <a:p>
            <a:endParaRPr lang="cs-CZ" dirty="0" smtClean="0"/>
          </a:p>
          <a:p>
            <a:r>
              <a:rPr lang="cs-CZ" dirty="0" smtClean="0"/>
              <a:t>rund um                     kolem dokola</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err="1" smtClean="0"/>
              <a:t>Aufgaben</a:t>
            </a:r>
            <a:r>
              <a:rPr lang="cs-CZ" sz="3200" dirty="0" smtClean="0"/>
              <a:t> </a:t>
            </a:r>
            <a:r>
              <a:rPr lang="cs-CZ" sz="3200" dirty="0" err="1" smtClean="0"/>
              <a:t>zum</a:t>
            </a:r>
            <a:r>
              <a:rPr lang="cs-CZ" sz="3200" dirty="0" smtClean="0"/>
              <a:t> Text. </a:t>
            </a:r>
            <a:r>
              <a:rPr lang="cs-CZ" sz="3200" dirty="0" err="1" smtClean="0">
                <a:solidFill>
                  <a:srgbClr val="996633"/>
                </a:solidFill>
              </a:rPr>
              <a:t>Richtig</a:t>
            </a:r>
            <a:r>
              <a:rPr lang="cs-CZ" sz="3200" dirty="0" smtClean="0"/>
              <a:t> oder </a:t>
            </a:r>
            <a:r>
              <a:rPr lang="cs-CZ" sz="3200" dirty="0" err="1" smtClean="0">
                <a:solidFill>
                  <a:srgbClr val="009999"/>
                </a:solidFill>
              </a:rPr>
              <a:t>Falsch</a:t>
            </a:r>
            <a:r>
              <a:rPr lang="cs-CZ" sz="3200" dirty="0" smtClean="0">
                <a:solidFill>
                  <a:srgbClr val="009999"/>
                </a:solidFill>
              </a:rPr>
              <a:t>?</a:t>
            </a:r>
            <a:endParaRPr lang="cs-CZ" sz="3200" dirty="0">
              <a:solidFill>
                <a:srgbClr val="009999"/>
              </a:solidFill>
            </a:endParaRPr>
          </a:p>
        </p:txBody>
      </p:sp>
      <p:sp>
        <p:nvSpPr>
          <p:cNvPr id="3" name="Zástupný symbol pro obsah 2"/>
          <p:cNvSpPr>
            <a:spLocks noGrp="1"/>
          </p:cNvSpPr>
          <p:nvPr>
            <p:ph idx="1"/>
          </p:nvPr>
        </p:nvSpPr>
        <p:spPr/>
        <p:txBody>
          <a:bodyPr/>
          <a:lstStyle/>
          <a:p>
            <a:r>
              <a:rPr lang="cs-CZ" dirty="0" smtClean="0"/>
              <a:t>1/ Die </a:t>
            </a:r>
            <a:r>
              <a:rPr lang="cs-CZ" dirty="0" err="1" smtClean="0"/>
              <a:t>Alpen</a:t>
            </a:r>
            <a:r>
              <a:rPr lang="cs-CZ" dirty="0" smtClean="0"/>
              <a:t> </a:t>
            </a:r>
            <a:r>
              <a:rPr lang="cs-CZ" dirty="0" err="1" smtClean="0"/>
              <a:t>liegen</a:t>
            </a:r>
            <a:r>
              <a:rPr lang="cs-CZ" dirty="0" smtClean="0"/>
              <a:t> in </a:t>
            </a:r>
            <a:r>
              <a:rPr lang="cs-CZ" dirty="0" err="1" smtClean="0"/>
              <a:t>Bayern</a:t>
            </a:r>
            <a:r>
              <a:rPr lang="cs-CZ" dirty="0" smtClean="0"/>
              <a:t>.</a:t>
            </a:r>
          </a:p>
          <a:p>
            <a:r>
              <a:rPr lang="cs-CZ" dirty="0" smtClean="0"/>
              <a:t>2/ Die Bayer </a:t>
            </a:r>
            <a:r>
              <a:rPr lang="cs-CZ" dirty="0" err="1" smtClean="0"/>
              <a:t>haben</a:t>
            </a:r>
            <a:r>
              <a:rPr lang="cs-CZ" dirty="0" smtClean="0"/>
              <a:t> es </a:t>
            </a:r>
            <a:r>
              <a:rPr lang="cs-CZ" dirty="0" err="1" smtClean="0"/>
              <a:t>sehr</a:t>
            </a:r>
            <a:r>
              <a:rPr lang="cs-CZ" dirty="0" smtClean="0"/>
              <a:t> </a:t>
            </a:r>
            <a:r>
              <a:rPr lang="cs-CZ" dirty="0" err="1" smtClean="0"/>
              <a:t>weit</a:t>
            </a:r>
            <a:r>
              <a:rPr lang="cs-CZ" dirty="0" smtClean="0"/>
              <a:t> in </a:t>
            </a:r>
            <a:r>
              <a:rPr lang="cs-CZ" dirty="0" err="1" smtClean="0"/>
              <a:t>die</a:t>
            </a:r>
            <a:r>
              <a:rPr lang="cs-CZ" dirty="0" smtClean="0"/>
              <a:t> </a:t>
            </a:r>
            <a:r>
              <a:rPr lang="cs-CZ" dirty="0" err="1" smtClean="0"/>
              <a:t>Alpen</a:t>
            </a:r>
            <a:r>
              <a:rPr lang="cs-CZ" dirty="0" smtClean="0"/>
              <a:t>.</a:t>
            </a:r>
          </a:p>
          <a:p>
            <a:r>
              <a:rPr lang="cs-CZ" dirty="0" smtClean="0"/>
              <a:t>3/ Es </a:t>
            </a:r>
            <a:r>
              <a:rPr lang="cs-CZ" dirty="0" err="1" smtClean="0"/>
              <a:t>gibt</a:t>
            </a:r>
            <a:r>
              <a:rPr lang="cs-CZ" dirty="0" smtClean="0"/>
              <a:t> </a:t>
            </a:r>
            <a:r>
              <a:rPr lang="cs-CZ" dirty="0" err="1" smtClean="0"/>
              <a:t>wenige</a:t>
            </a:r>
            <a:r>
              <a:rPr lang="cs-CZ" dirty="0" smtClean="0"/>
              <a:t> </a:t>
            </a:r>
            <a:r>
              <a:rPr lang="cs-CZ" dirty="0" err="1" smtClean="0"/>
              <a:t>Pisten</a:t>
            </a:r>
            <a:r>
              <a:rPr lang="cs-CZ" dirty="0" smtClean="0"/>
              <a:t> in den </a:t>
            </a:r>
            <a:r>
              <a:rPr lang="cs-CZ" dirty="0" err="1" smtClean="0"/>
              <a:t>bayerischen</a:t>
            </a:r>
            <a:r>
              <a:rPr lang="cs-CZ" dirty="0" smtClean="0"/>
              <a:t> </a:t>
            </a:r>
            <a:r>
              <a:rPr lang="cs-CZ" dirty="0" err="1" smtClean="0"/>
              <a:t>Alpen</a:t>
            </a:r>
            <a:r>
              <a:rPr lang="cs-CZ" dirty="0" smtClean="0"/>
              <a:t>.</a:t>
            </a:r>
          </a:p>
          <a:p>
            <a:r>
              <a:rPr lang="cs-CZ" dirty="0" smtClean="0"/>
              <a:t>4/ </a:t>
            </a:r>
            <a:r>
              <a:rPr lang="cs-CZ" dirty="0" err="1" smtClean="0"/>
              <a:t>Nicht</a:t>
            </a:r>
            <a:r>
              <a:rPr lang="cs-CZ" dirty="0" smtClean="0"/>
              <a:t> </a:t>
            </a:r>
            <a:r>
              <a:rPr lang="cs-CZ" dirty="0" err="1" smtClean="0"/>
              <a:t>nur</a:t>
            </a:r>
            <a:r>
              <a:rPr lang="cs-CZ" dirty="0" smtClean="0"/>
              <a:t> </a:t>
            </a:r>
            <a:r>
              <a:rPr lang="cs-CZ" dirty="0" err="1" smtClean="0"/>
              <a:t>die</a:t>
            </a:r>
            <a:r>
              <a:rPr lang="cs-CZ" dirty="0" smtClean="0"/>
              <a:t> </a:t>
            </a:r>
            <a:r>
              <a:rPr lang="cs-CZ" dirty="0" err="1" smtClean="0"/>
              <a:t>Profi</a:t>
            </a:r>
            <a:r>
              <a:rPr lang="cs-CZ" dirty="0" smtClean="0"/>
              <a:t> </a:t>
            </a:r>
            <a:r>
              <a:rPr lang="cs-CZ" dirty="0" err="1" smtClean="0"/>
              <a:t>aber</a:t>
            </a:r>
            <a:r>
              <a:rPr lang="cs-CZ" dirty="0" smtClean="0"/>
              <a:t> </a:t>
            </a:r>
            <a:r>
              <a:rPr lang="cs-CZ" dirty="0" err="1" smtClean="0"/>
              <a:t>auch</a:t>
            </a:r>
            <a:r>
              <a:rPr lang="cs-CZ" dirty="0" smtClean="0"/>
              <a:t> </a:t>
            </a:r>
            <a:r>
              <a:rPr lang="cs-CZ" dirty="0" err="1" smtClean="0"/>
              <a:t>die</a:t>
            </a:r>
            <a:r>
              <a:rPr lang="cs-CZ" dirty="0" smtClean="0"/>
              <a:t> </a:t>
            </a:r>
            <a:r>
              <a:rPr lang="cs-CZ" dirty="0" err="1" smtClean="0"/>
              <a:t>Familien</a:t>
            </a:r>
            <a:r>
              <a:rPr lang="cs-CZ" dirty="0" smtClean="0"/>
              <a:t> </a:t>
            </a:r>
            <a:r>
              <a:rPr lang="cs-CZ" dirty="0" err="1" smtClean="0"/>
              <a:t>können</a:t>
            </a:r>
            <a:r>
              <a:rPr lang="cs-CZ" dirty="0" smtClean="0"/>
              <a:t> gut </a:t>
            </a:r>
            <a:r>
              <a:rPr lang="cs-CZ" dirty="0" err="1" smtClean="0"/>
              <a:t>Schifahren</a:t>
            </a:r>
            <a:r>
              <a:rPr lang="cs-CZ" dirty="0" smtClean="0"/>
              <a:t>.</a:t>
            </a:r>
          </a:p>
          <a:p>
            <a:r>
              <a:rPr lang="cs-CZ" dirty="0" smtClean="0"/>
              <a:t>5/ Die </a:t>
            </a:r>
            <a:r>
              <a:rPr lang="cs-CZ" dirty="0" err="1" smtClean="0"/>
              <a:t>Saison</a:t>
            </a:r>
            <a:r>
              <a:rPr lang="cs-CZ" dirty="0" smtClean="0"/>
              <a:t> </a:t>
            </a:r>
            <a:r>
              <a:rPr lang="cs-CZ" dirty="0" err="1" smtClean="0"/>
              <a:t>dauert</a:t>
            </a:r>
            <a:r>
              <a:rPr lang="cs-CZ" dirty="0" smtClean="0"/>
              <a:t> cca 4 </a:t>
            </a:r>
            <a:r>
              <a:rPr lang="cs-CZ" dirty="0" err="1" smtClean="0"/>
              <a:t>Monate</a:t>
            </a:r>
            <a:r>
              <a:rPr lang="cs-CZ" dirty="0" smtClean="0"/>
              <a:t>.</a:t>
            </a:r>
          </a:p>
          <a:p>
            <a:r>
              <a:rPr lang="cs-CZ" dirty="0" smtClean="0"/>
              <a:t>6/ </a:t>
            </a:r>
            <a:r>
              <a:rPr lang="cs-CZ" dirty="0" err="1" smtClean="0"/>
              <a:t>An</a:t>
            </a:r>
            <a:r>
              <a:rPr lang="cs-CZ" dirty="0" smtClean="0"/>
              <a:t> </a:t>
            </a:r>
            <a:r>
              <a:rPr lang="cs-CZ" dirty="0" err="1" smtClean="0"/>
              <a:t>Weihnachten</a:t>
            </a:r>
            <a:r>
              <a:rPr lang="cs-CZ" dirty="0" smtClean="0"/>
              <a:t> </a:t>
            </a:r>
            <a:r>
              <a:rPr lang="cs-CZ" dirty="0" err="1" smtClean="0"/>
              <a:t>sind</a:t>
            </a:r>
            <a:r>
              <a:rPr lang="cs-CZ" dirty="0" smtClean="0"/>
              <a:t> </a:t>
            </a:r>
            <a:r>
              <a:rPr lang="cs-CZ" dirty="0" err="1" smtClean="0"/>
              <a:t>die</a:t>
            </a:r>
            <a:r>
              <a:rPr lang="cs-CZ" dirty="0" smtClean="0"/>
              <a:t> </a:t>
            </a:r>
            <a:r>
              <a:rPr lang="cs-CZ" dirty="0" err="1" smtClean="0"/>
              <a:t>Skigebiete</a:t>
            </a:r>
            <a:r>
              <a:rPr lang="cs-CZ" dirty="0" smtClean="0"/>
              <a:t> </a:t>
            </a:r>
            <a:r>
              <a:rPr lang="cs-CZ" dirty="0" err="1" smtClean="0"/>
              <a:t>zu</a:t>
            </a:r>
            <a:r>
              <a:rPr lang="cs-CZ" dirty="0" smtClean="0"/>
              <a: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Lösung</a:t>
            </a:r>
            <a:endParaRPr lang="cs-CZ" dirty="0"/>
          </a:p>
        </p:txBody>
      </p:sp>
      <p:sp>
        <p:nvSpPr>
          <p:cNvPr id="3" name="Zástupný symbol pro obsah 2"/>
          <p:cNvSpPr>
            <a:spLocks noGrp="1"/>
          </p:cNvSpPr>
          <p:nvPr>
            <p:ph idx="1"/>
          </p:nvPr>
        </p:nvSpPr>
        <p:spPr/>
        <p:txBody>
          <a:bodyPr/>
          <a:lstStyle/>
          <a:p>
            <a:r>
              <a:rPr lang="cs-CZ" dirty="0" smtClean="0"/>
              <a:t>1/ </a:t>
            </a:r>
            <a:r>
              <a:rPr lang="cs-CZ" dirty="0" err="1" smtClean="0"/>
              <a:t>richtig</a:t>
            </a:r>
            <a:endParaRPr lang="cs-CZ" dirty="0" smtClean="0"/>
          </a:p>
          <a:p>
            <a:r>
              <a:rPr lang="cs-CZ" dirty="0" smtClean="0"/>
              <a:t>2/ </a:t>
            </a:r>
            <a:r>
              <a:rPr lang="cs-CZ" dirty="0" err="1" smtClean="0"/>
              <a:t>falsch</a:t>
            </a:r>
            <a:endParaRPr lang="cs-CZ" dirty="0" smtClean="0"/>
          </a:p>
          <a:p>
            <a:r>
              <a:rPr lang="cs-CZ" dirty="0" smtClean="0"/>
              <a:t>3/ </a:t>
            </a:r>
            <a:r>
              <a:rPr lang="cs-CZ" dirty="0" err="1" smtClean="0"/>
              <a:t>falsch</a:t>
            </a:r>
            <a:endParaRPr lang="cs-CZ" dirty="0" smtClean="0"/>
          </a:p>
          <a:p>
            <a:r>
              <a:rPr lang="cs-CZ" dirty="0" smtClean="0"/>
              <a:t>4/ </a:t>
            </a:r>
            <a:r>
              <a:rPr lang="cs-CZ" dirty="0" err="1" smtClean="0"/>
              <a:t>richtig</a:t>
            </a:r>
            <a:endParaRPr lang="cs-CZ" dirty="0" smtClean="0"/>
          </a:p>
          <a:p>
            <a:r>
              <a:rPr lang="cs-CZ" dirty="0" smtClean="0"/>
              <a:t>5/ </a:t>
            </a:r>
            <a:r>
              <a:rPr lang="cs-CZ" dirty="0" err="1" smtClean="0"/>
              <a:t>richtig</a:t>
            </a:r>
            <a:endParaRPr lang="cs-CZ" dirty="0" smtClean="0"/>
          </a:p>
          <a:p>
            <a:r>
              <a:rPr lang="cs-CZ" dirty="0" smtClean="0"/>
              <a:t>6/ </a:t>
            </a:r>
            <a:r>
              <a:rPr lang="cs-CZ" dirty="0" err="1" smtClean="0"/>
              <a:t>falsch</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2800" dirty="0" err="1" smtClean="0"/>
              <a:t>Schreib</a:t>
            </a:r>
            <a:r>
              <a:rPr lang="cs-CZ" sz="2800" dirty="0" smtClean="0"/>
              <a:t> </a:t>
            </a:r>
            <a:r>
              <a:rPr lang="cs-CZ" sz="2800" dirty="0" err="1" smtClean="0"/>
              <a:t>über</a:t>
            </a:r>
            <a:r>
              <a:rPr lang="cs-CZ" sz="2800" dirty="0" smtClean="0"/>
              <a:t> </a:t>
            </a:r>
            <a:r>
              <a:rPr lang="cs-CZ" sz="2800" dirty="0" err="1" smtClean="0"/>
              <a:t>die</a:t>
            </a:r>
            <a:r>
              <a:rPr lang="cs-CZ" sz="2800" dirty="0" smtClean="0"/>
              <a:t> </a:t>
            </a:r>
            <a:r>
              <a:rPr lang="cs-CZ" sz="2800" dirty="0" err="1" smtClean="0"/>
              <a:t>Skigebiete</a:t>
            </a:r>
            <a:r>
              <a:rPr lang="cs-CZ" sz="2800" dirty="0" smtClean="0"/>
              <a:t> in </a:t>
            </a:r>
            <a:r>
              <a:rPr lang="cs-CZ" sz="2800" dirty="0" err="1" smtClean="0"/>
              <a:t>deiner</a:t>
            </a:r>
            <a:r>
              <a:rPr lang="cs-CZ" sz="2800" dirty="0" smtClean="0"/>
              <a:t> Region</a:t>
            </a:r>
            <a:endParaRPr lang="cs-CZ" sz="2800" dirty="0"/>
          </a:p>
        </p:txBody>
      </p:sp>
      <p:sp>
        <p:nvSpPr>
          <p:cNvPr id="3" name="Zástupný symbol pro obsah 2"/>
          <p:cNvSpPr>
            <a:spLocks noGrp="1"/>
          </p:cNvSpPr>
          <p:nvPr>
            <p:ph idx="1"/>
          </p:nvPr>
        </p:nvSpPr>
        <p:spPr/>
        <p:txBody>
          <a:bodyPr/>
          <a:lstStyle/>
          <a:p>
            <a:r>
              <a:rPr lang="cs-CZ" dirty="0" smtClean="0"/>
              <a:t>1/ </a:t>
            </a:r>
            <a:r>
              <a:rPr lang="cs-CZ" dirty="0" err="1" smtClean="0"/>
              <a:t>Wo</a:t>
            </a:r>
            <a:r>
              <a:rPr lang="cs-CZ" dirty="0" smtClean="0"/>
              <a:t> </a:t>
            </a:r>
            <a:r>
              <a:rPr lang="cs-CZ" dirty="0" err="1" smtClean="0"/>
              <a:t>kann</a:t>
            </a:r>
            <a:r>
              <a:rPr lang="cs-CZ" dirty="0" smtClean="0"/>
              <a:t> man </a:t>
            </a:r>
            <a:r>
              <a:rPr lang="cs-CZ" dirty="0" err="1" smtClean="0"/>
              <a:t>Schifahren</a:t>
            </a:r>
            <a:r>
              <a:rPr lang="cs-CZ" dirty="0" smtClean="0"/>
              <a:t>?</a:t>
            </a:r>
          </a:p>
          <a:p>
            <a:r>
              <a:rPr lang="cs-CZ" dirty="0" smtClean="0"/>
              <a:t>2/ </a:t>
            </a:r>
            <a:r>
              <a:rPr lang="cs-CZ" dirty="0" err="1" smtClean="0"/>
              <a:t>Wieviel</a:t>
            </a:r>
            <a:r>
              <a:rPr lang="cs-CZ" dirty="0" smtClean="0"/>
              <a:t> </a:t>
            </a:r>
            <a:r>
              <a:rPr lang="cs-CZ" dirty="0" err="1" smtClean="0"/>
              <a:t>Kilometer</a:t>
            </a:r>
            <a:r>
              <a:rPr lang="cs-CZ" dirty="0" smtClean="0"/>
              <a:t> </a:t>
            </a:r>
            <a:r>
              <a:rPr lang="cs-CZ" dirty="0" err="1" smtClean="0"/>
              <a:t>ist</a:t>
            </a:r>
            <a:r>
              <a:rPr lang="cs-CZ" dirty="0" smtClean="0"/>
              <a:t> </a:t>
            </a:r>
            <a:r>
              <a:rPr lang="cs-CZ" dirty="0" err="1" smtClean="0"/>
              <a:t>das</a:t>
            </a:r>
            <a:r>
              <a:rPr lang="cs-CZ" dirty="0" smtClean="0"/>
              <a:t> </a:t>
            </a:r>
            <a:r>
              <a:rPr lang="cs-CZ" dirty="0" err="1" smtClean="0"/>
              <a:t>Skigebiet</a:t>
            </a:r>
            <a:r>
              <a:rPr lang="cs-CZ" dirty="0" smtClean="0"/>
              <a:t> </a:t>
            </a:r>
            <a:r>
              <a:rPr lang="cs-CZ" dirty="0" err="1" smtClean="0"/>
              <a:t>von</a:t>
            </a:r>
            <a:r>
              <a:rPr lang="cs-CZ" dirty="0" smtClean="0"/>
              <a:t> </a:t>
            </a:r>
            <a:r>
              <a:rPr lang="cs-CZ" dirty="0" err="1" smtClean="0"/>
              <a:t>Budweis</a:t>
            </a:r>
            <a:r>
              <a:rPr lang="cs-CZ" dirty="0" smtClean="0"/>
              <a:t> </a:t>
            </a:r>
            <a:r>
              <a:rPr lang="cs-CZ" dirty="0" err="1" smtClean="0"/>
              <a:t>entfernt</a:t>
            </a:r>
            <a:r>
              <a:rPr lang="cs-CZ" dirty="0" smtClean="0"/>
              <a:t>?</a:t>
            </a:r>
          </a:p>
          <a:p>
            <a:r>
              <a:rPr lang="cs-CZ" dirty="0" smtClean="0"/>
              <a:t>3/ </a:t>
            </a:r>
            <a:r>
              <a:rPr lang="cs-CZ" dirty="0" err="1" smtClean="0"/>
              <a:t>Wann</a:t>
            </a:r>
            <a:r>
              <a:rPr lang="cs-CZ" dirty="0" smtClean="0"/>
              <a:t> </a:t>
            </a:r>
            <a:r>
              <a:rPr lang="cs-CZ" dirty="0" err="1" smtClean="0"/>
              <a:t>beginnt</a:t>
            </a:r>
            <a:r>
              <a:rPr lang="cs-CZ" dirty="0" smtClean="0"/>
              <a:t> </a:t>
            </a:r>
            <a:r>
              <a:rPr lang="cs-CZ" dirty="0" err="1" smtClean="0"/>
              <a:t>die</a:t>
            </a:r>
            <a:r>
              <a:rPr lang="cs-CZ" dirty="0" smtClean="0"/>
              <a:t> </a:t>
            </a:r>
            <a:r>
              <a:rPr lang="cs-CZ" dirty="0" err="1" smtClean="0"/>
              <a:t>Saison</a:t>
            </a:r>
            <a:r>
              <a:rPr lang="cs-CZ" dirty="0" smtClean="0"/>
              <a:t>?</a:t>
            </a:r>
          </a:p>
          <a:p>
            <a:r>
              <a:rPr lang="cs-CZ" dirty="0" smtClean="0"/>
              <a:t>4/ </a:t>
            </a:r>
            <a:r>
              <a:rPr lang="cs-CZ" dirty="0" err="1" smtClean="0"/>
              <a:t>Wieviel</a:t>
            </a:r>
            <a:r>
              <a:rPr lang="cs-CZ" dirty="0" smtClean="0"/>
              <a:t> </a:t>
            </a:r>
            <a:r>
              <a:rPr lang="cs-CZ" dirty="0" err="1" smtClean="0"/>
              <a:t>kostet</a:t>
            </a:r>
            <a:r>
              <a:rPr lang="cs-CZ" dirty="0" smtClean="0"/>
              <a:t> der </a:t>
            </a:r>
            <a:r>
              <a:rPr lang="cs-CZ" dirty="0" err="1" smtClean="0"/>
              <a:t>Skipass</a:t>
            </a:r>
            <a:r>
              <a:rPr lang="cs-CZ" dirty="0" smtClean="0"/>
              <a:t>?</a:t>
            </a:r>
          </a:p>
          <a:p>
            <a:r>
              <a:rPr lang="cs-CZ" dirty="0" smtClean="0"/>
              <a:t>5/ </a:t>
            </a:r>
            <a:r>
              <a:rPr lang="cs-CZ" dirty="0" err="1" smtClean="0"/>
              <a:t>Für</a:t>
            </a:r>
            <a:r>
              <a:rPr lang="cs-CZ" dirty="0" smtClean="0"/>
              <a:t> </a:t>
            </a:r>
            <a:r>
              <a:rPr lang="cs-CZ" dirty="0" err="1" smtClean="0"/>
              <a:t>wenn</a:t>
            </a:r>
            <a:r>
              <a:rPr lang="cs-CZ" dirty="0" smtClean="0"/>
              <a:t> </a:t>
            </a:r>
            <a:r>
              <a:rPr lang="cs-CZ" dirty="0" err="1" smtClean="0"/>
              <a:t>ist</a:t>
            </a:r>
            <a:r>
              <a:rPr lang="cs-CZ" dirty="0" smtClean="0"/>
              <a:t> </a:t>
            </a:r>
            <a:r>
              <a:rPr lang="cs-CZ" dirty="0" err="1" smtClean="0"/>
              <a:t>das</a:t>
            </a:r>
            <a:r>
              <a:rPr lang="cs-CZ" dirty="0" smtClean="0"/>
              <a:t> </a:t>
            </a:r>
            <a:r>
              <a:rPr lang="cs-CZ" dirty="0" err="1" smtClean="0"/>
              <a:t>Skigebiet</a:t>
            </a:r>
            <a:r>
              <a:rPr lang="cs-CZ" dirty="0" smtClean="0"/>
              <a:t> gut </a:t>
            </a:r>
            <a:r>
              <a:rPr lang="cs-CZ" dirty="0" err="1" smtClean="0"/>
              <a:t>geeignet</a:t>
            </a:r>
            <a:r>
              <a:rPr lang="cs-CZ" dirty="0" smtClean="0"/>
              <a:t>?(</a:t>
            </a:r>
            <a:r>
              <a:rPr lang="cs-CZ" sz="1600" dirty="0" smtClean="0"/>
              <a:t>vhodná )</a:t>
            </a:r>
            <a:endParaRPr lang="cs-CZ" dirty="0" smtClean="0"/>
          </a:p>
          <a:p>
            <a:endParaRPr lang="cs-CZ" dirty="0"/>
          </a:p>
        </p:txBody>
      </p:sp>
      <p:pic>
        <p:nvPicPr>
          <p:cNvPr id="2050" name="Picture 2" descr="C:\Documents and Settings\oem\Local Settings\Temporary Internet Files\Content.IE5\4IJD8VPC\MM900286670[1].gif"/>
          <p:cNvPicPr>
            <a:picLocks noChangeAspect="1" noChangeArrowheads="1" noCrop="1"/>
          </p:cNvPicPr>
          <p:nvPr/>
        </p:nvPicPr>
        <p:blipFill>
          <a:blip r:embed="rId2" cstate="print"/>
          <a:srcRect/>
          <a:stretch>
            <a:fillRect/>
          </a:stretch>
        </p:blipFill>
        <p:spPr bwMode="auto">
          <a:xfrm>
            <a:off x="7156450" y="2055813"/>
            <a:ext cx="1143000" cy="99060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a:r>
              <a:rPr lang="cs-CZ" sz="3400" b="1" smtClean="0"/>
              <a:t>Zdroje:</a:t>
            </a:r>
          </a:p>
        </p:txBody>
      </p:sp>
      <p:sp>
        <p:nvSpPr>
          <p:cNvPr id="6147" name="Rectangle 3"/>
          <p:cNvSpPr>
            <a:spLocks noGrp="1" noChangeArrowheads="1"/>
          </p:cNvSpPr>
          <p:nvPr>
            <p:ph type="body" idx="1"/>
          </p:nvPr>
        </p:nvSpPr>
        <p:spPr/>
        <p:txBody>
          <a:bodyPr/>
          <a:lstStyle/>
          <a:p>
            <a:r>
              <a:rPr lang="cs-CZ" dirty="0" smtClean="0"/>
              <a:t>Použitý text je k dispozici pod webovým odkazem : </a:t>
            </a:r>
            <a:r>
              <a:rPr lang="de-DE" dirty="0" smtClean="0">
                <a:hlinkClick r:id="rId2"/>
              </a:rPr>
              <a:t>http://www.muenchen.de/freizeit/berge-uebersicht/skigebiete.html</a:t>
            </a:r>
            <a:r>
              <a:rPr lang="cs-CZ" dirty="0" smtClean="0"/>
              <a:t> (18.12.2012)</a:t>
            </a:r>
          </a:p>
          <a:p>
            <a:r>
              <a:rPr lang="cs-CZ" dirty="0" smtClean="0"/>
              <a:t>Použité obrázky jsou ze souboru klipart</a:t>
            </a:r>
          </a:p>
          <a:p>
            <a:endParaRPr lang="cs-CZ" dirty="0" smtClean="0"/>
          </a:p>
          <a:p>
            <a:r>
              <a:rPr lang="cs-CZ" dirty="0" smtClean="0"/>
              <a:t>Toto dílo je dostupné pod </a:t>
            </a:r>
            <a:r>
              <a:rPr lang="cs-CZ" smtClean="0"/>
              <a:t>licencí </a:t>
            </a:r>
            <a:r>
              <a:rPr lang="cs-CZ" smtClean="0"/>
              <a:t>CC BY-SA</a:t>
            </a:r>
            <a:endParaRPr lang="de-DE" dirty="0" smtClean="0"/>
          </a:p>
          <a:p>
            <a:endParaRPr lang="cs-CZ" dirty="0" smtClean="0"/>
          </a:p>
        </p:txBody>
      </p:sp>
      <p:pic>
        <p:nvPicPr>
          <p:cNvPr id="6148" name="Picture 46" descr="logo_pruhl"/>
          <p:cNvPicPr>
            <a:picLocks noChangeAspect="1" noChangeArrowheads="1"/>
          </p:cNvPicPr>
          <p:nvPr/>
        </p:nvPicPr>
        <p:blipFill>
          <a:blip r:embed="rId3" cstate="print"/>
          <a:srcRect/>
          <a:stretch>
            <a:fillRect/>
          </a:stretch>
        </p:blipFill>
        <p:spPr bwMode="auto">
          <a:xfrm>
            <a:off x="7956550" y="260350"/>
            <a:ext cx="857250" cy="857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istický">
  <a:themeElements>
    <a:clrScheme name="Urbanistický">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istický">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istický">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62</TotalTime>
  <Words>444</Words>
  <Application>Microsoft Office PowerPoint</Application>
  <PresentationFormat>Předvádění na obrazovce (4:3)</PresentationFormat>
  <Paragraphs>93</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Urbanistický</vt:lpstr>
      <vt:lpstr>Snímek 1</vt:lpstr>
      <vt:lpstr>Freizeit</vt:lpstr>
      <vt:lpstr>Skigebiete</vt:lpstr>
      <vt:lpstr>Schlag im Wörterbuch nach!</vt:lpstr>
      <vt:lpstr>Lösung Gruppe A </vt:lpstr>
      <vt:lpstr>Lösung Gruppe B </vt:lpstr>
      <vt:lpstr>Lösung Gruppe C</vt:lpstr>
      <vt:lpstr>Aufgaben zum Text. Richtig oder Falsch?</vt:lpstr>
      <vt:lpstr>Lösung</vt:lpstr>
      <vt:lpstr>Schreib über die Skigebiete in deiner Region</vt:lpstr>
      <vt:lpstr>Zdroje: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Freizeit</dc:title>
  <dc:creator>jmeno</dc:creator>
  <cp:lastModifiedBy>jmeno</cp:lastModifiedBy>
  <cp:revision>10</cp:revision>
  <dcterms:created xsi:type="dcterms:W3CDTF">2012-12-18T18:09:42Z</dcterms:created>
  <dcterms:modified xsi:type="dcterms:W3CDTF">2012-12-18T19:21:32Z</dcterms:modified>
</cp:coreProperties>
</file>