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7" r:id="rId3"/>
    <p:sldId id="277" r:id="rId4"/>
    <p:sldId id="272" r:id="rId5"/>
    <p:sldId id="271" r:id="rId6"/>
    <p:sldId id="273" r:id="rId7"/>
    <p:sldId id="274" r:id="rId8"/>
    <p:sldId id="259" r:id="rId9"/>
    <p:sldId id="275" r:id="rId10"/>
    <p:sldId id="276" r:id="rId11"/>
    <p:sldId id="278" r:id="rId12"/>
    <p:sldId id="270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46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B7A77-1F39-4EFB-AEB3-49D0FA5DA006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42E72-B9F3-46E2-80AD-F4D2EE0756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437898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B7A77-1F39-4EFB-AEB3-49D0FA5DA006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42E72-B9F3-46E2-80AD-F4D2EE0756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058258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B7A77-1F39-4EFB-AEB3-49D0FA5DA006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42E72-B9F3-46E2-80AD-F4D2EE0756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933889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B7A77-1F39-4EFB-AEB3-49D0FA5DA006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42E72-B9F3-46E2-80AD-F4D2EE0756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6690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B7A77-1F39-4EFB-AEB3-49D0FA5DA006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42E72-B9F3-46E2-80AD-F4D2EE0756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796420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B7A77-1F39-4EFB-AEB3-49D0FA5DA006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42E72-B9F3-46E2-80AD-F4D2EE0756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229598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B7A77-1F39-4EFB-AEB3-49D0FA5DA006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42E72-B9F3-46E2-80AD-F4D2EE0756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68631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B7A77-1F39-4EFB-AEB3-49D0FA5DA006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42E72-B9F3-46E2-80AD-F4D2EE0756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795912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B7A77-1F39-4EFB-AEB3-49D0FA5DA006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42E72-B9F3-46E2-80AD-F4D2EE0756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069539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B7A77-1F39-4EFB-AEB3-49D0FA5DA006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42E72-B9F3-46E2-80AD-F4D2EE0756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459382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B7A77-1F39-4EFB-AEB3-49D0FA5DA006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42E72-B9F3-46E2-80AD-F4D2EE0756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396992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49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4B7A77-1F39-4EFB-AEB3-49D0FA5DA006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DE42E72-B9F3-46E2-80AD-F4D2EE0756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001356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40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721002777"/>
              </p:ext>
            </p:extLst>
          </p:nvPr>
        </p:nvGraphicFramePr>
        <p:xfrm>
          <a:off x="468313" y="1268413"/>
          <a:ext cx="8229600" cy="4080196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INOVACE_32_Norimberské zákony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Lenka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Nečilová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Antisemitismus a holocaust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třetí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19.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12.2012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Norimberské zákony, antisemitismus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7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je určena jako výklad do hodiny i jako materiál k samostudiu. Procvičovací cvičení lze použít jako test .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Možnosti využití: promítání ve třídě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při výkladu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7200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</a:rPr>
              <a:t>DIGITÁLNÍ UČEBNÍ MATERIÁL</a:t>
            </a: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8297" y="5384646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-15875"/>
            <a:ext cx="9153525" cy="552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46" descr="logo_pruhl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7225398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467544" y="221814"/>
            <a:ext cx="8208912" cy="1152128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Antisemitismus – Norimberské zákony</a:t>
            </a:r>
            <a:endParaRPr lang="cs-CZ" sz="36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67544" y="1591299"/>
            <a:ext cx="4762872" cy="4525963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Norimberské zákony</a:t>
            </a:r>
          </a:p>
          <a:p>
            <a:r>
              <a:rPr lang="cs-CZ" dirty="0"/>
              <a:t>základní dokument, který právně zaštítil diskriminaci a následnou genocidu židovského obyvatelstva v Německu a jím okupovaných zemích před 2. </a:t>
            </a:r>
            <a:r>
              <a:rPr lang="cs-CZ" dirty="0" smtClean="0"/>
              <a:t>světovou </a:t>
            </a:r>
            <a:r>
              <a:rPr lang="cs-CZ" dirty="0"/>
              <a:t>válkou a během ní.</a:t>
            </a:r>
          </a:p>
          <a:p>
            <a:r>
              <a:rPr lang="cs-CZ" dirty="0" smtClean="0"/>
              <a:t>již </a:t>
            </a:r>
            <a:r>
              <a:rPr lang="cs-CZ" dirty="0"/>
              <a:t>od dubna 1933 docházelo k omezování činnosti a bojkotu židovských obchodníků, lékařů, bankéřů, advokátů. byla také provedena rasová očista státního aparátu.</a:t>
            </a:r>
          </a:p>
          <a:p>
            <a:r>
              <a:rPr lang="cs-CZ" dirty="0"/>
              <a:t>Bylo ale třeba tyto kroky právně podepřít, a proto je připravována komplexní zákonná úprava </a:t>
            </a:r>
          </a:p>
        </p:txBody>
      </p:sp>
      <p:pic>
        <p:nvPicPr>
          <p:cNvPr id="2052" name="Picture 4" descr="File:Antisemitisme Duitsland 193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97500" y="1646427"/>
            <a:ext cx="3498202" cy="456287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267744" y="6021288"/>
            <a:ext cx="3719646" cy="58477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r"/>
            <a:r>
              <a:rPr lang="cs-CZ" sz="1600" dirty="0" smtClean="0"/>
              <a:t>nápis na židovském obchodě z roku 1933: </a:t>
            </a:r>
            <a:r>
              <a:rPr lang="cs-CZ" sz="1600" b="1" dirty="0" smtClean="0"/>
              <a:t>Němci! Braňte se! Nenakupujte u Židů!</a:t>
            </a:r>
            <a:endParaRPr lang="cs-CZ" sz="1600" b="1" dirty="0"/>
          </a:p>
        </p:txBody>
      </p:sp>
      <p:sp>
        <p:nvSpPr>
          <p:cNvPr id="3" name="Obdélník 2"/>
          <p:cNvSpPr/>
          <p:nvPr/>
        </p:nvSpPr>
        <p:spPr>
          <a:xfrm>
            <a:off x="5506451" y="1405107"/>
            <a:ext cx="3078088" cy="1846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http://upload.wikimedia.org/wikipedia/commons/4/4d/Antisemitisme_Duitsland_1933.jpg</a:t>
            </a:r>
          </a:p>
        </p:txBody>
      </p:sp>
    </p:spTree>
    <p:extLst>
      <p:ext uri="{BB962C8B-B14F-4D97-AF65-F5344CB8AC3E}">
        <p14:creationId xmlns:p14="http://schemas.microsoft.com/office/powerpoint/2010/main" xmlns="" val="34919086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467544" y="221814"/>
            <a:ext cx="8208912" cy="1152128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Antisemitské nálady v Německu po nástupu Adolfa Hitlera</a:t>
            </a:r>
            <a:endParaRPr lang="cs-CZ" sz="3600" dirty="0"/>
          </a:p>
        </p:txBody>
      </p:sp>
      <p:sp>
        <p:nvSpPr>
          <p:cNvPr id="3" name="Obdélník 2"/>
          <p:cNvSpPr/>
          <p:nvPr/>
        </p:nvSpPr>
        <p:spPr>
          <a:xfrm>
            <a:off x="467545" y="6370240"/>
            <a:ext cx="2952328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http://upload.wikimedia.org/wikipedia/commons/0/03/Jews_forced_to_walk_with_antisemitic_signs.jpeg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1589772"/>
            <a:ext cx="2952328" cy="476669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322712" y="1607134"/>
            <a:ext cx="3049488" cy="1323439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600" dirty="0" smtClean="0"/>
              <a:t>Nápis hlásá: </a:t>
            </a:r>
            <a:r>
              <a:rPr lang="cs-CZ" sz="1600" b="1" dirty="0" smtClean="0"/>
              <a:t>„Němci, varujte se zde nakupovat. Nakupující budou vyfotografováni. Žádný slušný Němec nenakupuje u Žida!“</a:t>
            </a:r>
          </a:p>
          <a:p>
            <a:r>
              <a:rPr lang="cs-CZ" sz="1600" b="1" dirty="0" smtClean="0"/>
              <a:t>V pozadí muži v uniformách SA.</a:t>
            </a:r>
            <a:endParaRPr lang="cs-CZ" sz="1600" b="1" dirty="0"/>
          </a:p>
        </p:txBody>
      </p:sp>
      <p:pic>
        <p:nvPicPr>
          <p:cNvPr id="3076" name="Picture 4" descr="http://upload.wikimedia.org/wikipedia/commons/6/6a/NS-juedischeAerzte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92080" y="3090208"/>
            <a:ext cx="3554630" cy="30614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4657575" y="6189571"/>
            <a:ext cx="4202807" cy="58477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600" dirty="0" smtClean="0"/>
              <a:t>Štítek na berlínské ordinaci:</a:t>
            </a:r>
          </a:p>
          <a:p>
            <a:r>
              <a:rPr lang="cs-CZ" sz="1600" b="1" dirty="0" smtClean="0"/>
              <a:t>„Oprávněn výhradně k lékařské péči pro Židy“</a:t>
            </a:r>
            <a:endParaRPr lang="cs-CZ" sz="1600" b="1" dirty="0"/>
          </a:p>
        </p:txBody>
      </p:sp>
      <p:sp>
        <p:nvSpPr>
          <p:cNvPr id="7" name="Obdélník 6"/>
          <p:cNvSpPr/>
          <p:nvPr/>
        </p:nvSpPr>
        <p:spPr>
          <a:xfrm>
            <a:off x="6516216" y="2748613"/>
            <a:ext cx="2160240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http://upload.wikimedia.org/wikipedia/commons/6/6a/NS-juedischeAerzte.jpg</a:t>
            </a:r>
          </a:p>
        </p:txBody>
      </p:sp>
    </p:spTree>
    <p:extLst>
      <p:ext uri="{BB962C8B-B14F-4D97-AF65-F5344CB8AC3E}">
        <p14:creationId xmlns:p14="http://schemas.microsoft.com/office/powerpoint/2010/main" xmlns="" val="4965585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467544" y="221814"/>
            <a:ext cx="8208912" cy="1152128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Norimberské zákony</a:t>
            </a:r>
            <a:endParaRPr lang="cs-CZ" sz="54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699052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jedná </a:t>
            </a:r>
            <a:r>
              <a:rPr lang="cs-CZ" dirty="0"/>
              <a:t>se o dva ústavní zákony, který přijal Říšský sněm 15. září 1935  v </a:t>
            </a:r>
            <a:r>
              <a:rPr lang="cs-CZ" dirty="0" smtClean="0"/>
              <a:t>Norimberku</a:t>
            </a:r>
          </a:p>
          <a:p>
            <a:pPr marL="0" indent="0">
              <a:buNone/>
            </a:pPr>
            <a:r>
              <a:rPr lang="cs-CZ" b="1" dirty="0"/>
              <a:t>1. Zákon o říšském občanství</a:t>
            </a:r>
          </a:p>
          <a:p>
            <a:pPr marL="0" indent="0">
              <a:buNone/>
            </a:pPr>
            <a:r>
              <a:rPr lang="cs-CZ" b="1" dirty="0"/>
              <a:t>2. </a:t>
            </a:r>
            <a:r>
              <a:rPr lang="cs-CZ" b="1" dirty="0" smtClean="0"/>
              <a:t>Zákon </a:t>
            </a:r>
            <a:r>
              <a:rPr lang="cs-CZ" b="1" dirty="0"/>
              <a:t>na ochranu německé krve a německé </a:t>
            </a:r>
            <a:r>
              <a:rPr lang="cs-CZ" b="1" dirty="0" smtClean="0"/>
              <a:t>cti</a:t>
            </a:r>
            <a:endParaRPr lang="cs-CZ" b="1" dirty="0"/>
          </a:p>
        </p:txBody>
      </p:sp>
      <p:pic>
        <p:nvPicPr>
          <p:cNvPr id="4098" name="Picture 2" descr="http://upload.wikimedia.org/wikipedia/commons/5/54/Neurenberger_Laws_in_newspaper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96524" y="3212976"/>
            <a:ext cx="4535388" cy="32992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467544" y="3072348"/>
            <a:ext cx="3816424" cy="34778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200" dirty="0"/>
              <a:t>platily ve všech okupovaných zemích, v Protektorátu Čechy a Morava byly poprvé použity v červnu 1939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200" dirty="0"/>
              <a:t>S vyhlášením Norimberských zákonů přestaly také platit různé výjimky z předchozích protižidovských opatření (např. pro veterány z 1. světové války).</a:t>
            </a:r>
          </a:p>
        </p:txBody>
      </p:sp>
      <p:sp>
        <p:nvSpPr>
          <p:cNvPr id="3" name="Obdélník 2"/>
          <p:cNvSpPr/>
          <p:nvPr/>
        </p:nvSpPr>
        <p:spPr>
          <a:xfrm>
            <a:off x="4989170" y="6580048"/>
            <a:ext cx="3150096" cy="1846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http://upload.wikimedia.org/wikipedia/commons/5/54/Neurenberger_Laws_in_newspaper.jpg</a:t>
            </a:r>
          </a:p>
        </p:txBody>
      </p:sp>
    </p:spTree>
    <p:extLst>
      <p:ext uri="{BB962C8B-B14F-4D97-AF65-F5344CB8AC3E}">
        <p14:creationId xmlns:p14="http://schemas.microsoft.com/office/powerpoint/2010/main" xmlns="" val="33264217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467544" y="238994"/>
            <a:ext cx="8208912" cy="1152128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Norimberské zákony</a:t>
            </a:r>
            <a:endParaRPr lang="cs-CZ" sz="54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ke dvěma základním zákonům můžeme řadit </a:t>
            </a:r>
            <a:r>
              <a:rPr lang="cs-CZ" dirty="0"/>
              <a:t>i další zákonná opatření, která omezují práva "rasově méněcenného" </a:t>
            </a:r>
            <a:r>
              <a:rPr lang="cs-CZ" dirty="0" smtClean="0"/>
              <a:t>obyvatelstva </a:t>
            </a:r>
            <a:r>
              <a:rPr lang="cs-CZ" dirty="0"/>
              <a:t>- např. </a:t>
            </a:r>
            <a:r>
              <a:rPr lang="cs-CZ" b="1" dirty="0"/>
              <a:t>zákon o vlajce</a:t>
            </a:r>
            <a:r>
              <a:rPr lang="cs-CZ" dirty="0"/>
              <a:t>, </a:t>
            </a:r>
            <a:r>
              <a:rPr lang="cs-CZ" b="1" dirty="0"/>
              <a:t>zákon o zdravém manželství</a:t>
            </a:r>
            <a:r>
              <a:rPr lang="cs-CZ" dirty="0"/>
              <a:t>...</a:t>
            </a:r>
          </a:p>
          <a:p>
            <a:r>
              <a:rPr lang="cs-CZ" dirty="0"/>
              <a:t>zákon byl doplněn o </a:t>
            </a:r>
            <a:r>
              <a:rPr lang="cs-CZ" b="1" dirty="0"/>
              <a:t>13 prováděcích nařízení</a:t>
            </a:r>
            <a:r>
              <a:rPr lang="cs-CZ" dirty="0"/>
              <a:t>, první z nich stanovilo, kdo je považován za Žida a kdo za židovského míšence</a:t>
            </a:r>
          </a:p>
          <a:p>
            <a:r>
              <a:rPr lang="cs-CZ" dirty="0"/>
              <a:t>Rozhodovalo přihlášení se k judaismu (současné i dřívější), a to nejen u jedince samotného, ale jeho rodičů či prarodičů. Pokusy některých Židů vyhnout se pronásledování tím, že přestoupí např. ke katolické víře, byly neúspěšné.</a:t>
            </a:r>
          </a:p>
        </p:txBody>
      </p:sp>
    </p:spTree>
    <p:extLst>
      <p:ext uri="{BB962C8B-B14F-4D97-AF65-F5344CB8AC3E}">
        <p14:creationId xmlns:p14="http://schemas.microsoft.com/office/powerpoint/2010/main" xmlns="" val="14173532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467544" y="221814"/>
            <a:ext cx="8208912" cy="1152128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Definice „žida“ podle norimberských zákonů</a:t>
            </a:r>
            <a:endParaRPr lang="cs-CZ" sz="32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600200"/>
            <a:ext cx="5338936" cy="525780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1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Žid</a:t>
            </a:r>
          </a:p>
          <a:p>
            <a:r>
              <a:rPr lang="cs-CZ" sz="1800" dirty="0" smtClean="0"/>
              <a:t>člověk  </a:t>
            </a:r>
            <a:r>
              <a:rPr lang="cs-CZ" sz="1800" dirty="0"/>
              <a:t>pocházející  nejméně ze tří židovských prarodičů</a:t>
            </a:r>
          </a:p>
          <a:p>
            <a:pPr marL="0" indent="0">
              <a:buNone/>
            </a:pPr>
            <a:r>
              <a:rPr lang="cs-CZ" sz="1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míšenec </a:t>
            </a:r>
            <a:r>
              <a:rPr lang="cs-CZ" sz="1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 stupně </a:t>
            </a:r>
            <a:endParaRPr lang="cs-CZ" sz="1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1800" dirty="0" smtClean="0"/>
              <a:t>ten</a:t>
            </a:r>
            <a:r>
              <a:rPr lang="cs-CZ" sz="1800" dirty="0"/>
              <a:t>, kdo měl dva židovské prarodiče a k datu přijetí zákonů nebyl členem židovské obce nebo nežil v </a:t>
            </a:r>
            <a:r>
              <a:rPr lang="cs-CZ" sz="1800" dirty="0" err="1"/>
              <a:t>namželství</a:t>
            </a:r>
            <a:r>
              <a:rPr lang="cs-CZ" sz="1800" dirty="0"/>
              <a:t> se Židem. Pokud některou z těchto podmínek nesplňoval, byl považován za plného  Žida. Na míšence 1. stupně se vztahovala  některá další omezení, např. při vstupu do manželství.</a:t>
            </a:r>
          </a:p>
          <a:p>
            <a:pPr marL="0" indent="0">
              <a:buNone/>
            </a:pPr>
            <a:r>
              <a:rPr lang="cs-CZ" sz="1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míšenec </a:t>
            </a:r>
            <a:r>
              <a:rPr lang="cs-CZ" sz="1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 stupně </a:t>
            </a:r>
            <a:endParaRPr lang="cs-CZ" sz="1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1800" dirty="0" smtClean="0"/>
              <a:t>ten</a:t>
            </a:r>
            <a:r>
              <a:rPr lang="cs-CZ" sz="1800" dirty="0"/>
              <a:t>, kdo měl 1 židovského prarodiče. I na ně se vztahovala některá omezení, ale obecně se počítalo s jejich zapojením do německé </a:t>
            </a:r>
            <a:r>
              <a:rPr lang="cs-CZ" sz="1800" dirty="0" smtClean="0"/>
              <a:t>společnosti</a:t>
            </a:r>
          </a:p>
          <a:p>
            <a:pPr marL="0" indent="0">
              <a:buNone/>
            </a:pPr>
            <a:endParaRPr lang="cs-CZ" sz="1800" dirty="0"/>
          </a:p>
          <a:p>
            <a:r>
              <a:rPr lang="cs-CZ" sz="1800" dirty="0" smtClean="0"/>
              <a:t>V </a:t>
            </a:r>
            <a:r>
              <a:rPr lang="cs-CZ" sz="1800" dirty="0"/>
              <a:t>řadě povolání (hlavně státních) museli zájemci dokazovat svůj nežidovský - árijský původ</a:t>
            </a:r>
          </a:p>
        </p:txBody>
      </p:sp>
      <p:pic>
        <p:nvPicPr>
          <p:cNvPr id="6146" name="Picture 2" descr="File:Nuremberg Laws marriage.jpe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61138" y="1555832"/>
            <a:ext cx="2930809" cy="4681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5861136" y="6237312"/>
            <a:ext cx="3031343" cy="1846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http://upload.wikimedia.org/wikipedia/commons/d/d2/Nuremberg_Laws_marriage.jpeg</a:t>
            </a:r>
          </a:p>
        </p:txBody>
      </p:sp>
    </p:spTree>
    <p:extLst>
      <p:ext uri="{BB962C8B-B14F-4D97-AF65-F5344CB8AC3E}">
        <p14:creationId xmlns:p14="http://schemas.microsoft.com/office/powerpoint/2010/main" xmlns="" val="27647452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467544" y="221814"/>
            <a:ext cx="8208912" cy="1152128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Definice „žida“ podle norimberských zákonů</a:t>
            </a:r>
            <a:endParaRPr lang="cs-CZ" sz="3200" dirty="0"/>
          </a:p>
        </p:txBody>
      </p:sp>
      <p:sp>
        <p:nvSpPr>
          <p:cNvPr id="2" name="Obdélník 1"/>
          <p:cNvSpPr/>
          <p:nvPr/>
        </p:nvSpPr>
        <p:spPr>
          <a:xfrm>
            <a:off x="-16695" y="201271"/>
            <a:ext cx="2808312" cy="1846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http://upload.wikimedia.org/wikipedia/commons/8/85/Nurembergracechart.jpg</a:t>
            </a:r>
          </a:p>
        </p:txBody>
      </p:sp>
      <p:pic>
        <p:nvPicPr>
          <p:cNvPr id="3" name="Picture 2" descr="http://upload.wikimedia.org/wikipedia/commons/7/7d/Nuremberg_law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4704" y="1386528"/>
            <a:ext cx="7614592" cy="53357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8523312" y="5589241"/>
            <a:ext cx="49492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http://upload.wikimedia.org/wikipedia/commons/7/7d/Nuremberg_laws.jpg</a:t>
            </a:r>
          </a:p>
        </p:txBody>
      </p:sp>
    </p:spTree>
    <p:extLst>
      <p:ext uri="{BB962C8B-B14F-4D97-AF65-F5344CB8AC3E}">
        <p14:creationId xmlns:p14="http://schemas.microsoft.com/office/powerpoint/2010/main" xmlns="" val="29677955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467544" y="260648"/>
            <a:ext cx="8208912" cy="1152128"/>
          </a:xfrm>
          <a:prstGeom prst="round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ln w="12700">
                  <a:solidFill>
                    <a:schemeClr val="accent6">
                      <a:lumMod val="50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lteSchDEE" pitchFamily="2" charset="0"/>
              </a:rPr>
              <a:t>1. Zá</a:t>
            </a:r>
            <a:r>
              <a:rPr lang="cs-CZ" sz="3700" dirty="0">
                <a:ln w="12700">
                  <a:solidFill>
                    <a:schemeClr val="accent6">
                      <a:lumMod val="50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Frankenstein" pitchFamily="2" charset="0"/>
              </a:rPr>
              <a:t>k</a:t>
            </a:r>
            <a:r>
              <a:rPr lang="cs-CZ" sz="4000" b="1" dirty="0">
                <a:ln w="12700">
                  <a:solidFill>
                    <a:schemeClr val="accent6">
                      <a:lumMod val="50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lteSchDEE" pitchFamily="2" charset="0"/>
              </a:rPr>
              <a:t>on o </a:t>
            </a:r>
            <a:r>
              <a:rPr lang="cs-CZ" sz="4000" b="1" dirty="0" err="1" smtClean="0">
                <a:ln w="12700">
                  <a:solidFill>
                    <a:schemeClr val="accent6">
                      <a:lumMod val="50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lteSchDEE" pitchFamily="2" charset="0"/>
              </a:rPr>
              <a:t>říss</a:t>
            </a:r>
            <a:r>
              <a:rPr lang="cs-CZ" sz="3700" dirty="0" err="1">
                <a:ln w="12700">
                  <a:solidFill>
                    <a:schemeClr val="accent6">
                      <a:lumMod val="50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Frankenstein" pitchFamily="2" charset="0"/>
              </a:rPr>
              <a:t>k</a:t>
            </a:r>
            <a:r>
              <a:rPr lang="cs-CZ" sz="4000" b="1" dirty="0" err="1" smtClean="0">
                <a:ln w="12700">
                  <a:solidFill>
                    <a:schemeClr val="accent6">
                      <a:lumMod val="50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lteSchDEE" pitchFamily="2" charset="0"/>
              </a:rPr>
              <a:t>ém</a:t>
            </a:r>
            <a:r>
              <a:rPr lang="cs-CZ" sz="4000" b="1" dirty="0" smtClean="0">
                <a:ln w="12700">
                  <a:solidFill>
                    <a:schemeClr val="accent6">
                      <a:lumMod val="50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lteSchDEE" pitchFamily="2" charset="0"/>
              </a:rPr>
              <a:t> </a:t>
            </a:r>
            <a:r>
              <a:rPr lang="cs-CZ" sz="4000" b="1" dirty="0">
                <a:ln w="12700">
                  <a:solidFill>
                    <a:schemeClr val="accent6">
                      <a:lumMod val="50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lteSchDEE" pitchFamily="2" charset="0"/>
              </a:rPr>
              <a:t>občanství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37112"/>
          </a:xfrm>
        </p:spPr>
        <p:txBody>
          <a:bodyPr>
            <a:noAutofit/>
          </a:bodyPr>
          <a:lstStyle/>
          <a:p>
            <a:r>
              <a:rPr lang="cs-CZ" sz="2800" dirty="0"/>
              <a:t>politická a jiná práva mají pouze Němci a státní příslušníci s příbuznou krví</a:t>
            </a:r>
          </a:p>
          <a:p>
            <a:r>
              <a:rPr lang="cs-CZ" sz="2800" dirty="0"/>
              <a:t>židé již nejsou německými občany a jsou postupně zbaveni všech občanských práv</a:t>
            </a:r>
          </a:p>
          <a:p>
            <a:endParaRPr lang="cs-CZ" sz="2800" dirty="0"/>
          </a:p>
          <a:p>
            <a:r>
              <a:rPr lang="cs-CZ" sz="2800" dirty="0"/>
              <a:t>§ 2 stanovil, že „říšským </a:t>
            </a:r>
            <a:r>
              <a:rPr lang="cs-CZ" sz="2800" dirty="0" smtClean="0"/>
              <a:t>občanem</a:t>
            </a:r>
            <a:br>
              <a:rPr lang="cs-CZ" sz="2800" dirty="0" smtClean="0"/>
            </a:br>
            <a:r>
              <a:rPr lang="cs-CZ" sz="2800" dirty="0" smtClean="0"/>
              <a:t> </a:t>
            </a:r>
            <a:r>
              <a:rPr lang="cs-CZ" sz="2800" dirty="0"/>
              <a:t>je jen státní příslušník německé 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krve </a:t>
            </a:r>
            <a:r>
              <a:rPr lang="cs-CZ" sz="2800" dirty="0"/>
              <a:t>nebo krve podobného 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charakteru</a:t>
            </a:r>
            <a:r>
              <a:rPr lang="cs-CZ" sz="2800" dirty="0"/>
              <a:t>“. Říšské občanství se 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získávalo </a:t>
            </a:r>
            <a:r>
              <a:rPr lang="cs-CZ" sz="2800" dirty="0"/>
              <a:t>udělením dekretu o 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říšském </a:t>
            </a:r>
            <a:r>
              <a:rPr lang="cs-CZ" sz="2800" dirty="0"/>
              <a:t>občanství</a:t>
            </a:r>
            <a:r>
              <a:rPr lang="cs-CZ" sz="23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</p:txBody>
      </p:sp>
      <p:pic>
        <p:nvPicPr>
          <p:cNvPr id="7170" name="Picture 2" descr="File:Bundesarchiv Bild 183-B04490A, Berlin, Ältere Frau mit Judenstern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4121"/>
          <a:stretch/>
        </p:blipFill>
        <p:spPr bwMode="auto">
          <a:xfrm>
            <a:off x="6156176" y="3212976"/>
            <a:ext cx="2233444" cy="328092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8389620" y="5201241"/>
            <a:ext cx="574868" cy="129266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http://upload.wikimedia.org/wikipedia/commons/a/ad/Bundesarchiv_Bild_183-B04490A%2C_Berlin%2C_%C3%84ltere_Frau_mit_Judenstern.jpg</a:t>
            </a:r>
          </a:p>
        </p:txBody>
      </p:sp>
    </p:spTree>
    <p:extLst>
      <p:ext uri="{BB962C8B-B14F-4D97-AF65-F5344CB8AC3E}">
        <p14:creationId xmlns:p14="http://schemas.microsoft.com/office/powerpoint/2010/main" xmlns="" val="4285438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467544" y="260648"/>
            <a:ext cx="8208912" cy="1152128"/>
          </a:xfrm>
          <a:prstGeom prst="round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ln w="12700">
                  <a:solidFill>
                    <a:schemeClr val="accent6">
                      <a:lumMod val="50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lteSchDEE" pitchFamily="2" charset="0"/>
              </a:rPr>
              <a:t>2. </a:t>
            </a:r>
            <a:r>
              <a:rPr lang="cs-CZ" sz="4000" b="1" dirty="0" smtClean="0">
                <a:ln w="12700">
                  <a:solidFill>
                    <a:schemeClr val="accent6">
                      <a:lumMod val="50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lteSchDEE" pitchFamily="2" charset="0"/>
              </a:rPr>
              <a:t>zá</a:t>
            </a:r>
            <a:r>
              <a:rPr lang="cs-CZ" sz="3600" dirty="0">
                <a:ln w="12700">
                  <a:solidFill>
                    <a:schemeClr val="accent6">
                      <a:lumMod val="50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Frankenstein" pitchFamily="2" charset="0"/>
              </a:rPr>
              <a:t>k</a:t>
            </a:r>
            <a:r>
              <a:rPr lang="cs-CZ" sz="4000" b="1" dirty="0" smtClean="0">
                <a:ln w="12700">
                  <a:solidFill>
                    <a:schemeClr val="accent6">
                      <a:lumMod val="50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lteSchDEE" pitchFamily="2" charset="0"/>
              </a:rPr>
              <a:t>on </a:t>
            </a:r>
            <a:r>
              <a:rPr lang="cs-CZ" sz="4000" b="1" dirty="0">
                <a:ln w="12700">
                  <a:solidFill>
                    <a:schemeClr val="accent6">
                      <a:lumMod val="50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lteSchDEE" pitchFamily="2" charset="0"/>
              </a:rPr>
              <a:t>na ochranu </a:t>
            </a:r>
            <a:r>
              <a:rPr lang="cs-CZ" sz="4000" b="1" dirty="0" smtClean="0">
                <a:ln w="12700">
                  <a:solidFill>
                    <a:schemeClr val="accent6">
                      <a:lumMod val="50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lteSchDEE" pitchFamily="2" charset="0"/>
              </a:rPr>
              <a:t>němec</a:t>
            </a:r>
            <a:r>
              <a:rPr lang="cs-CZ" sz="4000" dirty="0">
                <a:ln w="12700">
                  <a:solidFill>
                    <a:schemeClr val="accent6">
                      <a:lumMod val="50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Frankenstein" pitchFamily="2" charset="0"/>
              </a:rPr>
              <a:t>k</a:t>
            </a:r>
            <a:r>
              <a:rPr lang="cs-CZ" sz="4000" b="1" dirty="0" smtClean="0">
                <a:ln w="12700">
                  <a:solidFill>
                    <a:schemeClr val="accent6">
                      <a:lumMod val="50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lteSchDEE" pitchFamily="2" charset="0"/>
              </a:rPr>
              <a:t>é </a:t>
            </a:r>
            <a:r>
              <a:rPr lang="cs-CZ" sz="4000" dirty="0">
                <a:ln w="12700">
                  <a:solidFill>
                    <a:schemeClr val="accent6">
                      <a:lumMod val="50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Frankenstein" pitchFamily="2" charset="0"/>
              </a:rPr>
              <a:t>k</a:t>
            </a:r>
            <a:r>
              <a:rPr lang="cs-CZ" sz="4000" b="1" dirty="0" smtClean="0">
                <a:ln w="12700">
                  <a:solidFill>
                    <a:schemeClr val="accent6">
                      <a:lumMod val="50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lteSchDEE" pitchFamily="2" charset="0"/>
              </a:rPr>
              <a:t>rve </a:t>
            </a:r>
            <a:r>
              <a:rPr lang="cs-CZ" sz="4000" b="1" dirty="0">
                <a:ln w="12700">
                  <a:solidFill>
                    <a:schemeClr val="accent6">
                      <a:lumMod val="50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lteSchDEE" pitchFamily="2" charset="0"/>
              </a:rPr>
              <a:t>a </a:t>
            </a:r>
            <a:r>
              <a:rPr lang="cs-CZ" sz="4000" b="1" dirty="0" smtClean="0">
                <a:ln w="12700">
                  <a:solidFill>
                    <a:schemeClr val="accent6">
                      <a:lumMod val="50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lteSchDEE" pitchFamily="2" charset="0"/>
              </a:rPr>
              <a:t>němec</a:t>
            </a:r>
            <a:r>
              <a:rPr lang="cs-CZ" sz="4000" dirty="0">
                <a:ln w="12700">
                  <a:solidFill>
                    <a:schemeClr val="accent6">
                      <a:lumMod val="50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Frankenstein" pitchFamily="2" charset="0"/>
              </a:rPr>
              <a:t>k</a:t>
            </a:r>
            <a:r>
              <a:rPr lang="cs-CZ" sz="4000" b="1" dirty="0" smtClean="0">
                <a:ln w="12700">
                  <a:solidFill>
                    <a:schemeClr val="accent6">
                      <a:lumMod val="50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lteSchDEE" pitchFamily="2" charset="0"/>
              </a:rPr>
              <a:t>é </a:t>
            </a:r>
            <a:r>
              <a:rPr lang="cs-CZ" sz="4000" b="1" dirty="0">
                <a:ln w="12700">
                  <a:solidFill>
                    <a:schemeClr val="accent6">
                      <a:lumMod val="50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lteSchDEE" pitchFamily="2" charset="0"/>
              </a:rPr>
              <a:t>cti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37112"/>
          </a:xfrm>
        </p:spPr>
        <p:txBody>
          <a:bodyPr>
            <a:noAutofit/>
          </a:bodyPr>
          <a:lstStyle/>
          <a:p>
            <a:r>
              <a:rPr lang="cs-CZ" sz="2400" dirty="0"/>
              <a:t>zakazuje  manželské i mimomanželské vztahy mezi Židy a ne- Židy</a:t>
            </a:r>
          </a:p>
          <a:p>
            <a:r>
              <a:rPr lang="cs-CZ" sz="2400" dirty="0"/>
              <a:t>uzavírání sňatků v zahraničí je nelegální</a:t>
            </a:r>
          </a:p>
          <a:p>
            <a:r>
              <a:rPr lang="cs-CZ" sz="2400" dirty="0"/>
              <a:t>Židé nesmí zaměstnávat ne-Židy</a:t>
            </a:r>
          </a:p>
          <a:p>
            <a:endParaRPr lang="cs-CZ" sz="1050" dirty="0"/>
          </a:p>
          <a:p>
            <a:pPr marL="0" indent="0">
              <a:buNone/>
            </a:pPr>
            <a:r>
              <a:rPr lang="cs-CZ" sz="2400" i="1" dirty="0"/>
              <a:t>§ 1: Sňatky mezi Židy a státními příslušníky </a:t>
            </a:r>
            <a:r>
              <a:rPr lang="cs-CZ" sz="2400" i="1" dirty="0" smtClean="0"/>
              <a:t/>
            </a:r>
            <a:br>
              <a:rPr lang="cs-CZ" sz="2400" i="1" dirty="0" smtClean="0"/>
            </a:br>
            <a:r>
              <a:rPr lang="cs-CZ" sz="2400" i="1" dirty="0" smtClean="0"/>
              <a:t>německé </a:t>
            </a:r>
            <a:r>
              <a:rPr lang="cs-CZ" sz="2400" i="1" dirty="0"/>
              <a:t>krve nebo krve podobného </a:t>
            </a:r>
            <a:r>
              <a:rPr lang="cs-CZ" sz="2400" i="1" dirty="0" smtClean="0"/>
              <a:t/>
            </a:r>
            <a:br>
              <a:rPr lang="cs-CZ" sz="2400" i="1" dirty="0" smtClean="0"/>
            </a:br>
            <a:r>
              <a:rPr lang="cs-CZ" sz="2400" i="1" dirty="0" smtClean="0"/>
              <a:t>charakteru </a:t>
            </a:r>
            <a:r>
              <a:rPr lang="cs-CZ" sz="2400" i="1" dirty="0"/>
              <a:t>jsou zakázány. Uzavřená </a:t>
            </a:r>
            <a:r>
              <a:rPr lang="cs-CZ" sz="2400" i="1" dirty="0" smtClean="0"/>
              <a:t/>
            </a:r>
            <a:br>
              <a:rPr lang="cs-CZ" sz="2400" i="1" dirty="0" smtClean="0"/>
            </a:br>
            <a:r>
              <a:rPr lang="cs-CZ" sz="2400" i="1" dirty="0" smtClean="0"/>
              <a:t>manželství </a:t>
            </a:r>
            <a:r>
              <a:rPr lang="cs-CZ" sz="2400" i="1" dirty="0"/>
              <a:t>jsou neplatná, i když byla </a:t>
            </a:r>
            <a:r>
              <a:rPr lang="cs-CZ" sz="2400" i="1" dirty="0" smtClean="0"/>
              <a:t/>
            </a:r>
            <a:br>
              <a:rPr lang="cs-CZ" sz="2400" i="1" dirty="0" smtClean="0"/>
            </a:br>
            <a:r>
              <a:rPr lang="cs-CZ" sz="2400" i="1" dirty="0" smtClean="0"/>
              <a:t>uzavřena </a:t>
            </a:r>
            <a:r>
              <a:rPr lang="cs-CZ" sz="2400" i="1" dirty="0"/>
              <a:t>v zahraničí</a:t>
            </a:r>
            <a:r>
              <a:rPr lang="cs-CZ" sz="2400" i="1" dirty="0" smtClean="0"/>
              <a:t>.</a:t>
            </a:r>
          </a:p>
          <a:p>
            <a:pPr marL="0" indent="0">
              <a:buNone/>
            </a:pPr>
            <a:endParaRPr lang="cs-CZ" sz="2400" dirty="0"/>
          </a:p>
        </p:txBody>
      </p:sp>
      <p:pic>
        <p:nvPicPr>
          <p:cNvPr id="8194" name="Picture 2" descr="File:Boycot of Jewish shops april 1 1933.jpe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12542" y="2060848"/>
            <a:ext cx="2519898" cy="3642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080310" y="5409510"/>
            <a:ext cx="5398318" cy="1323439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600" dirty="0" smtClean="0"/>
              <a:t>Muži v uniformách SA hlídají před obchodem židovského majitele. Nápis na ceduli: </a:t>
            </a:r>
            <a:r>
              <a:rPr lang="cs-CZ" sz="1600" b="1" dirty="0" smtClean="0"/>
              <a:t>„Pozor Němci! Tento židovský majitel obchodu 5P je škůdce a hrobař německého řemesla. Platí německým zaměstnancům žebráckou mzdu. </a:t>
            </a:r>
            <a:r>
              <a:rPr lang="cs-CZ" sz="1600" b="1" dirty="0"/>
              <a:t>Hlavním majitelem je Žid Nathan </a:t>
            </a:r>
            <a:r>
              <a:rPr lang="cs-CZ" sz="1600" b="1" dirty="0" smtClean="0"/>
              <a:t>Schmidt.“</a:t>
            </a:r>
            <a:endParaRPr lang="cs-CZ" sz="1600" b="1" dirty="0"/>
          </a:p>
        </p:txBody>
      </p:sp>
      <p:sp>
        <p:nvSpPr>
          <p:cNvPr id="3" name="Obdélník 2"/>
          <p:cNvSpPr/>
          <p:nvPr/>
        </p:nvSpPr>
        <p:spPr>
          <a:xfrm>
            <a:off x="7596336" y="5794231"/>
            <a:ext cx="936104" cy="5539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http://upload.wikimedia.org/wikipedia/commons/b/b0/Boycot_of_Jewish_shops_april_1_1933.jpeg</a:t>
            </a:r>
          </a:p>
        </p:txBody>
      </p:sp>
    </p:spTree>
    <p:extLst>
      <p:ext uri="{BB962C8B-B14F-4D97-AF65-F5344CB8AC3E}">
        <p14:creationId xmlns:p14="http://schemas.microsoft.com/office/powerpoint/2010/main" xmlns="" val="14445781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467544" y="260648"/>
            <a:ext cx="8208912" cy="1152128"/>
          </a:xfrm>
          <a:prstGeom prst="round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ln w="12700">
                  <a:solidFill>
                    <a:schemeClr val="accent6">
                      <a:lumMod val="50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lteSchDEE" pitchFamily="2" charset="0"/>
              </a:rPr>
              <a:t>2. zá</a:t>
            </a:r>
            <a:r>
              <a:rPr lang="cs-CZ" sz="3600" dirty="0">
                <a:ln w="12700">
                  <a:solidFill>
                    <a:schemeClr val="accent6">
                      <a:lumMod val="50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Frankenstein" pitchFamily="2" charset="0"/>
              </a:rPr>
              <a:t>k</a:t>
            </a:r>
            <a:r>
              <a:rPr lang="cs-CZ" sz="4000" b="1" dirty="0">
                <a:ln w="12700">
                  <a:solidFill>
                    <a:schemeClr val="accent6">
                      <a:lumMod val="50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lteSchDEE" pitchFamily="2" charset="0"/>
              </a:rPr>
              <a:t>on na ochranu němec</a:t>
            </a:r>
            <a:r>
              <a:rPr lang="cs-CZ" sz="4000" dirty="0">
                <a:ln w="12700">
                  <a:solidFill>
                    <a:schemeClr val="accent6">
                      <a:lumMod val="50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Frankenstein" pitchFamily="2" charset="0"/>
              </a:rPr>
              <a:t>k</a:t>
            </a:r>
            <a:r>
              <a:rPr lang="cs-CZ" sz="4000" b="1" dirty="0">
                <a:ln w="12700">
                  <a:solidFill>
                    <a:schemeClr val="accent6">
                      <a:lumMod val="50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lteSchDEE" pitchFamily="2" charset="0"/>
              </a:rPr>
              <a:t>é </a:t>
            </a:r>
            <a:r>
              <a:rPr lang="cs-CZ" sz="4000" dirty="0">
                <a:ln w="12700">
                  <a:solidFill>
                    <a:schemeClr val="accent6">
                      <a:lumMod val="50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Frankenstein" pitchFamily="2" charset="0"/>
              </a:rPr>
              <a:t>k</a:t>
            </a:r>
            <a:r>
              <a:rPr lang="cs-CZ" sz="4000" b="1" dirty="0">
                <a:ln w="12700">
                  <a:solidFill>
                    <a:schemeClr val="accent6">
                      <a:lumMod val="50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lteSchDEE" pitchFamily="2" charset="0"/>
              </a:rPr>
              <a:t>rve a němec</a:t>
            </a:r>
            <a:r>
              <a:rPr lang="cs-CZ" sz="4000" dirty="0">
                <a:ln w="12700">
                  <a:solidFill>
                    <a:schemeClr val="accent6">
                      <a:lumMod val="50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Frankenstein" pitchFamily="2" charset="0"/>
              </a:rPr>
              <a:t>k</a:t>
            </a:r>
            <a:r>
              <a:rPr lang="cs-CZ" sz="4000" b="1" dirty="0">
                <a:ln w="12700">
                  <a:solidFill>
                    <a:schemeClr val="accent6">
                      <a:lumMod val="50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lteSchDEE" pitchFamily="2" charset="0"/>
              </a:rPr>
              <a:t>é cti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63711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i="1" dirty="0"/>
              <a:t>§ 2: Mimomanželský styk mezi Židy a státními příslušníky německé krve nebo krve podobného charakteru je zakázán.</a:t>
            </a:r>
          </a:p>
          <a:p>
            <a:pPr marL="0" indent="0">
              <a:buNone/>
            </a:pPr>
            <a:r>
              <a:rPr lang="cs-CZ" sz="2400" i="1" dirty="0" smtClean="0"/>
              <a:t>§ </a:t>
            </a:r>
            <a:r>
              <a:rPr lang="cs-CZ" sz="2400" i="1" dirty="0"/>
              <a:t>3: Židé nesmějí zaměstnávat ve své domácnosti ženské státní příslušnice německé krve nebo krve podobného charakteru mladší 45 let.</a:t>
            </a:r>
          </a:p>
          <a:p>
            <a:pPr marL="0" indent="0">
              <a:buNone/>
            </a:pPr>
            <a:r>
              <a:rPr lang="cs-CZ" sz="2400" i="1" dirty="0" smtClean="0"/>
              <a:t>§ </a:t>
            </a:r>
            <a:r>
              <a:rPr lang="cs-CZ" sz="2400" i="1" dirty="0"/>
              <a:t>4: Židům je zakázáno vyvěšovat říšskou státní vlajku či užívat jejích barev.</a:t>
            </a:r>
          </a:p>
          <a:p>
            <a:endParaRPr lang="cs-CZ" sz="1100" dirty="0"/>
          </a:p>
          <a:p>
            <a:r>
              <a:rPr lang="cs-CZ" sz="2400" dirty="0"/>
              <a:t> V dalších paragrafech </a:t>
            </a:r>
            <a:r>
              <a:rPr lang="cs-CZ" sz="2400" dirty="0" smtClean="0"/>
              <a:t>byly </a:t>
            </a:r>
            <a:br>
              <a:rPr lang="cs-CZ" sz="2400" dirty="0" smtClean="0"/>
            </a:br>
            <a:r>
              <a:rPr lang="cs-CZ" sz="2400" dirty="0" smtClean="0"/>
              <a:t>uvedeny </a:t>
            </a:r>
            <a:r>
              <a:rPr lang="cs-CZ" sz="2400" dirty="0"/>
              <a:t>přísné tresty v případě 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porušení </a:t>
            </a:r>
            <a:r>
              <a:rPr lang="cs-CZ" sz="2400" dirty="0"/>
              <a:t>těchto nových zákonů. </a:t>
            </a:r>
            <a:endParaRPr lang="cs-CZ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400" dirty="0"/>
          </a:p>
        </p:txBody>
      </p:sp>
      <p:pic>
        <p:nvPicPr>
          <p:cNvPr id="9218" name="Picture 2" descr="http://upload.wikimedia.org/wikipedia/commons/a/a2/Bundesarchiv_Bild_183-R99542%2C_M%C3%BCnchen%2C_Judenverfolgung%2C_Michael_Siegel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21168" y="4152687"/>
            <a:ext cx="3600400" cy="222324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835696" y="5871467"/>
            <a:ext cx="3281486" cy="954107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dirty="0"/>
              <a:t>Německý advokát </a:t>
            </a:r>
            <a:r>
              <a:rPr lang="cs-CZ" sz="1400" dirty="0" smtClean="0"/>
              <a:t>židovského původu Dr</a:t>
            </a:r>
            <a:r>
              <a:rPr lang="cs-CZ" sz="1400" dirty="0"/>
              <a:t>. Michael </a:t>
            </a:r>
            <a:r>
              <a:rPr lang="cs-CZ" sz="1400" dirty="0" err="1" smtClean="0"/>
              <a:t>Siegel</a:t>
            </a:r>
            <a:r>
              <a:rPr lang="cs-CZ" sz="1400" dirty="0" smtClean="0"/>
              <a:t> pochoduje za trest bos ulicí Mnichova s nápisem: </a:t>
            </a:r>
            <a:r>
              <a:rPr lang="cs-CZ" sz="1400" b="1" dirty="0" smtClean="0"/>
              <a:t>„Nebudu už víckrát obtěžovat policii.“</a:t>
            </a:r>
            <a:endParaRPr lang="cs-CZ" sz="1400" b="1" dirty="0"/>
          </a:p>
        </p:txBody>
      </p:sp>
      <p:sp>
        <p:nvSpPr>
          <p:cNvPr id="3" name="Obdélník 2"/>
          <p:cNvSpPr/>
          <p:nvPr/>
        </p:nvSpPr>
        <p:spPr>
          <a:xfrm>
            <a:off x="5436096" y="6548575"/>
            <a:ext cx="3438128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http://upload.wikimedia.org/wikipedia/commons/a/a2/Bundesarchiv_Bild_183-R99542%2C_M%C3%BCnchen%2C_Judenverfolgung%2C_Michael_Siegel.jpg</a:t>
            </a:r>
          </a:p>
        </p:txBody>
      </p:sp>
    </p:spTree>
    <p:extLst>
      <p:ext uri="{BB962C8B-B14F-4D97-AF65-F5344CB8AC3E}">
        <p14:creationId xmlns:p14="http://schemas.microsoft.com/office/powerpoint/2010/main" xmlns="" val="12959465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467544" y="221814"/>
            <a:ext cx="8208912" cy="1152128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Originál veřejných vyhlášek norimberských zákonů (1935)</a:t>
            </a:r>
            <a:endParaRPr lang="cs-CZ" sz="3200" dirty="0"/>
          </a:p>
        </p:txBody>
      </p:sp>
      <p:sp>
        <p:nvSpPr>
          <p:cNvPr id="6" name="Obdélník 5"/>
          <p:cNvSpPr/>
          <p:nvPr/>
        </p:nvSpPr>
        <p:spPr>
          <a:xfrm>
            <a:off x="8100392" y="5589241"/>
            <a:ext cx="91784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http://upload.wikimedia.org/wikipedia/commons/a/ab/Blutschutzgesetz_v.15.9.1935_-_RGBl_I_1146gesamt.jpg</a:t>
            </a:r>
          </a:p>
        </p:txBody>
      </p:sp>
      <p:pic>
        <p:nvPicPr>
          <p:cNvPr id="10242" name="Picture 2" descr="File:RGBL I 1935 S 1333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17440" y="1700808"/>
            <a:ext cx="3144645" cy="46973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44" name="Picture 4" descr="File:Blutschutzgesetz v.15.9.1935 - RGBl I 1146gesamt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764656">
            <a:off x="5256502" y="1734919"/>
            <a:ext cx="3015865" cy="46084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683568" y="2996952"/>
            <a:ext cx="91784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http://upload.wikimedia.org/wikipedia/commons/f/f5/RGBL_I_1935_S_1333.png</a:t>
            </a:r>
          </a:p>
        </p:txBody>
      </p:sp>
    </p:spTree>
    <p:extLst>
      <p:ext uri="{BB962C8B-B14F-4D97-AF65-F5344CB8AC3E}">
        <p14:creationId xmlns:p14="http://schemas.microsoft.com/office/powerpoint/2010/main" xmlns="" val="22927867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611560" y="316692"/>
            <a:ext cx="8208912" cy="1152128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Otázky</a:t>
            </a:r>
            <a:endParaRPr lang="cs-CZ" sz="54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3131840" y="1628790"/>
            <a:ext cx="5544616" cy="4637112"/>
          </a:xfrm>
        </p:spPr>
        <p:txBody>
          <a:bodyPr>
            <a:noAutofit/>
          </a:bodyPr>
          <a:lstStyle/>
          <a:p>
            <a:pPr marL="0" indent="0"/>
            <a:r>
              <a:rPr lang="cs-CZ" sz="2500" dirty="0" smtClean="0"/>
              <a:t>Kdy </a:t>
            </a:r>
            <a:r>
              <a:rPr lang="cs-CZ" sz="2500" dirty="0" smtClean="0"/>
              <a:t>začaly platit Norimberské zákony?</a:t>
            </a:r>
          </a:p>
          <a:p>
            <a:pPr marL="0" indent="0"/>
            <a:r>
              <a:rPr lang="cs-CZ" sz="2500" dirty="0" smtClean="0"/>
              <a:t>Ve kterých státech platily?</a:t>
            </a:r>
          </a:p>
          <a:p>
            <a:pPr marL="0" indent="0"/>
            <a:r>
              <a:rPr lang="cs-CZ" sz="2500" dirty="0" smtClean="0"/>
              <a:t>Vysvětlete 1. zákon. Jaké měl důsledky? </a:t>
            </a:r>
            <a:endParaRPr lang="cs-CZ" sz="2500" dirty="0" smtClean="0"/>
          </a:p>
          <a:p>
            <a:pPr marL="0" indent="0"/>
            <a:r>
              <a:rPr lang="cs-CZ" sz="2500" dirty="0" smtClean="0"/>
              <a:t> Vysvětlete 2. zákon. Jaké měl důsledky?</a:t>
            </a:r>
          </a:p>
          <a:p>
            <a:pPr marL="0" indent="0"/>
            <a:r>
              <a:rPr lang="cs-CZ" sz="2500" dirty="0" smtClean="0"/>
              <a:t> Kdo to byl </a:t>
            </a:r>
            <a:r>
              <a:rPr lang="cs-CZ" sz="2500" dirty="0" smtClean="0"/>
              <a:t> </a:t>
            </a:r>
            <a:r>
              <a:rPr lang="cs-CZ" sz="2500" dirty="0" smtClean="0"/>
              <a:t>míšenec?</a:t>
            </a:r>
            <a:endParaRPr lang="cs-CZ" sz="2200" i="1" dirty="0" smtClean="0"/>
          </a:p>
          <a:p>
            <a:pPr marL="0" indent="0">
              <a:buNone/>
            </a:pPr>
            <a:endParaRPr lang="cs-CZ" sz="2200" i="1" dirty="0" smtClean="0"/>
          </a:p>
        </p:txBody>
      </p:sp>
    </p:spTree>
    <p:extLst>
      <p:ext uri="{BB962C8B-B14F-4D97-AF65-F5344CB8AC3E}">
        <p14:creationId xmlns:p14="http://schemas.microsoft.com/office/powerpoint/2010/main" xmlns="" val="35707389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2"/>
          <p:cNvSpPr txBox="1">
            <a:spLocks/>
          </p:cNvSpPr>
          <p:nvPr/>
        </p:nvSpPr>
        <p:spPr>
          <a:xfrm>
            <a:off x="452437" y="1700808"/>
            <a:ext cx="8229600" cy="4525963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endParaRPr lang="cs-CZ" sz="3200" dirty="0" smtClean="0"/>
          </a:p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3200" dirty="0" smtClean="0"/>
              <a:t>http://commons.wikimedia.org/wiki/</a:t>
            </a:r>
          </a:p>
          <a:p>
            <a:pPr marL="457200" indent="-4572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3200" dirty="0" smtClean="0"/>
              <a:t>Zdroje použitých obrázků citovány přímo v textu</a:t>
            </a:r>
          </a:p>
          <a:p>
            <a:pPr marL="457200" indent="-4572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3200" dirty="0" smtClean="0"/>
              <a:t>Informace jsem čerpala ze vzdělávacích seminářů pořádaných Památníkem Terezín a Židovským muzeem </a:t>
            </a:r>
            <a:r>
              <a:rPr lang="cs-CZ" sz="3200" smtClean="0"/>
              <a:t>v Praze</a:t>
            </a:r>
            <a:endParaRPr lang="cs-CZ" sz="3200" dirty="0" smtClean="0"/>
          </a:p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3200" dirty="0" smtClean="0"/>
              <a:t>Materiál stažen 20.11. 2012</a:t>
            </a:r>
          </a:p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Rectangle 2"/>
          <p:cNvSpPr txBox="1">
            <a:spLocks noChangeArrowheads="1"/>
          </p:cNvSpPr>
          <p:nvPr/>
        </p:nvSpPr>
        <p:spPr>
          <a:xfrm>
            <a:off x="539552" y="692696"/>
            <a:ext cx="82296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400" b="1" dirty="0" smtClean="0"/>
              <a:t>Zdroje:</a:t>
            </a:r>
          </a:p>
        </p:txBody>
      </p:sp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9525" y="0"/>
            <a:ext cx="9153525" cy="552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46" descr="logo_pruhl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69398" y="256721"/>
            <a:ext cx="857250" cy="85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6022553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269</TotalTime>
  <Words>859</Words>
  <Application>Microsoft Office PowerPoint</Application>
  <PresentationFormat>Předvádění na obrazovce (4:3)</PresentationFormat>
  <Paragraphs>97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David</dc:creator>
  <cp:lastModifiedBy>Lenka</cp:lastModifiedBy>
  <cp:revision>24</cp:revision>
  <dcterms:created xsi:type="dcterms:W3CDTF">2012-11-28T21:53:21Z</dcterms:created>
  <dcterms:modified xsi:type="dcterms:W3CDTF">2012-12-19T20:09:25Z</dcterms:modified>
</cp:coreProperties>
</file>