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14"/>
  </p:notesMasterIdLst>
  <p:sldIdLst>
    <p:sldId id="261" r:id="rId2"/>
    <p:sldId id="256" r:id="rId3"/>
    <p:sldId id="263" r:id="rId4"/>
    <p:sldId id="264" r:id="rId5"/>
    <p:sldId id="265" r:id="rId6"/>
    <p:sldId id="266" r:id="rId7"/>
    <p:sldId id="267" r:id="rId8"/>
    <p:sldId id="269" r:id="rId9"/>
    <p:sldId id="270" r:id="rId10"/>
    <p:sldId id="271" r:id="rId11"/>
    <p:sldId id="272" r:id="rId12"/>
    <p:sldId id="262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1947" autoAdjust="0"/>
  </p:normalViewPr>
  <p:slideViewPr>
    <p:cSldViewPr>
      <p:cViewPr varScale="1">
        <p:scale>
          <a:sx n="60" d="100"/>
          <a:sy n="60" d="100"/>
        </p:scale>
        <p:origin x="-109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1AFAA6-5050-44CF-BF09-0EA6D68E4B8F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59159B-D4A7-4427-BF43-62C18C78676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POLÁK, Josef. </a:t>
            </a:r>
            <a:r>
              <a:rPr lang="cs-CZ" i="1" dirty="0" smtClean="0"/>
              <a:t>Přehled středoškolské matematiky</a:t>
            </a:r>
            <a:r>
              <a:rPr lang="cs-CZ" dirty="0" smtClean="0"/>
              <a:t>. 6. </a:t>
            </a:r>
            <a:r>
              <a:rPr lang="cs-CZ" dirty="0" err="1" smtClean="0"/>
              <a:t>vyd</a:t>
            </a:r>
            <a:r>
              <a:rPr lang="cs-CZ" dirty="0" smtClean="0"/>
              <a:t>. Praha: Prometheus, 1995, 608 s. ISBN 80-85849-78-</a:t>
            </a:r>
            <a:r>
              <a:rPr lang="cs-CZ" dirty="0" err="1" smtClean="0"/>
              <a:t>x</a:t>
            </a:r>
            <a:r>
              <a:rPr lang="cs-CZ" dirty="0" smtClean="0"/>
              <a:t>. </a:t>
            </a:r>
          </a:p>
          <a:p>
            <a:endParaRPr lang="cs-CZ" dirty="0" smtClean="0"/>
          </a:p>
          <a:p>
            <a:r>
              <a:rPr lang="cs-CZ" dirty="0" smtClean="0"/>
              <a:t>BUŠEK, Ivan, Leo BOČEK a Emil CALDA. </a:t>
            </a:r>
            <a:r>
              <a:rPr lang="cs-CZ" i="1" dirty="0" smtClean="0"/>
              <a:t>Matematika pro gymnázia: základní poznatky z matematiky</a:t>
            </a:r>
            <a:r>
              <a:rPr lang="cs-CZ" dirty="0" smtClean="0"/>
              <a:t>. </a:t>
            </a:r>
            <a:r>
              <a:rPr lang="cs-CZ" dirty="0" err="1" smtClean="0"/>
              <a:t>Dot</a:t>
            </a:r>
            <a:r>
              <a:rPr lang="cs-CZ" dirty="0" smtClean="0"/>
              <a:t>. 2. </a:t>
            </a:r>
            <a:r>
              <a:rPr lang="cs-CZ" dirty="0" err="1" smtClean="0"/>
              <a:t>vyd</a:t>
            </a:r>
            <a:r>
              <a:rPr lang="cs-CZ" dirty="0" smtClean="0"/>
              <a:t>. Praha: Prometheus, 1995, 165 s. ISBN 80-85849-34-8. 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59159B-D4A7-4427-BF43-62C18C786768}" type="slidenum">
              <a:rPr lang="cs-CZ" smtClean="0"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6919AE-50A2-454E-B44D-E4238F2467E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BD27D3-A4BC-4E96-9911-3D1D6AEA5E5D}" type="datetimeFigureOut">
              <a:rPr lang="cs-CZ"/>
              <a:pPr>
                <a:defRPr/>
              </a:pPr>
              <a:t>19.12.2012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4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08" name="Group 40"/>
          <p:cNvGraphicFramePr>
            <a:graphicFrameLocks noGrp="1"/>
          </p:cNvGraphicFramePr>
          <p:nvPr>
            <p:ph/>
          </p:nvPr>
        </p:nvGraphicFramePr>
        <p:xfrm>
          <a:off x="468313" y="1268413"/>
          <a:ext cx="8229600" cy="3897316"/>
        </p:xfrm>
        <a:graphic>
          <a:graphicData uri="http://schemas.openxmlformats.org/drawingml/2006/table">
            <a:tbl>
              <a:tblPr/>
              <a:tblGrid>
                <a:gridCol w="2016125"/>
                <a:gridCol w="62134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Gymnázium Česká a Olympijských nadějí, České Budějovice, Česká 64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Množiny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Michala Pfefrčková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Základní poznatky z matematiky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první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2. 9. 2012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slouží k osvojení a procvičení  pojmu množina a zápisu množin.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je určena jako výklad do hodiny i jako materiál k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samostudiu.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Možnosti využití: promítání, práce jednotlivců nebo dvojic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u PC.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243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205" name="Picture 46" descr="logo_pruh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979613" y="620713"/>
            <a:ext cx="5040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b="1" dirty="0">
                <a:latin typeface="+mj-lt"/>
              </a:rPr>
              <a:t>DIGITÁLNÍ UČEBNÍ MATERIÁL</a:t>
            </a:r>
          </a:p>
        </p:txBody>
      </p:sp>
      <p:pic>
        <p:nvPicPr>
          <p:cNvPr id="720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713" y="5229225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Základní poznatky z matematiky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 Množiny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Množina je soubor </a:t>
            </a:r>
            <a:r>
              <a:rPr lang="cs-CZ" dirty="0" smtClean="0"/>
              <a:t>libovolných navzájem různých </a:t>
            </a:r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objektů</a:t>
            </a:r>
            <a:r>
              <a:rPr lang="cs-CZ" dirty="0" smtClean="0"/>
              <a:t>, který je chápán jako jeden celek.</a:t>
            </a:r>
          </a:p>
          <a:p>
            <a:endParaRPr lang="cs-CZ" dirty="0" smtClean="0"/>
          </a:p>
          <a:p>
            <a:r>
              <a:rPr lang="cs-CZ" dirty="0" smtClean="0"/>
              <a:t>Množinu považujeme za určenou, je-li možno o každém objektu jednoznačně rozhodnout, zda do ní patří, či nikoliv.</a:t>
            </a:r>
          </a:p>
          <a:p>
            <a:endParaRPr lang="cs-CZ" dirty="0" smtClean="0"/>
          </a:p>
          <a:p>
            <a:r>
              <a:rPr lang="cs-CZ" dirty="0" smtClean="0"/>
              <a:t>Každý z objektů , který patří do množiny, se nazývá </a:t>
            </a:r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prvek (element) množiny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Množina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314595"/>
          </a:xfrm>
        </p:spPr>
        <p:txBody>
          <a:bodyPr/>
          <a:lstStyle/>
          <a:p>
            <a:r>
              <a:rPr lang="cs-CZ" dirty="0" smtClean="0"/>
              <a:t>množiny zpravidla označujeme velkými písmeny: </a:t>
            </a:r>
            <a:r>
              <a:rPr lang="cs-CZ" i="1" dirty="0" smtClean="0"/>
              <a:t>A</a:t>
            </a:r>
            <a:r>
              <a:rPr lang="cs-CZ" dirty="0" smtClean="0"/>
              <a:t>, </a:t>
            </a:r>
            <a:r>
              <a:rPr lang="cs-CZ" i="1" dirty="0" smtClean="0"/>
              <a:t>B</a:t>
            </a:r>
            <a:r>
              <a:rPr lang="cs-CZ" dirty="0" smtClean="0"/>
              <a:t>, </a:t>
            </a:r>
            <a:r>
              <a:rPr lang="cs-CZ" i="1" dirty="0" smtClean="0"/>
              <a:t>C</a:t>
            </a:r>
            <a:r>
              <a:rPr lang="cs-CZ" dirty="0" smtClean="0"/>
              <a:t>, …</a:t>
            </a:r>
          </a:p>
          <a:p>
            <a:endParaRPr lang="cs-CZ" dirty="0" smtClean="0"/>
          </a:p>
          <a:p>
            <a:r>
              <a:rPr lang="cs-CZ" dirty="0" smtClean="0"/>
              <a:t>prvky množiny poté označujeme: </a:t>
            </a:r>
            <a:r>
              <a:rPr lang="cs-CZ" i="1" dirty="0" smtClean="0"/>
              <a:t>a</a:t>
            </a:r>
            <a:r>
              <a:rPr lang="cs-CZ" dirty="0" smtClean="0"/>
              <a:t>, </a:t>
            </a:r>
            <a:r>
              <a:rPr lang="cs-CZ" i="1" dirty="0" smtClean="0"/>
              <a:t>b</a:t>
            </a:r>
            <a:r>
              <a:rPr lang="cs-CZ" dirty="0" smtClean="0"/>
              <a:t>, </a:t>
            </a:r>
            <a:r>
              <a:rPr lang="cs-CZ" i="1" dirty="0" smtClean="0"/>
              <a:t>c</a:t>
            </a:r>
            <a:r>
              <a:rPr lang="cs-CZ" dirty="0" smtClean="0"/>
              <a:t>, </a:t>
            </a:r>
            <a:r>
              <a:rPr lang="cs-CZ" i="1" dirty="0" smtClean="0"/>
              <a:t>x</a:t>
            </a:r>
            <a:r>
              <a:rPr lang="cs-CZ" dirty="0" smtClean="0"/>
              <a:t>, …</a:t>
            </a:r>
          </a:p>
          <a:p>
            <a:endParaRPr lang="cs-CZ" dirty="0" smtClean="0"/>
          </a:p>
          <a:p>
            <a:r>
              <a:rPr lang="cs-CZ" dirty="0" smtClean="0"/>
              <a:t>patří-li objekt </a:t>
            </a:r>
            <a:r>
              <a:rPr lang="cs-CZ" i="1" dirty="0" smtClean="0"/>
              <a:t>a</a:t>
            </a:r>
            <a:r>
              <a:rPr lang="cs-CZ" dirty="0" smtClean="0"/>
              <a:t> do množiny </a:t>
            </a:r>
            <a:r>
              <a:rPr lang="cs-CZ" i="1" dirty="0" smtClean="0"/>
              <a:t>A</a:t>
            </a:r>
            <a:r>
              <a:rPr lang="cs-CZ" dirty="0" smtClean="0"/>
              <a:t> zapisujeme: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az-Cyrl-A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∈</a:t>
            </a:r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/>
              <a:t>(čteme: </a:t>
            </a:r>
            <a:r>
              <a:rPr lang="cs-CZ" i="1" dirty="0" smtClean="0"/>
              <a:t>a</a:t>
            </a:r>
            <a:r>
              <a:rPr lang="cs-CZ" dirty="0" smtClean="0"/>
              <a:t> je prvkem množiny </a:t>
            </a:r>
            <a:r>
              <a:rPr lang="cs-CZ" i="1" dirty="0" smtClean="0"/>
              <a:t>A</a:t>
            </a:r>
            <a:r>
              <a:rPr lang="cs-CZ" dirty="0" smtClean="0"/>
              <a:t>)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nepatří-li </a:t>
            </a:r>
            <a:r>
              <a:rPr lang="cs-CZ" dirty="0" smtClean="0"/>
              <a:t>objekt </a:t>
            </a:r>
            <a:r>
              <a:rPr lang="cs-CZ" i="1" dirty="0" smtClean="0"/>
              <a:t>a</a:t>
            </a:r>
            <a:r>
              <a:rPr lang="cs-CZ" dirty="0" smtClean="0"/>
              <a:t> do množiny </a:t>
            </a:r>
            <a:r>
              <a:rPr lang="cs-CZ" i="1" dirty="0" smtClean="0"/>
              <a:t>A</a:t>
            </a:r>
            <a:r>
              <a:rPr lang="cs-CZ" dirty="0" smtClean="0"/>
              <a:t> zapisujeme: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az-Cyrl-A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∉</a:t>
            </a:r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/>
              <a:t>(čteme: </a:t>
            </a:r>
            <a:r>
              <a:rPr lang="cs-CZ" i="1" dirty="0" smtClean="0"/>
              <a:t>a</a:t>
            </a:r>
            <a:r>
              <a:rPr lang="cs-CZ" dirty="0" smtClean="0"/>
              <a:t> </a:t>
            </a:r>
            <a:r>
              <a:rPr lang="cs-CZ" dirty="0" smtClean="0"/>
              <a:t>není </a:t>
            </a:r>
            <a:r>
              <a:rPr lang="cs-CZ" dirty="0" smtClean="0"/>
              <a:t>prvkem množiny </a:t>
            </a:r>
            <a:r>
              <a:rPr lang="cs-CZ" i="1" dirty="0" smtClean="0"/>
              <a:t>A</a:t>
            </a:r>
            <a:r>
              <a:rPr lang="cs-CZ" dirty="0" smtClean="0"/>
              <a:t>)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1412776"/>
            <a:ext cx="8229600" cy="4454624"/>
          </a:xfrm>
        </p:spPr>
        <p:txBody>
          <a:bodyPr/>
          <a:lstStyle/>
          <a:p>
            <a:r>
              <a:rPr lang="cs-CZ" dirty="0" smtClean="0"/>
              <a:t>obsahuje-li množina alespoň jeden prvek – </a:t>
            </a:r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neprázdná množina</a:t>
            </a:r>
          </a:p>
          <a:p>
            <a:endParaRPr lang="cs-CZ" dirty="0" smtClean="0"/>
          </a:p>
          <a:p>
            <a:r>
              <a:rPr lang="cs-CZ" dirty="0" smtClean="0"/>
              <a:t>příklad neprázdné množiny:</a:t>
            </a:r>
          </a:p>
          <a:p>
            <a:pPr lvl="1">
              <a:buFont typeface="Arial" pitchFamily="34" charset="0"/>
              <a:buChar char="•"/>
            </a:pPr>
            <a:r>
              <a:rPr lang="cs-CZ" sz="2400" dirty="0" smtClean="0"/>
              <a:t>{1; 2; 3; 4; 5; 6}</a:t>
            </a:r>
          </a:p>
          <a:p>
            <a:pPr lvl="1">
              <a:buFont typeface="Arial" pitchFamily="34" charset="0"/>
              <a:buChar char="•"/>
            </a:pPr>
            <a:r>
              <a:rPr lang="cs-CZ" sz="2400" dirty="0" smtClean="0"/>
              <a:t>množina přirozených čísel </a:t>
            </a:r>
            <a:r>
              <a:rPr lang="cs-CZ" sz="2400" i="1" dirty="0" smtClean="0">
                <a:latin typeface="Lucida Sans Unicode"/>
                <a:cs typeface="Lucida Sans Unicode"/>
              </a:rPr>
              <a:t>ℕ</a:t>
            </a:r>
          </a:p>
          <a:p>
            <a:pPr lvl="1">
              <a:buFont typeface="Arial" pitchFamily="34" charset="0"/>
              <a:buChar char="•"/>
            </a:pPr>
            <a:r>
              <a:rPr lang="cs-CZ" sz="2400" dirty="0" smtClean="0">
                <a:latin typeface="Lucida Sans Unicode"/>
                <a:cs typeface="Lucida Sans Unicode"/>
              </a:rPr>
              <a:t>množina zpěváků  hudební skupiny Lucie</a:t>
            </a:r>
          </a:p>
          <a:p>
            <a:pPr lvl="1">
              <a:buFont typeface="Arial" pitchFamily="34" charset="0"/>
              <a:buChar char="•"/>
            </a:pPr>
            <a:r>
              <a:rPr lang="cs-CZ" sz="2400" dirty="0" smtClean="0">
                <a:latin typeface="Lucida Sans Unicode"/>
                <a:cs typeface="Lucida Sans Unicode"/>
              </a:rPr>
              <a:t>… </a:t>
            </a:r>
            <a:endParaRPr lang="cs-CZ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1340768"/>
            <a:ext cx="8229600" cy="4526632"/>
          </a:xfrm>
        </p:spPr>
        <p:txBody>
          <a:bodyPr/>
          <a:lstStyle/>
          <a:p>
            <a:r>
              <a:rPr lang="cs-CZ" dirty="0" smtClean="0"/>
              <a:t>neobsahuje-li množina žádný prvek – </a:t>
            </a:r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prázdná množina</a:t>
            </a:r>
          </a:p>
          <a:p>
            <a:pPr>
              <a:buNone/>
            </a:pPr>
            <a:r>
              <a:rPr lang="cs-CZ" dirty="0" smtClean="0"/>
              <a:t>	značíme: {}; Ø</a:t>
            </a:r>
          </a:p>
          <a:p>
            <a:endParaRPr lang="cs-CZ" dirty="0" smtClean="0"/>
          </a:p>
          <a:p>
            <a:r>
              <a:rPr lang="cs-CZ" dirty="0" smtClean="0"/>
              <a:t>příklad </a:t>
            </a:r>
            <a:r>
              <a:rPr lang="cs-CZ" dirty="0" smtClean="0"/>
              <a:t>prázdné </a:t>
            </a:r>
            <a:r>
              <a:rPr lang="cs-CZ" dirty="0" smtClean="0"/>
              <a:t>množiny</a:t>
            </a:r>
            <a:r>
              <a:rPr lang="cs-CZ" dirty="0" smtClean="0"/>
              <a:t>:</a:t>
            </a:r>
          </a:p>
          <a:p>
            <a:pPr lvl="2">
              <a:buClr>
                <a:schemeClr val="accent1"/>
              </a:buClr>
              <a:buFont typeface="Arial" pitchFamily="34" charset="0"/>
              <a:buChar char="•"/>
            </a:pPr>
            <a:r>
              <a:rPr lang="cs-CZ" sz="2400" dirty="0" smtClean="0"/>
              <a:t>	</a:t>
            </a:r>
            <a:r>
              <a:rPr lang="cs-CZ" sz="2400" dirty="0" smtClean="0"/>
              <a:t>množina všech </a:t>
            </a:r>
            <a:r>
              <a:rPr lang="cs-CZ" sz="2400" i="1" dirty="0" smtClean="0"/>
              <a:t>x </a:t>
            </a:r>
            <a:r>
              <a:rPr lang="az-Cyrl-AZ" sz="2400" dirty="0" smtClean="0"/>
              <a:t>∈</a:t>
            </a:r>
            <a:r>
              <a:rPr lang="cs-CZ" sz="2400" i="1" dirty="0" smtClean="0"/>
              <a:t> </a:t>
            </a:r>
            <a:r>
              <a:rPr lang="cs-CZ" sz="2400" i="1" dirty="0" smtClean="0">
                <a:latin typeface="Lucida Sans Unicode"/>
                <a:cs typeface="Lucida Sans Unicode"/>
              </a:rPr>
              <a:t>ℕ </a:t>
            </a:r>
            <a:r>
              <a:rPr lang="cs-CZ" sz="2400" dirty="0" smtClean="0">
                <a:latin typeface="Lucida Sans Unicode"/>
                <a:cs typeface="Lucida Sans Unicode"/>
              </a:rPr>
              <a:t>menších než jedna</a:t>
            </a:r>
          </a:p>
          <a:p>
            <a:pPr lvl="2">
              <a:buClr>
                <a:schemeClr val="accent1"/>
              </a:buClr>
              <a:buFont typeface="Arial" pitchFamily="34" charset="0"/>
              <a:buChar char="•"/>
            </a:pPr>
            <a:r>
              <a:rPr lang="cs-CZ" sz="2400" dirty="0" smtClean="0">
                <a:latin typeface="Lucida Sans Unicode"/>
                <a:cs typeface="Lucida Sans Unicode"/>
              </a:rPr>
              <a:t>	</a:t>
            </a:r>
            <a:r>
              <a:rPr lang="cs-CZ" sz="2400" dirty="0" smtClean="0">
                <a:latin typeface="Lucida Sans Unicode"/>
                <a:cs typeface="Lucida Sans Unicode"/>
              </a:rPr>
              <a:t>množina všech reálných čísel </a:t>
            </a:r>
            <a:r>
              <a:rPr lang="cs-CZ" sz="2400" i="1" dirty="0" smtClean="0">
                <a:latin typeface="Lucida Sans Unicode"/>
                <a:cs typeface="Lucida Sans Unicode"/>
              </a:rPr>
              <a:t>x</a:t>
            </a:r>
            <a:r>
              <a:rPr lang="cs-CZ" sz="2400" dirty="0" smtClean="0">
                <a:latin typeface="Lucida Sans Unicode"/>
                <a:cs typeface="Lucida Sans Unicode"/>
              </a:rPr>
              <a:t>, pro která platí </a:t>
            </a:r>
            <a:r>
              <a:rPr lang="cs-CZ" sz="2400" i="1" dirty="0" smtClean="0">
                <a:latin typeface="Lucida Sans Unicode"/>
                <a:cs typeface="Lucida Sans Unicode"/>
              </a:rPr>
              <a:t>x</a:t>
            </a:r>
            <a:r>
              <a:rPr lang="cs-CZ" sz="2400" baseline="30000" dirty="0" smtClean="0">
                <a:latin typeface="Lucida Sans Unicode"/>
                <a:cs typeface="Lucida Sans Unicode"/>
              </a:rPr>
              <a:t>2 </a:t>
            </a:r>
            <a:r>
              <a:rPr lang="cs-CZ" sz="2400" dirty="0" smtClean="0">
                <a:latin typeface="Lucida Sans Unicode"/>
                <a:cs typeface="Lucida Sans Unicode"/>
              </a:rPr>
              <a:t>+ 1 = 0</a:t>
            </a:r>
            <a:endParaRPr lang="cs-CZ" sz="2400" dirty="0" smtClean="0"/>
          </a:p>
          <a:p>
            <a:pPr lvl="2">
              <a:buClr>
                <a:schemeClr val="accent1"/>
              </a:buClr>
              <a:buFont typeface="Arial" pitchFamily="34" charset="0"/>
              <a:buChar char="•"/>
            </a:pPr>
            <a:r>
              <a:rPr lang="cs-CZ" sz="2400" dirty="0" smtClean="0"/>
              <a:t>	</a:t>
            </a:r>
            <a:r>
              <a:rPr lang="cs-CZ" sz="2400" dirty="0" smtClean="0"/>
              <a:t>...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1484784"/>
            <a:ext cx="8229600" cy="4382616"/>
          </a:xfrm>
        </p:spPr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konečná množina </a:t>
            </a:r>
            <a:r>
              <a:rPr lang="cs-CZ" dirty="0" smtClean="0"/>
              <a:t>– má konečný počet prvků (počet prvků množiny je dán přirozeným číslem nebo je to množina prázdná)</a:t>
            </a:r>
          </a:p>
          <a:p>
            <a:endParaRPr lang="cs-CZ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počet prvků </a:t>
            </a:r>
            <a:r>
              <a:rPr lang="cs-CZ" dirty="0" smtClean="0"/>
              <a:t>konečné množiny </a:t>
            </a:r>
            <a:r>
              <a:rPr lang="cs-CZ" i="1" dirty="0" smtClean="0"/>
              <a:t>A</a:t>
            </a:r>
            <a:r>
              <a:rPr lang="cs-CZ" dirty="0" smtClean="0"/>
              <a:t> značíme </a:t>
            </a:r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|</a:t>
            </a:r>
            <a:r>
              <a:rPr lang="cs-CZ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|</a:t>
            </a:r>
          </a:p>
          <a:p>
            <a:endParaRPr lang="cs-CZ" dirty="0" smtClean="0"/>
          </a:p>
          <a:p>
            <a:r>
              <a:rPr lang="cs-CZ" dirty="0" smtClean="0"/>
              <a:t>příklad: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smtClean="0"/>
              <a:t>množina </a:t>
            </a:r>
            <a:r>
              <a:rPr lang="cs-CZ" i="1" dirty="0" smtClean="0"/>
              <a:t>A</a:t>
            </a:r>
            <a:r>
              <a:rPr lang="cs-CZ" dirty="0" smtClean="0"/>
              <a:t> = {1; 2; 3}, |</a:t>
            </a:r>
            <a:r>
              <a:rPr lang="cs-CZ" i="1" dirty="0" smtClean="0"/>
              <a:t>A</a:t>
            </a:r>
            <a:r>
              <a:rPr lang="cs-CZ" dirty="0" smtClean="0"/>
              <a:t>| = 3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11560" y="1916832"/>
            <a:ext cx="8064896" cy="4320480"/>
          </a:xfrm>
        </p:spPr>
        <p:txBody>
          <a:bodyPr/>
          <a:lstStyle/>
          <a:p>
            <a:pPr marL="624078" indent="-514350">
              <a:buSzPct val="100000"/>
              <a:buFont typeface="+mj-lt"/>
              <a:buAutoNum type="alphaLcParenR"/>
            </a:pPr>
            <a:r>
              <a:rPr lang="cs-CZ" dirty="0" smtClean="0"/>
              <a:t>výčtem prvků</a:t>
            </a:r>
          </a:p>
          <a:p>
            <a:pPr marL="880110" lvl="1" indent="-514350">
              <a:buSzPct val="100000"/>
              <a:buFont typeface="Wingdings" pitchFamily="2" charset="2"/>
              <a:buChar char="§"/>
            </a:pPr>
            <a:r>
              <a:rPr lang="cs-CZ" sz="2400" dirty="0" smtClean="0"/>
              <a:t>nezaleží na pořadí prvků</a:t>
            </a:r>
          </a:p>
          <a:p>
            <a:pPr marL="880110" lvl="1" indent="-514350">
              <a:buSzPct val="100000"/>
              <a:buFont typeface="Wingdings" pitchFamily="2" charset="2"/>
              <a:buChar char="§"/>
            </a:pPr>
            <a:r>
              <a:rPr lang="cs-CZ" sz="2400" dirty="0" smtClean="0"/>
              <a:t>každý prvek zapisujeme pouze jednou</a:t>
            </a:r>
          </a:p>
          <a:p>
            <a:pPr marL="880110" lvl="1" indent="-514350">
              <a:buSzPct val="100000"/>
              <a:buFont typeface="Wingdings" pitchFamily="2" charset="2"/>
              <a:buChar char="§"/>
            </a:pPr>
            <a:r>
              <a:rPr lang="cs-CZ" sz="2400" dirty="0" smtClean="0"/>
              <a:t>zápis možný pouze pro konečné množiny</a:t>
            </a:r>
          </a:p>
          <a:p>
            <a:pPr marL="624078" indent="-514350">
              <a:buSzPct val="100000"/>
              <a:buFont typeface="+mj-lt"/>
              <a:buAutoNum type="alphaLcParenR"/>
            </a:pPr>
            <a:endParaRPr lang="cs-CZ" dirty="0" smtClean="0"/>
          </a:p>
          <a:p>
            <a:pPr marL="624078" indent="-514350">
              <a:buSzPct val="100000"/>
              <a:buFont typeface="+mj-lt"/>
              <a:buAutoNum type="alphaLcParenR"/>
            </a:pPr>
            <a:r>
              <a:rPr lang="cs-CZ" dirty="0" smtClean="0"/>
              <a:t>charakteristickou vlastností</a:t>
            </a:r>
          </a:p>
          <a:p>
            <a:pPr marL="880110" lvl="1" indent="-514350">
              <a:buSzPct val="100000"/>
              <a:buFont typeface="Wingdings" pitchFamily="2" charset="2"/>
              <a:buChar char="§"/>
            </a:pPr>
            <a:r>
              <a:rPr lang="cs-CZ" sz="2400" dirty="0" smtClean="0"/>
              <a:t>pomocí vlastnosti, kterou splňují pouze prvky dané množiny</a:t>
            </a:r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Způsoby určení (zadání) množiny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314595"/>
          </a:xfrm>
        </p:spPr>
        <p:txBody>
          <a:bodyPr/>
          <a:lstStyle/>
          <a:p>
            <a:r>
              <a:rPr lang="cs-CZ" dirty="0" smtClean="0"/>
              <a:t>příklady množin zapsaných výčtem prvků: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i="1" dirty="0" smtClean="0"/>
              <a:t>A</a:t>
            </a:r>
            <a:r>
              <a:rPr lang="cs-CZ" dirty="0" smtClean="0"/>
              <a:t> </a:t>
            </a:r>
            <a:r>
              <a:rPr lang="cs-CZ" dirty="0" smtClean="0"/>
              <a:t>= {1; 2; 3; 4}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i="1" dirty="0" smtClean="0"/>
              <a:t>B</a:t>
            </a:r>
            <a:r>
              <a:rPr lang="cs-CZ" dirty="0" smtClean="0"/>
              <a:t> = {</a:t>
            </a:r>
            <a:r>
              <a:rPr lang="cs-CZ" dirty="0" smtClean="0">
                <a:latin typeface="Lucida Sans Unicode"/>
                <a:cs typeface="Lucida Sans Unicode"/>
              </a:rPr>
              <a:t>▲; ●; ☼; ☻; ♥}</a:t>
            </a:r>
          </a:p>
          <a:p>
            <a:pPr>
              <a:buNone/>
            </a:pPr>
            <a:r>
              <a:rPr lang="cs-CZ" i="1" dirty="0" smtClean="0">
                <a:latin typeface="Lucida Sans Unicode"/>
                <a:cs typeface="Lucida Sans Unicode"/>
              </a:rPr>
              <a:t>	</a:t>
            </a:r>
            <a:r>
              <a:rPr lang="cs-CZ" i="1" dirty="0" smtClean="0">
                <a:latin typeface="Lucida Sans Unicode"/>
                <a:cs typeface="Lucida Sans Unicode"/>
              </a:rPr>
              <a:t>C </a:t>
            </a:r>
            <a:r>
              <a:rPr lang="cs-CZ" dirty="0" smtClean="0">
                <a:latin typeface="Lucida Sans Unicode"/>
                <a:cs typeface="Lucida Sans Unicode"/>
              </a:rPr>
              <a:t>=</a:t>
            </a:r>
            <a:r>
              <a:rPr lang="cs-CZ" dirty="0" smtClean="0">
                <a:latin typeface="Lucida Sans Unicode"/>
                <a:cs typeface="Lucida Sans Unicode"/>
              </a:rPr>
              <a:t> </a:t>
            </a:r>
            <a:r>
              <a:rPr lang="cs-CZ" dirty="0" smtClean="0">
                <a:latin typeface="Lucida Sans Unicode"/>
                <a:cs typeface="Lucida Sans Unicode"/>
              </a:rPr>
              <a:t>{4; 5; 6} = {5; 4; 6} = {6; 5; 4} …</a:t>
            </a:r>
          </a:p>
          <a:p>
            <a:pPr>
              <a:buNone/>
            </a:pPr>
            <a:endParaRPr lang="cs-CZ" i="1" dirty="0" smtClean="0">
              <a:latin typeface="Lucida Sans Unicode"/>
              <a:cs typeface="Lucida Sans Unicode"/>
            </a:endParaRPr>
          </a:p>
          <a:p>
            <a:r>
              <a:rPr lang="cs-CZ" dirty="0" smtClean="0">
                <a:latin typeface="Lucida Sans Unicode"/>
                <a:cs typeface="Lucida Sans Unicode"/>
              </a:rPr>
              <a:t>nesprávný zápis pomocí výčtu prvků:</a:t>
            </a:r>
          </a:p>
          <a:p>
            <a:pPr>
              <a:buNone/>
            </a:pPr>
            <a:r>
              <a:rPr lang="cs-CZ" dirty="0" smtClean="0">
                <a:latin typeface="Lucida Sans Unicode"/>
                <a:cs typeface="Lucida Sans Unicode"/>
              </a:rPr>
              <a:t>	</a:t>
            </a:r>
            <a:r>
              <a:rPr lang="cs-CZ" i="1" dirty="0" smtClean="0">
                <a:latin typeface="Lucida Sans Unicode"/>
                <a:cs typeface="Lucida Sans Unicode"/>
              </a:rPr>
              <a:t>D</a:t>
            </a:r>
            <a:r>
              <a:rPr lang="cs-CZ" dirty="0" smtClean="0">
                <a:latin typeface="Lucida Sans Unicode"/>
                <a:cs typeface="Lucida Sans Unicode"/>
              </a:rPr>
              <a:t> = {0; ¾; 2; 0,75; 2</a:t>
            </a:r>
            <a:r>
              <a:rPr lang="cs-CZ" baseline="30000" dirty="0" smtClean="0">
                <a:latin typeface="Lucida Sans Unicode"/>
                <a:cs typeface="Lucida Sans Unicode"/>
              </a:rPr>
              <a:t>2</a:t>
            </a:r>
            <a:r>
              <a:rPr lang="cs-CZ" dirty="0" smtClean="0">
                <a:latin typeface="Lucida Sans Unicode"/>
                <a:cs typeface="Lucida Sans Unicode"/>
              </a:rPr>
              <a:t>}</a:t>
            </a:r>
            <a:endParaRPr lang="cs-CZ" dirty="0"/>
          </a:p>
        </p:txBody>
      </p:sp>
      <p:cxnSp>
        <p:nvCxnSpPr>
          <p:cNvPr id="5" name="Přímá spojovací čára 4"/>
          <p:cNvCxnSpPr/>
          <p:nvPr/>
        </p:nvCxnSpPr>
        <p:spPr>
          <a:xfrm flipV="1">
            <a:off x="3275856" y="4005064"/>
            <a:ext cx="288032" cy="864096"/>
          </a:xfrm>
          <a:prstGeom prst="line">
            <a:avLst/>
          </a:prstGeom>
          <a:ln w="508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šipka 6"/>
          <p:cNvCxnSpPr/>
          <p:nvPr/>
        </p:nvCxnSpPr>
        <p:spPr>
          <a:xfrm flipH="1" flipV="1">
            <a:off x="2411760" y="4005064"/>
            <a:ext cx="216024" cy="792088"/>
          </a:xfrm>
          <a:prstGeom prst="straightConnector1">
            <a:avLst/>
          </a:prstGeom>
          <a:ln w="508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467544" y="4869160"/>
            <a:ext cx="71336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jeden z prvků množiny zapsaný dvakrát</a:t>
            </a:r>
            <a:endParaRPr lang="cs-CZ" sz="2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907704" y="5373216"/>
            <a:ext cx="69127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cs typeface="Lucida Sans Unicode"/>
              </a:rPr>
              <a:t>správný zápis</a:t>
            </a:r>
            <a:r>
              <a:rPr lang="cs-CZ" sz="2800" i="1" dirty="0" smtClean="0">
                <a:cs typeface="Lucida Sans Unicode"/>
              </a:rPr>
              <a:t>: D</a:t>
            </a:r>
            <a:r>
              <a:rPr lang="cs-CZ" sz="2800" dirty="0" smtClean="0">
                <a:cs typeface="Lucida Sans Unicode"/>
              </a:rPr>
              <a:t> </a:t>
            </a:r>
            <a:r>
              <a:rPr lang="cs-CZ" sz="2800" dirty="0" smtClean="0">
                <a:cs typeface="Lucida Sans Unicode"/>
              </a:rPr>
              <a:t>= </a:t>
            </a:r>
            <a:r>
              <a:rPr lang="cs-CZ" sz="2800" dirty="0" smtClean="0">
                <a:cs typeface="Lucida Sans Unicode"/>
              </a:rPr>
              <a:t>{0; </a:t>
            </a:r>
            <a:r>
              <a:rPr lang="cs-CZ" sz="2800" dirty="0" smtClean="0">
                <a:cs typeface="Lucida Sans Unicode"/>
              </a:rPr>
              <a:t>¾; </a:t>
            </a:r>
            <a:r>
              <a:rPr lang="cs-CZ" sz="2800" dirty="0" smtClean="0">
                <a:cs typeface="Lucida Sans Unicode"/>
              </a:rPr>
              <a:t>2;2</a:t>
            </a:r>
            <a:r>
              <a:rPr lang="cs-CZ" sz="2800" baseline="30000" dirty="0" smtClean="0">
                <a:cs typeface="Lucida Sans Unicode"/>
              </a:rPr>
              <a:t>2</a:t>
            </a:r>
            <a:r>
              <a:rPr lang="cs-CZ" sz="2800" dirty="0" smtClean="0">
                <a:cs typeface="Lucida Sans Unicode"/>
              </a:rPr>
              <a:t>} nebo </a:t>
            </a:r>
          </a:p>
          <a:p>
            <a:r>
              <a:rPr lang="cs-CZ" sz="2800" i="1" dirty="0" smtClean="0">
                <a:cs typeface="Lucida Sans Unicode"/>
              </a:rPr>
              <a:t>	</a:t>
            </a:r>
            <a:r>
              <a:rPr lang="cs-CZ" sz="2800" i="1" dirty="0" smtClean="0">
                <a:cs typeface="Lucida Sans Unicode"/>
              </a:rPr>
              <a:t>		D</a:t>
            </a:r>
            <a:r>
              <a:rPr lang="cs-CZ" sz="2800" dirty="0" smtClean="0">
                <a:cs typeface="Lucida Sans Unicode"/>
              </a:rPr>
              <a:t> </a:t>
            </a:r>
            <a:r>
              <a:rPr lang="cs-CZ" sz="2800" dirty="0" smtClean="0">
                <a:cs typeface="Lucida Sans Unicode"/>
              </a:rPr>
              <a:t>= </a:t>
            </a:r>
            <a:r>
              <a:rPr lang="cs-CZ" sz="2800" dirty="0" smtClean="0">
                <a:cs typeface="Lucida Sans Unicode"/>
              </a:rPr>
              <a:t>{0; 2</a:t>
            </a:r>
            <a:r>
              <a:rPr lang="cs-CZ" sz="2800" dirty="0" smtClean="0">
                <a:cs typeface="Lucida Sans Unicode"/>
              </a:rPr>
              <a:t>; </a:t>
            </a:r>
            <a:r>
              <a:rPr lang="cs-CZ" sz="2800" dirty="0" smtClean="0">
                <a:cs typeface="Lucida Sans Unicode"/>
              </a:rPr>
              <a:t>0,75; 2</a:t>
            </a:r>
            <a:r>
              <a:rPr lang="cs-CZ" sz="2800" baseline="30000" dirty="0" smtClean="0">
                <a:cs typeface="Lucida Sans Unicode"/>
              </a:rPr>
              <a:t>2</a:t>
            </a:r>
            <a:r>
              <a:rPr lang="cs-CZ" sz="2800" dirty="0" smtClean="0">
                <a:cs typeface="Lucida Sans Unicode"/>
              </a:rPr>
              <a:t>}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9" grpId="0" build="p"/>
      <p:bldP spid="14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098571"/>
          </a:xfrm>
        </p:spPr>
        <p:txBody>
          <a:bodyPr/>
          <a:lstStyle/>
          <a:p>
            <a:r>
              <a:rPr lang="cs-CZ" dirty="0" smtClean="0"/>
              <a:t>příklady množin zapsaných pomocí charakteristické vlastnosti:</a:t>
            </a:r>
          </a:p>
          <a:p>
            <a:pPr>
              <a:buNone/>
            </a:pPr>
            <a:r>
              <a:rPr lang="cs-CZ" dirty="0" smtClean="0"/>
              <a:t>	</a:t>
            </a:r>
            <a:endParaRPr lang="cs-CZ" dirty="0" smtClean="0"/>
          </a:p>
          <a:p>
            <a:pPr>
              <a:buNone/>
            </a:pPr>
            <a:r>
              <a:rPr lang="cs-CZ" i="1" dirty="0" smtClean="0"/>
              <a:t>	</a:t>
            </a:r>
            <a:r>
              <a:rPr lang="cs-CZ" i="1" dirty="0" smtClean="0"/>
              <a:t>A</a:t>
            </a:r>
            <a:r>
              <a:rPr lang="cs-CZ" dirty="0" smtClean="0"/>
              <a:t> = { </a:t>
            </a:r>
            <a:r>
              <a:rPr lang="cs-CZ" i="1" dirty="0" smtClean="0"/>
              <a:t>x</a:t>
            </a:r>
            <a:r>
              <a:rPr lang="cs-CZ" dirty="0" smtClean="0"/>
              <a:t> ∈ </a:t>
            </a:r>
            <a:r>
              <a:rPr lang="cs-CZ" i="1" dirty="0" smtClean="0"/>
              <a:t>ℚ</a:t>
            </a:r>
            <a:r>
              <a:rPr lang="cs-CZ" dirty="0" smtClean="0"/>
              <a:t>; 1 ≤ x ≤ 5}</a:t>
            </a:r>
          </a:p>
          <a:p>
            <a:pPr>
              <a:buNone/>
            </a:pPr>
            <a:r>
              <a:rPr lang="cs-CZ" dirty="0" smtClean="0"/>
              <a:t>	</a:t>
            </a:r>
            <a:endParaRPr lang="cs-CZ" dirty="0" smtClean="0"/>
          </a:p>
          <a:p>
            <a:pPr>
              <a:buNone/>
            </a:pPr>
            <a:r>
              <a:rPr lang="cs-CZ" i="1" dirty="0" smtClean="0"/>
              <a:t>	</a:t>
            </a:r>
            <a:r>
              <a:rPr lang="cs-CZ" i="1" dirty="0" smtClean="0"/>
              <a:t>B</a:t>
            </a:r>
            <a:r>
              <a:rPr lang="cs-CZ" dirty="0" smtClean="0"/>
              <a:t> </a:t>
            </a:r>
            <a:r>
              <a:rPr lang="cs-CZ" dirty="0" smtClean="0"/>
              <a:t>= { </a:t>
            </a:r>
            <a:r>
              <a:rPr lang="cs-CZ" i="1" dirty="0" smtClean="0"/>
              <a:t>x</a:t>
            </a:r>
            <a:r>
              <a:rPr lang="cs-CZ" dirty="0" smtClean="0"/>
              <a:t> ∈ </a:t>
            </a:r>
            <a:r>
              <a:rPr lang="cs-CZ" i="1" dirty="0" smtClean="0"/>
              <a:t>ℝ</a:t>
            </a:r>
            <a:r>
              <a:rPr lang="cs-CZ" dirty="0" smtClean="0"/>
              <a:t>; x</a:t>
            </a:r>
            <a:r>
              <a:rPr lang="cs-CZ" baseline="30000" dirty="0" smtClean="0"/>
              <a:t>2</a:t>
            </a:r>
            <a:r>
              <a:rPr lang="cs-CZ" dirty="0" smtClean="0"/>
              <a:t> </a:t>
            </a:r>
            <a:r>
              <a:rPr lang="cs-CZ" dirty="0" smtClean="0"/>
              <a:t>≤ </a:t>
            </a:r>
            <a:r>
              <a:rPr lang="cs-CZ" dirty="0" smtClean="0"/>
              <a:t>36}</a:t>
            </a:r>
          </a:p>
          <a:p>
            <a:pPr>
              <a:buNone/>
            </a:pPr>
            <a:r>
              <a:rPr lang="cs-CZ" dirty="0" smtClean="0"/>
              <a:t>	</a:t>
            </a:r>
            <a:endParaRPr lang="cs-CZ" dirty="0" smtClean="0"/>
          </a:p>
          <a:p>
            <a:pPr>
              <a:buNone/>
            </a:pPr>
            <a:r>
              <a:rPr lang="cs-CZ" i="1" dirty="0" smtClean="0"/>
              <a:t>	</a:t>
            </a:r>
            <a:r>
              <a:rPr lang="cs-CZ" i="1" dirty="0" smtClean="0"/>
              <a:t>C </a:t>
            </a:r>
            <a:r>
              <a:rPr lang="cs-CZ" dirty="0" smtClean="0"/>
              <a:t>= </a:t>
            </a:r>
            <a:r>
              <a:rPr lang="cs-CZ" dirty="0" smtClean="0"/>
              <a:t>{ </a:t>
            </a:r>
            <a:r>
              <a:rPr lang="cs-CZ" i="1" dirty="0" smtClean="0"/>
              <a:t>x</a:t>
            </a:r>
            <a:r>
              <a:rPr lang="cs-CZ" dirty="0" smtClean="0"/>
              <a:t> ∈ </a:t>
            </a:r>
            <a:r>
              <a:rPr lang="cs-CZ" i="1" dirty="0" smtClean="0">
                <a:latin typeface="Lucida Sans Unicode"/>
                <a:cs typeface="Lucida Sans Unicode"/>
              </a:rPr>
              <a:t>ℕ</a:t>
            </a:r>
            <a:r>
              <a:rPr lang="cs-CZ" dirty="0" smtClean="0"/>
              <a:t>; x &lt; 11}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427758"/>
          </a:xfrm>
        </p:spPr>
        <p:txBody>
          <a:bodyPr>
            <a:noAutofit/>
          </a:bodyPr>
          <a:lstStyle/>
          <a:p>
            <a:r>
              <a:rPr lang="cs-CZ" sz="2800" dirty="0" smtClean="0">
                <a:solidFill>
                  <a:srgbClr val="0070C0"/>
                </a:solidFill>
                <a:effectLst/>
              </a:rPr>
              <a:t>Úkol: </a:t>
            </a:r>
            <a:r>
              <a:rPr lang="cs-CZ" sz="2800" dirty="0" smtClean="0"/>
              <a:t>přiřaďte k množinám zapsaných pomocí charakteristické vlastnosti správný zápis pomocí výčtu prvků:</a:t>
            </a:r>
            <a:endParaRPr lang="cs-CZ" sz="2800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sz="quarter" idx="2"/>
          </p:nvPr>
        </p:nvGraphicFramePr>
        <p:xfrm>
          <a:off x="457200" y="1916113"/>
          <a:ext cx="3898776" cy="40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98776"/>
              </a:tblGrid>
              <a:tr h="1008000">
                <a:tc>
                  <a:txBody>
                    <a:bodyPr/>
                    <a:lstStyle/>
                    <a:p>
                      <a:pPr algn="l">
                        <a:lnSpc>
                          <a:spcPct val="250000"/>
                        </a:lnSpc>
                      </a:pPr>
                      <a:r>
                        <a:rPr lang="cs-CZ" sz="2400" i="1" dirty="0" smtClean="0"/>
                        <a:t>A </a:t>
                      </a:r>
                      <a:r>
                        <a:rPr lang="cs-CZ" sz="2400" dirty="0" smtClean="0"/>
                        <a:t>= {</a:t>
                      </a:r>
                      <a:r>
                        <a:rPr lang="cs-CZ" sz="2400" i="1" dirty="0" smtClean="0"/>
                        <a:t>x</a:t>
                      </a:r>
                      <a:r>
                        <a:rPr lang="cs-CZ" sz="2400" dirty="0" smtClean="0"/>
                        <a:t> ∈ </a:t>
                      </a:r>
                      <a:r>
                        <a:rPr lang="cs-CZ" sz="2400" i="1" dirty="0" smtClean="0">
                          <a:latin typeface="+mn-lt"/>
                          <a:cs typeface="Lucida Sans Unicode"/>
                        </a:rPr>
                        <a:t>ℕ</a:t>
                      </a:r>
                      <a:r>
                        <a:rPr lang="cs-CZ" sz="2400" dirty="0" smtClean="0"/>
                        <a:t>; 2 ≤ x &lt; 5}</a:t>
                      </a:r>
                      <a:endParaRPr lang="cs-CZ" sz="2400" dirty="0"/>
                    </a:p>
                  </a:txBody>
                  <a:tcPr anchor="ctr"/>
                </a:tc>
              </a:tr>
              <a:tr h="1008000">
                <a:tc>
                  <a:txBody>
                    <a:bodyPr/>
                    <a:lstStyle/>
                    <a:p>
                      <a:pPr algn="l">
                        <a:lnSpc>
                          <a:spcPct val="250000"/>
                        </a:lnSpc>
                      </a:pPr>
                      <a:r>
                        <a:rPr lang="cs-CZ" sz="2400" i="1" dirty="0" smtClean="0"/>
                        <a:t>B</a:t>
                      </a:r>
                      <a:r>
                        <a:rPr lang="cs-CZ" sz="2400" dirty="0" smtClean="0"/>
                        <a:t> = { </a:t>
                      </a:r>
                      <a:r>
                        <a:rPr lang="cs-CZ" sz="2400" i="1" dirty="0" smtClean="0"/>
                        <a:t>x</a:t>
                      </a:r>
                      <a:r>
                        <a:rPr lang="cs-CZ" sz="2400" dirty="0" smtClean="0"/>
                        <a:t> ∈ </a:t>
                      </a:r>
                      <a:r>
                        <a:rPr lang="cs-CZ" sz="2400" i="1" dirty="0" smtClean="0">
                          <a:latin typeface="+mn-lt"/>
                          <a:cs typeface="Lucida Sans Unicode"/>
                        </a:rPr>
                        <a:t>ℕ</a:t>
                      </a:r>
                      <a:r>
                        <a:rPr lang="cs-CZ" sz="2400" dirty="0" smtClean="0"/>
                        <a:t>; x &lt; 4}</a:t>
                      </a:r>
                      <a:endParaRPr lang="cs-CZ" sz="2400" dirty="0"/>
                    </a:p>
                  </a:txBody>
                  <a:tcPr anchor="ctr"/>
                </a:tc>
              </a:tr>
              <a:tr h="1008000">
                <a:tc>
                  <a:txBody>
                    <a:bodyPr/>
                    <a:lstStyle/>
                    <a:p>
                      <a:pPr algn="l">
                        <a:lnSpc>
                          <a:spcPct val="250000"/>
                        </a:lnSpc>
                      </a:pPr>
                      <a:r>
                        <a:rPr lang="cs-CZ" sz="2400" i="1" baseline="0" dirty="0" smtClean="0"/>
                        <a:t>C </a:t>
                      </a:r>
                      <a:r>
                        <a:rPr lang="cs-CZ" sz="2400" dirty="0" smtClean="0"/>
                        <a:t>= { </a:t>
                      </a:r>
                      <a:r>
                        <a:rPr lang="cs-CZ" sz="2400" i="1" dirty="0" smtClean="0"/>
                        <a:t>x</a:t>
                      </a:r>
                      <a:r>
                        <a:rPr lang="cs-CZ" sz="2400" dirty="0" smtClean="0"/>
                        <a:t> ∈ </a:t>
                      </a:r>
                      <a:r>
                        <a:rPr lang="cs-CZ" sz="2400" i="1" dirty="0" smtClean="0">
                          <a:latin typeface="+mn-lt"/>
                          <a:cs typeface="Lucida Sans Unicode"/>
                        </a:rPr>
                        <a:t>ℕ</a:t>
                      </a:r>
                      <a:r>
                        <a:rPr lang="cs-CZ" sz="2400" dirty="0" smtClean="0"/>
                        <a:t>; |x – 2| &lt; 3}</a:t>
                      </a:r>
                      <a:endParaRPr lang="cs-CZ" sz="2400" dirty="0"/>
                    </a:p>
                  </a:txBody>
                  <a:tcPr anchor="ctr"/>
                </a:tc>
              </a:tr>
              <a:tr h="1008000">
                <a:tc>
                  <a:txBody>
                    <a:bodyPr/>
                    <a:lstStyle/>
                    <a:p>
                      <a:pPr algn="l">
                        <a:lnSpc>
                          <a:spcPct val="250000"/>
                        </a:lnSpc>
                      </a:pPr>
                      <a:r>
                        <a:rPr lang="cs-CZ" sz="2400" i="1" dirty="0" smtClean="0"/>
                        <a:t>D </a:t>
                      </a:r>
                      <a:r>
                        <a:rPr lang="cs-CZ" sz="2400" dirty="0" smtClean="0"/>
                        <a:t>= { </a:t>
                      </a:r>
                      <a:r>
                        <a:rPr lang="cs-CZ" sz="2400" i="1" dirty="0" smtClean="0"/>
                        <a:t>x</a:t>
                      </a:r>
                      <a:r>
                        <a:rPr lang="cs-CZ" sz="2400" dirty="0" smtClean="0"/>
                        <a:t> ∈ </a:t>
                      </a:r>
                      <a:r>
                        <a:rPr lang="cs-CZ" sz="2400" i="1" dirty="0" smtClean="0">
                          <a:latin typeface="+mn-lt"/>
                          <a:cs typeface="Lucida Sans Unicode"/>
                        </a:rPr>
                        <a:t>ℤ; </a:t>
                      </a:r>
                      <a:r>
                        <a:rPr lang="cs-CZ" sz="2400" dirty="0" smtClean="0"/>
                        <a:t>|x + 1| = 2}</a:t>
                      </a:r>
                      <a:endParaRPr lang="cs-CZ" sz="2400" dirty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10" name="Zástupný symbol pro obsah 6"/>
          <p:cNvGraphicFramePr>
            <a:graphicFrameLocks noGrp="1"/>
          </p:cNvGraphicFramePr>
          <p:nvPr>
            <p:ph sz="quarter" idx="2"/>
          </p:nvPr>
        </p:nvGraphicFramePr>
        <p:xfrm>
          <a:off x="5868144" y="1916832"/>
          <a:ext cx="3034680" cy="40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34680"/>
              </a:tblGrid>
              <a:tr h="1008000">
                <a:tc>
                  <a:txBody>
                    <a:bodyPr/>
                    <a:lstStyle/>
                    <a:p>
                      <a:pPr algn="l">
                        <a:lnSpc>
                          <a:spcPct val="250000"/>
                        </a:lnSpc>
                      </a:pPr>
                      <a:r>
                        <a:rPr lang="cs-CZ" sz="2400" i="1" dirty="0" smtClean="0"/>
                        <a:t>E </a:t>
                      </a:r>
                      <a:r>
                        <a:rPr lang="cs-CZ" sz="2400" dirty="0" smtClean="0"/>
                        <a:t>= {-3; 1}</a:t>
                      </a:r>
                      <a:endParaRPr lang="cs-CZ" sz="2400" dirty="0"/>
                    </a:p>
                  </a:txBody>
                  <a:tcPr anchor="ctr"/>
                </a:tc>
              </a:tr>
              <a:tr h="1008000">
                <a:tc>
                  <a:txBody>
                    <a:bodyPr/>
                    <a:lstStyle/>
                    <a:p>
                      <a:pPr algn="l">
                        <a:lnSpc>
                          <a:spcPct val="250000"/>
                        </a:lnSpc>
                      </a:pPr>
                      <a:r>
                        <a:rPr lang="cs-CZ" sz="2400" i="1" dirty="0" smtClean="0"/>
                        <a:t>F</a:t>
                      </a:r>
                      <a:r>
                        <a:rPr lang="cs-CZ" sz="2400" dirty="0" smtClean="0"/>
                        <a:t> = {1; 2; 3; 4}</a:t>
                      </a:r>
                      <a:endParaRPr lang="cs-CZ" sz="2400" dirty="0"/>
                    </a:p>
                  </a:txBody>
                  <a:tcPr anchor="ctr"/>
                </a:tc>
              </a:tr>
              <a:tr h="1008000">
                <a:tc>
                  <a:txBody>
                    <a:bodyPr/>
                    <a:lstStyle/>
                    <a:p>
                      <a:pPr algn="l">
                        <a:lnSpc>
                          <a:spcPct val="250000"/>
                        </a:lnSpc>
                      </a:pPr>
                      <a:r>
                        <a:rPr lang="cs-CZ" sz="2400" i="1" baseline="0" dirty="0" smtClean="0"/>
                        <a:t>G </a:t>
                      </a:r>
                      <a:r>
                        <a:rPr lang="cs-CZ" sz="2400" dirty="0" smtClean="0"/>
                        <a:t>= {2; 3; 4}</a:t>
                      </a:r>
                      <a:endParaRPr lang="cs-CZ" sz="2400" dirty="0"/>
                    </a:p>
                  </a:txBody>
                  <a:tcPr anchor="ctr"/>
                </a:tc>
              </a:tr>
              <a:tr h="1008000">
                <a:tc>
                  <a:txBody>
                    <a:bodyPr/>
                    <a:lstStyle/>
                    <a:p>
                      <a:pPr algn="l">
                        <a:lnSpc>
                          <a:spcPct val="250000"/>
                        </a:lnSpc>
                      </a:pPr>
                      <a:r>
                        <a:rPr lang="cs-CZ" sz="2400" i="1" dirty="0" smtClean="0"/>
                        <a:t>H </a:t>
                      </a:r>
                      <a:r>
                        <a:rPr lang="cs-CZ" sz="2400" dirty="0" smtClean="0"/>
                        <a:t>= {1; 2; 3}</a:t>
                      </a:r>
                      <a:endParaRPr lang="cs-CZ" sz="2400" dirty="0"/>
                    </a:p>
                  </a:txBody>
                  <a:tcPr anchor="ctr"/>
                </a:tc>
              </a:tr>
            </a:tbl>
          </a:graphicData>
        </a:graphic>
      </p:graphicFrame>
      <p:cxnSp>
        <p:nvCxnSpPr>
          <p:cNvPr id="14" name="Přímá spojovací šipka 13"/>
          <p:cNvCxnSpPr/>
          <p:nvPr/>
        </p:nvCxnSpPr>
        <p:spPr>
          <a:xfrm>
            <a:off x="4499992" y="2420888"/>
            <a:ext cx="1224136" cy="1944216"/>
          </a:xfrm>
          <a:prstGeom prst="straightConnector1">
            <a:avLst/>
          </a:prstGeom>
          <a:ln w="50800">
            <a:solidFill>
              <a:srgbClr val="0070C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 flipH="1">
            <a:off x="4572000" y="2564904"/>
            <a:ext cx="1080120" cy="3024336"/>
          </a:xfrm>
          <a:prstGeom prst="straightConnector1">
            <a:avLst/>
          </a:prstGeom>
          <a:ln w="50800">
            <a:solidFill>
              <a:schemeClr val="accent2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/>
          <p:nvPr/>
        </p:nvCxnSpPr>
        <p:spPr>
          <a:xfrm flipV="1">
            <a:off x="4644008" y="3501008"/>
            <a:ext cx="1008112" cy="1080120"/>
          </a:xfrm>
          <a:prstGeom prst="straightConnector1">
            <a:avLst/>
          </a:prstGeom>
          <a:ln w="50800">
            <a:solidFill>
              <a:srgbClr val="00B05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šipka 19"/>
          <p:cNvCxnSpPr/>
          <p:nvPr/>
        </p:nvCxnSpPr>
        <p:spPr>
          <a:xfrm>
            <a:off x="4427984" y="3501008"/>
            <a:ext cx="1296144" cy="1872208"/>
          </a:xfrm>
          <a:prstGeom prst="straightConnector1">
            <a:avLst/>
          </a:prstGeom>
          <a:ln w="50800">
            <a:solidFill>
              <a:srgbClr val="FFFF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POLÁK, Josef. </a:t>
            </a:r>
            <a:r>
              <a:rPr lang="cs-CZ" i="1" dirty="0" smtClean="0"/>
              <a:t>Přehled středoškolské matematiky</a:t>
            </a:r>
            <a:r>
              <a:rPr lang="cs-CZ" dirty="0" smtClean="0"/>
              <a:t>. 6. </a:t>
            </a:r>
            <a:r>
              <a:rPr lang="cs-CZ" dirty="0" err="1" smtClean="0"/>
              <a:t>vyd</a:t>
            </a:r>
            <a:r>
              <a:rPr lang="cs-CZ" dirty="0" smtClean="0"/>
              <a:t>. Praha: Prometheus, 1995, 608 s. ISBN 80-85849-78-</a:t>
            </a:r>
            <a:r>
              <a:rPr lang="cs-CZ" dirty="0" err="1" smtClean="0"/>
              <a:t>x</a:t>
            </a:r>
            <a:r>
              <a:rPr lang="cs-CZ" dirty="0" smtClean="0"/>
              <a:t>. </a:t>
            </a:r>
          </a:p>
          <a:p>
            <a:endParaRPr lang="cs-CZ" dirty="0" smtClean="0"/>
          </a:p>
          <a:p>
            <a:r>
              <a:rPr lang="cs-CZ" dirty="0" smtClean="0"/>
              <a:t>BUŠEK, Ivan, Leo BOČEK a Emil CALDA. </a:t>
            </a:r>
            <a:r>
              <a:rPr lang="cs-CZ" i="1" dirty="0" smtClean="0"/>
              <a:t>Matematika pro gymnázia: základní poznatky z matematiky</a:t>
            </a:r>
            <a:r>
              <a:rPr lang="cs-CZ" dirty="0" smtClean="0"/>
              <a:t>. </a:t>
            </a:r>
            <a:r>
              <a:rPr lang="cs-CZ" dirty="0" err="1" smtClean="0"/>
              <a:t>Dot</a:t>
            </a:r>
            <a:r>
              <a:rPr lang="cs-CZ" dirty="0" smtClean="0"/>
              <a:t>. 2. </a:t>
            </a:r>
            <a:r>
              <a:rPr lang="cs-CZ" dirty="0" err="1" smtClean="0"/>
              <a:t>vyd</a:t>
            </a:r>
            <a:r>
              <a:rPr lang="cs-CZ" dirty="0" smtClean="0"/>
              <a:t>. Praha: Prometheus, 1995, 165 s. ISBN 80-85849-34-8. </a:t>
            </a:r>
          </a:p>
          <a:p>
            <a:endParaRPr lang="cs-CZ" dirty="0" smtClean="0"/>
          </a:p>
        </p:txBody>
      </p:sp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400" b="1" smtClean="0"/>
              <a:t>Zdroje:</a:t>
            </a:r>
          </a:p>
        </p:txBody>
      </p:sp>
      <p:pic>
        <p:nvPicPr>
          <p:cNvPr id="28676" name="Picture 46" descr="logo_pruh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239</TotalTime>
  <Words>553</Words>
  <Application>Microsoft Office PowerPoint</Application>
  <PresentationFormat>Předvádění na obrazovce (4:3)</PresentationFormat>
  <Paragraphs>100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Shluk</vt:lpstr>
      <vt:lpstr>Snímek 1</vt:lpstr>
      <vt:lpstr>Základní poznatky z matematiky</vt:lpstr>
      <vt:lpstr>Množina</vt:lpstr>
      <vt:lpstr>Snímek 4</vt:lpstr>
      <vt:lpstr>Snímek 5</vt:lpstr>
      <vt:lpstr>Snímek 6</vt:lpstr>
      <vt:lpstr>Snímek 7</vt:lpstr>
      <vt:lpstr>Způsoby určení (zadání) množiny</vt:lpstr>
      <vt:lpstr>Snímek 9</vt:lpstr>
      <vt:lpstr>Snímek 10</vt:lpstr>
      <vt:lpstr>Úkol: přiřaďte k množinám zapsaných pomocí charakteristické vlastnosti správný zápis pomocí výčtu prvků: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poznatky z matematiky</dc:title>
  <cp:lastModifiedBy>Michala Pfefrčková</cp:lastModifiedBy>
  <cp:revision>35</cp:revision>
  <dcterms:modified xsi:type="dcterms:W3CDTF">2012-09-02T15:26:25Z</dcterms:modified>
</cp:coreProperties>
</file>