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8" r:id="rId2"/>
    <p:sldId id="256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60" r:id="rId15"/>
  </p:sldIdLst>
  <p:sldSz cx="10083800" cy="75565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3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520950" y="3442406"/>
            <a:ext cx="6806565" cy="2087306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520950" y="5512920"/>
            <a:ext cx="6806565" cy="1511300"/>
          </a:xfrm>
        </p:spPr>
        <p:txBody>
          <a:bodyPr/>
          <a:lstStyle>
            <a:lvl1pPr marL="0" indent="0" algn="l">
              <a:buNone/>
              <a:defRPr sz="2000" b="1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3710" y="1293505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348" y="4607402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10050558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444233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835252" y="6377686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2100792" y="4953706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461781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8235103" cy="537015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950" y="3190522"/>
            <a:ext cx="6806565" cy="2262752"/>
          </a:xfrm>
        </p:spPr>
        <p:txBody>
          <a:bodyPr/>
          <a:lstStyle>
            <a:lvl1pPr algn="l">
              <a:buNone/>
              <a:defRPr sz="33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20950" y="5520443"/>
            <a:ext cx="6806565" cy="1511300"/>
          </a:xfrm>
        </p:spPr>
        <p:txBody>
          <a:bodyPr anchor="t"/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2205" y="1289466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555" y="4604249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460854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835252" y="6381044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2072164" y="4936173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10033010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478402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709135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190" y="300860"/>
            <a:ext cx="8319135" cy="1259417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504190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21317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504190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789805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721322" y="3526155"/>
            <a:ext cx="6951980" cy="504190"/>
          </a:xfrm>
        </p:spPr>
        <p:txBody>
          <a:bodyPr anchor="b"/>
          <a:lstStyle>
            <a:lvl1pPr algn="l">
              <a:buNone/>
              <a:defRPr sz="22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512431" y="302260"/>
            <a:ext cx="1683995" cy="5491057"/>
          </a:xfrm>
        </p:spPr>
        <p:txBody>
          <a:bodyPr/>
          <a:lstStyle>
            <a:lvl1pPr marL="0" indent="0">
              <a:spcBef>
                <a:spcPts val="441"/>
              </a:spcBef>
              <a:spcAft>
                <a:spcPts val="1102"/>
              </a:spcAft>
              <a:buNone/>
              <a:defRPr sz="13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36127" y="302260"/>
            <a:ext cx="6218343" cy="6972131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697373" y="3526155"/>
            <a:ext cx="6951980" cy="504190"/>
          </a:xfrm>
        </p:spPr>
        <p:txBody>
          <a:bodyPr anchor="b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806565" cy="75565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5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461172" y="291765"/>
            <a:ext cx="1680633" cy="5460831"/>
          </a:xfrm>
        </p:spPr>
        <p:txBody>
          <a:bodyPr rot="0" spcFirstLastPara="0" vertOverflow="overflow" horzOverflow="overflow" vert="horz" wrap="square" lIns="100794" tIns="50397" rIns="100794" bIns="50397" numCol="1" spcCol="302383" rtlCol="0" fromWordArt="0" anchor="t" anchorCtr="0" forceAA="0" compatLnSpc="1">
            <a:normAutofit/>
          </a:bodyPr>
          <a:lstStyle>
            <a:lvl1pPr marL="0" indent="0">
              <a:spcBef>
                <a:spcPts val="110"/>
              </a:spcBef>
              <a:spcAft>
                <a:spcPts val="441"/>
              </a:spcAft>
              <a:buFontTx/>
              <a:buNone/>
              <a:defRPr sz="13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10755" y="302612"/>
            <a:ext cx="1848697" cy="644751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190" y="302611"/>
            <a:ext cx="6638502" cy="644751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504190" y="503767"/>
            <a:ext cx="9075420" cy="5961239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/>
              <a:pPr>
                <a:defRPr/>
              </a:pPr>
              <a:t>23.12.2012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970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504190" y="302610"/>
            <a:ext cx="8235103" cy="1259417"/>
          </a:xfrm>
          <a:prstGeom prst="rect">
            <a:avLst/>
          </a:prstGeom>
        </p:spPr>
        <p:txBody>
          <a:bodyPr vert="horz" lIns="100794" tIns="50397" rIns="100794" bIns="50397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504190" y="1763183"/>
            <a:ext cx="8235103" cy="5370153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8370486" y="1191862"/>
            <a:ext cx="2216573" cy="423520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r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7710103" y="4117715"/>
            <a:ext cx="3526367" cy="403352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l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84032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964498" y="6318074"/>
            <a:ext cx="672253" cy="574294"/>
          </a:xfrm>
          <a:prstGeom prst="rect">
            <a:avLst/>
          </a:prstGeom>
        </p:spPr>
        <p:txBody>
          <a:bodyPr vert="horz" lIns="100794" tIns="50397" rIns="100794" bIns="50397" anchor="ctr"/>
          <a:lstStyle>
            <a:lvl1pPr algn="ctr" eaLnBrk="1" latinLnBrk="0" hangingPunct="1">
              <a:defRPr kumimoji="0" sz="15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l" rtl="0" eaLnBrk="1" latinLnBrk="0" hangingPunct="1">
        <a:spcBef>
          <a:spcPct val="0"/>
        </a:spcBef>
        <a:buNone/>
        <a:defRPr kumimoji="0" sz="33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ts val="661"/>
        </a:spcBef>
        <a:buClr>
          <a:schemeClr val="accent1"/>
        </a:buClr>
        <a:buSzPct val="70000"/>
        <a:buFont typeface="Wingdings"/>
        <a:buChar char="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705560" indent="-302383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10326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12709" indent="-201589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915092" indent="-201589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217475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519858" indent="-201589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5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822241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VD" TargetMode="External"/><Relationship Id="rId2" Type="http://schemas.openxmlformats.org/officeDocument/2006/relationships/hyperlink" Target="http://cs.wikipedia.org/wiki/Kompaktn%C3%AD_disk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://cs.wikipedia.org/wiki/Blu-ra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360021913"/>
              </p:ext>
            </p:extLst>
          </p:nvPr>
        </p:nvGraphicFramePr>
        <p:xfrm>
          <a:off x="357135" y="1397603"/>
          <a:ext cx="9392290" cy="4408402"/>
        </p:xfrm>
        <a:graphic>
          <a:graphicData uri="http://schemas.openxmlformats.org/drawingml/2006/table">
            <a:tbl>
              <a:tblPr/>
              <a:tblGrid>
                <a:gridCol w="2300966"/>
                <a:gridCol w="7091324"/>
              </a:tblGrid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0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VY_32_INOVACE_IVT_1_KOT_09_ZAZNAMOVA_MEDIUM_CD_DVD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Mgr. Miroslav Kotlas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Hardware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1. 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13.10.2012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Seznámení se základními kompaktními disky CD, DVD, </a:t>
                      </a:r>
                      <a:r>
                        <a:rPr kumimoji="0" lang="cs-CZ" sz="15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Blu-Ray</a:t>
                      </a: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.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037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samostudium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376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2183073" y="683934"/>
            <a:ext cx="5558344" cy="378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00794" tIns="50397" rIns="100794" bIns="50397"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983" y="5761831"/>
            <a:ext cx="6706777" cy="163724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52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Cd, </a:t>
            </a:r>
            <a:r>
              <a:rPr lang="cs-CZ" dirty="0" err="1" smtClean="0"/>
              <a:t>dvd</a:t>
            </a:r>
            <a:r>
              <a:rPr lang="cs-CZ" dirty="0" smtClean="0"/>
              <a:t>, </a:t>
            </a:r>
            <a:r>
              <a:rPr lang="cs-CZ" dirty="0" err="1" smtClean="0"/>
              <a:t>blu-ray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Hardware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880609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CD</a:t>
            </a:r>
          </a:p>
          <a:p>
            <a:r>
              <a:rPr lang="cs-CZ" dirty="0" smtClean="0"/>
              <a:t>Typy CD</a:t>
            </a:r>
          </a:p>
          <a:p>
            <a:r>
              <a:rPr lang="cs-CZ" dirty="0" smtClean="0"/>
              <a:t>DVD</a:t>
            </a:r>
          </a:p>
          <a:p>
            <a:r>
              <a:rPr lang="cs-CZ" dirty="0" smtClean="0"/>
              <a:t>Typy DVD</a:t>
            </a:r>
          </a:p>
          <a:p>
            <a:r>
              <a:rPr lang="cs-CZ" dirty="0" err="1" smtClean="0"/>
              <a:t>Blu-Ray</a:t>
            </a:r>
            <a:r>
              <a:rPr lang="cs-CZ" dirty="0" smtClean="0"/>
              <a:t> Disk</a:t>
            </a:r>
          </a:p>
          <a:p>
            <a:r>
              <a:rPr lang="cs-CZ" dirty="0" smtClean="0"/>
              <a:t>Typy BD</a:t>
            </a:r>
          </a:p>
          <a:p>
            <a:r>
              <a:rPr lang="cs-CZ" dirty="0" smtClean="0"/>
              <a:t>Optická mechanika</a:t>
            </a:r>
          </a:p>
          <a:p>
            <a:r>
              <a:rPr lang="cs-CZ" dirty="0" smtClean="0"/>
              <a:t>Princip vypalování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580477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Kompaktní disk (</a:t>
            </a:r>
            <a:r>
              <a:rPr lang="cs-CZ" b="1" dirty="0" err="1" smtClean="0"/>
              <a:t>C</a:t>
            </a:r>
            <a:r>
              <a:rPr lang="cs-CZ" dirty="0" err="1" smtClean="0"/>
              <a:t>ompact</a:t>
            </a:r>
            <a:r>
              <a:rPr lang="cs-CZ" dirty="0" smtClean="0"/>
              <a:t> </a:t>
            </a:r>
            <a:r>
              <a:rPr lang="cs-CZ" b="1" dirty="0" smtClean="0"/>
              <a:t>d</a:t>
            </a:r>
            <a:r>
              <a:rPr lang="cs-CZ" dirty="0" smtClean="0"/>
              <a:t>isk)</a:t>
            </a:r>
          </a:p>
          <a:p>
            <a:r>
              <a:rPr lang="cs-CZ" dirty="0" smtClean="0"/>
              <a:t>Optický </a:t>
            </a:r>
            <a:r>
              <a:rPr lang="cs-CZ" dirty="0"/>
              <a:t>disk určený pro ukládání digitálních dat</a:t>
            </a:r>
          </a:p>
          <a:p>
            <a:r>
              <a:rPr lang="cs-CZ" dirty="0"/>
              <a:t>Data jsou uložena ve stopách na jedné dlouhé </a:t>
            </a:r>
            <a:r>
              <a:rPr lang="cs-CZ" dirty="0" smtClean="0"/>
              <a:t>spirále (cca 6km dlouhá)</a:t>
            </a:r>
          </a:p>
          <a:p>
            <a:pPr lvl="1"/>
            <a:r>
              <a:rPr lang="cs-CZ" dirty="0" smtClean="0"/>
              <a:t>Začíná </a:t>
            </a:r>
            <a:r>
              <a:rPr lang="cs-CZ" dirty="0"/>
              <a:t>ve středu </a:t>
            </a:r>
            <a:r>
              <a:rPr lang="cs-CZ" dirty="0" smtClean="0"/>
              <a:t>média a postupně se </a:t>
            </a:r>
            <a:r>
              <a:rPr lang="cs-CZ" dirty="0"/>
              <a:t>rozvíjí až k jeho </a:t>
            </a:r>
            <a:r>
              <a:rPr lang="cs-CZ" dirty="0" smtClean="0"/>
              <a:t>okraji</a:t>
            </a:r>
          </a:p>
          <a:p>
            <a:pPr lvl="1"/>
            <a:r>
              <a:rPr lang="cs-CZ" dirty="0" smtClean="0"/>
              <a:t>Rozdíl oproti HDD a disketě (soustředné kružnice)</a:t>
            </a:r>
          </a:p>
          <a:p>
            <a:r>
              <a:rPr lang="cs-CZ" dirty="0" smtClean="0"/>
              <a:t>Každá </a:t>
            </a:r>
            <a:r>
              <a:rPr lang="cs-CZ" dirty="0"/>
              <a:t>stopa může obsahovat </a:t>
            </a:r>
            <a:endParaRPr lang="cs-CZ" dirty="0" smtClean="0"/>
          </a:p>
          <a:p>
            <a:pPr lvl="1"/>
            <a:r>
              <a:rPr lang="cs-CZ" dirty="0"/>
              <a:t>D</a:t>
            </a:r>
            <a:r>
              <a:rPr lang="cs-CZ" dirty="0" smtClean="0"/>
              <a:t>igitální </a:t>
            </a:r>
            <a:r>
              <a:rPr lang="cs-CZ" dirty="0"/>
              <a:t>zvukovou nahrávku (tzv. </a:t>
            </a:r>
            <a:r>
              <a:rPr lang="cs-CZ" i="1" dirty="0"/>
              <a:t>audio CD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Počítačem čitelná </a:t>
            </a:r>
            <a:r>
              <a:rPr lang="cs-CZ" dirty="0"/>
              <a:t>data (</a:t>
            </a:r>
            <a:r>
              <a:rPr lang="cs-CZ" i="1" dirty="0" smtClean="0"/>
              <a:t>CD-ROM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2593153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Historie</a:t>
            </a:r>
          </a:p>
          <a:p>
            <a:pPr lvl="1"/>
            <a:r>
              <a:rPr lang="cs-CZ" dirty="0" smtClean="0"/>
              <a:t>1979 – Sony, Philips</a:t>
            </a:r>
          </a:p>
          <a:p>
            <a:pPr lvl="1"/>
            <a:r>
              <a:rPr lang="cs-CZ" dirty="0" smtClean="0"/>
              <a:t>Původně pro uchování a reprodukci hudby</a:t>
            </a:r>
          </a:p>
          <a:p>
            <a:pPr lvl="1"/>
            <a:r>
              <a:rPr lang="cs-CZ" dirty="0" smtClean="0"/>
              <a:t>1. CD album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Visitors</a:t>
            </a:r>
            <a:r>
              <a:rPr lang="cs-CZ" dirty="0" smtClean="0"/>
              <a:t> od skupiny ABBA</a:t>
            </a:r>
          </a:p>
          <a:p>
            <a:r>
              <a:rPr lang="cs-CZ" dirty="0" smtClean="0"/>
              <a:t>Parametry</a:t>
            </a:r>
          </a:p>
          <a:p>
            <a:pPr lvl="1"/>
            <a:r>
              <a:rPr lang="cs-CZ" dirty="0" smtClean="0"/>
              <a:t>Velikost 12 cm, existuje i menší verze 8 cm</a:t>
            </a:r>
          </a:p>
          <a:p>
            <a:pPr lvl="1"/>
            <a:r>
              <a:rPr lang="cs-CZ" dirty="0" smtClean="0"/>
              <a:t>Tloušťka 1,2 mm</a:t>
            </a:r>
          </a:p>
          <a:p>
            <a:r>
              <a:rPr lang="cs-CZ" dirty="0" smtClean="0"/>
              <a:t>Kapacita CD</a:t>
            </a:r>
          </a:p>
          <a:p>
            <a:pPr lvl="1"/>
            <a:r>
              <a:rPr lang="cs-CZ" dirty="0" smtClean="0"/>
              <a:t>700 MB</a:t>
            </a:r>
          </a:p>
          <a:p>
            <a:pPr lvl="1"/>
            <a:r>
              <a:rPr lang="cs-CZ" dirty="0" smtClean="0"/>
              <a:t>80 minut</a:t>
            </a:r>
          </a:p>
          <a:p>
            <a:r>
              <a:rPr lang="cs-CZ" dirty="0" smtClean="0"/>
              <a:t>Životnost CD je přibližně 8 let (záleží na zacházení)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3376288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CD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Audio CD</a:t>
            </a:r>
          </a:p>
          <a:p>
            <a:r>
              <a:rPr lang="cs-CZ" dirty="0" smtClean="0"/>
              <a:t>CD-ROM</a:t>
            </a:r>
          </a:p>
          <a:p>
            <a:pPr lvl="1"/>
            <a:r>
              <a:rPr lang="cs-CZ" dirty="0" smtClean="0"/>
              <a:t>Pro záznam dat, pouze pro čtení</a:t>
            </a:r>
          </a:p>
          <a:p>
            <a:r>
              <a:rPr lang="cs-CZ" dirty="0" smtClean="0"/>
              <a:t>CD-R </a:t>
            </a:r>
          </a:p>
          <a:p>
            <a:pPr lvl="1"/>
            <a:r>
              <a:rPr lang="cs-CZ" dirty="0"/>
              <a:t>V</a:t>
            </a:r>
            <a:r>
              <a:rPr lang="cs-CZ" dirty="0" smtClean="0"/>
              <a:t>yrábějí se prázdná, lze zapsat pouze jednou</a:t>
            </a:r>
          </a:p>
          <a:p>
            <a:r>
              <a:rPr lang="cs-CZ" dirty="0" smtClean="0"/>
              <a:t>CD-RW 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řepisovatelné CD, lze zapisovat opakovaně</a:t>
            </a:r>
          </a:p>
          <a:p>
            <a:r>
              <a:rPr lang="cs-CZ" dirty="0" smtClean="0"/>
              <a:t>VIDEO CD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3914975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Digital </a:t>
            </a:r>
            <a:r>
              <a:rPr lang="cs-CZ" dirty="0" err="1"/>
              <a:t>Versatile</a:t>
            </a:r>
            <a:r>
              <a:rPr lang="cs-CZ" dirty="0"/>
              <a:t> </a:t>
            </a:r>
            <a:r>
              <a:rPr lang="cs-CZ" dirty="0" err="1" smtClean="0"/>
              <a:t>Disc</a:t>
            </a:r>
            <a:r>
              <a:rPr lang="cs-CZ" dirty="0" smtClean="0"/>
              <a:t> (digitální víceúčelový disk) </a:t>
            </a:r>
            <a:r>
              <a:rPr lang="cs-CZ" dirty="0"/>
              <a:t>nebo Digital Video </a:t>
            </a:r>
            <a:r>
              <a:rPr lang="cs-CZ" dirty="0" err="1" smtClean="0"/>
              <a:t>Disc</a:t>
            </a:r>
            <a:r>
              <a:rPr lang="cs-CZ" dirty="0" smtClean="0"/>
              <a:t> (digitální videodisk)</a:t>
            </a:r>
          </a:p>
          <a:p>
            <a:r>
              <a:rPr lang="cs-CZ" dirty="0" smtClean="0"/>
              <a:t>Optický </a:t>
            </a:r>
            <a:r>
              <a:rPr lang="cs-CZ" dirty="0"/>
              <a:t>disk určený pro ukládání digitálních dat</a:t>
            </a:r>
          </a:p>
          <a:p>
            <a:r>
              <a:rPr lang="cs-CZ" dirty="0" smtClean="0"/>
              <a:t>Zpětně kompatibilní s CD</a:t>
            </a:r>
          </a:p>
          <a:p>
            <a:r>
              <a:rPr lang="cs-CZ" dirty="0" smtClean="0"/>
              <a:t>Může </a:t>
            </a:r>
            <a:r>
              <a:rPr lang="cs-CZ" dirty="0"/>
              <a:t>obsahovat filmy ve vysoké obrazové a zvukové kvalitě nebo jiná </a:t>
            </a:r>
            <a:r>
              <a:rPr lang="cs-CZ" dirty="0" smtClean="0"/>
              <a:t>data</a:t>
            </a:r>
          </a:p>
          <a:p>
            <a:r>
              <a:rPr lang="cs-CZ" dirty="0" smtClean="0"/>
              <a:t>Historie</a:t>
            </a:r>
          </a:p>
          <a:p>
            <a:pPr lvl="1"/>
            <a:r>
              <a:rPr lang="cs-CZ" dirty="0" smtClean="0"/>
              <a:t>Na trh uveden v Japonsku v roce 1996</a:t>
            </a:r>
          </a:p>
          <a:p>
            <a:r>
              <a:rPr lang="cs-CZ" dirty="0" smtClean="0"/>
              <a:t>Oproti CD větší kapacita </a:t>
            </a:r>
            <a:r>
              <a:rPr lang="cs-CZ" dirty="0" smtClean="0">
                <a:sym typeface="Wingdings"/>
              </a:rPr>
              <a:t> nástupce CD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0764628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</a:t>
            </a:r>
            <a:r>
              <a:rPr lang="cs-CZ" dirty="0" err="1" smtClean="0"/>
              <a:t>dvd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0" y="1644651"/>
            <a:ext cx="8423910" cy="5715000"/>
          </a:xfrm>
        </p:spPr>
        <p:txBody>
          <a:bodyPr>
            <a:normAutofit/>
          </a:bodyPr>
          <a:lstStyle/>
          <a:p>
            <a:r>
              <a:rPr lang="cs-CZ" dirty="0" smtClean="0"/>
              <a:t>Zápis </a:t>
            </a:r>
            <a:r>
              <a:rPr lang="cs-CZ" dirty="0"/>
              <a:t>na jednu nebo obě dvě strany, v jedné nebo dvou vrstvách na každou stranu. Na počtu stran a vrstev závisí kapacita média.</a:t>
            </a:r>
          </a:p>
          <a:p>
            <a:pPr lvl="1"/>
            <a:r>
              <a:rPr lang="cs-CZ" b="1" dirty="0"/>
              <a:t>DVD-5: jedna strana, jedna vrstva, kapacita 4,7 </a:t>
            </a:r>
            <a:r>
              <a:rPr lang="cs-CZ" b="1" dirty="0" smtClean="0"/>
              <a:t>GB</a:t>
            </a:r>
            <a:endParaRPr lang="cs-CZ" b="1" dirty="0"/>
          </a:p>
          <a:p>
            <a:pPr lvl="1"/>
            <a:r>
              <a:rPr lang="cs-CZ" dirty="0"/>
              <a:t>DVD-9: jedna strana, dvě vrstvy, 8,5 </a:t>
            </a:r>
            <a:r>
              <a:rPr lang="cs-CZ" dirty="0" smtClean="0"/>
              <a:t>GB</a:t>
            </a:r>
            <a:endParaRPr lang="cs-CZ" dirty="0"/>
          </a:p>
          <a:p>
            <a:pPr lvl="1"/>
            <a:r>
              <a:rPr lang="cs-CZ" dirty="0"/>
              <a:t>DVD-10: dvě strany, jedna vrstva na každé straně, 9,4 </a:t>
            </a:r>
            <a:r>
              <a:rPr lang="cs-CZ" dirty="0" smtClean="0"/>
              <a:t>GB</a:t>
            </a:r>
            <a:endParaRPr lang="cs-CZ" dirty="0"/>
          </a:p>
          <a:p>
            <a:pPr lvl="1"/>
            <a:r>
              <a:rPr lang="cs-CZ" dirty="0"/>
              <a:t>DVD-14: dvě strany, dvě vrstvy na jedné straně, jedna vrstva na druhé, 13,2 </a:t>
            </a:r>
            <a:r>
              <a:rPr lang="cs-CZ" dirty="0" smtClean="0"/>
              <a:t>GB</a:t>
            </a:r>
            <a:endParaRPr lang="cs-CZ" dirty="0"/>
          </a:p>
          <a:p>
            <a:pPr lvl="1"/>
            <a:r>
              <a:rPr lang="cs-CZ" dirty="0"/>
              <a:t>DVD-18: dvě strany, dvě vrstvy na každé straně, 17,1 </a:t>
            </a:r>
            <a:r>
              <a:rPr lang="cs-CZ" dirty="0" smtClean="0"/>
              <a:t>GB</a:t>
            </a:r>
          </a:p>
          <a:p>
            <a:r>
              <a:rPr lang="cs-CZ" dirty="0" smtClean="0"/>
              <a:t>Uživatel </a:t>
            </a:r>
            <a:r>
              <a:rPr lang="cs-CZ" dirty="0"/>
              <a:t>může vytvořit DVD-nosiče těchto typů:</a:t>
            </a:r>
          </a:p>
          <a:p>
            <a:pPr lvl="1"/>
            <a:r>
              <a:rPr lang="cs-CZ" dirty="0"/>
              <a:t>DVD-Video (obsahuje filmy (obraz a zvuk))</a:t>
            </a:r>
          </a:p>
          <a:p>
            <a:pPr lvl="1"/>
            <a:r>
              <a:rPr lang="cs-CZ" dirty="0"/>
              <a:t>DVD-Audio (obsahuje zvuk v kvalitě CD a lepší)</a:t>
            </a:r>
          </a:p>
          <a:p>
            <a:pPr lvl="1"/>
            <a:r>
              <a:rPr lang="cs-CZ" dirty="0"/>
              <a:t>DVD Data (obsahuje údaje)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629403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</a:t>
            </a:r>
            <a:r>
              <a:rPr lang="cs-CZ" dirty="0" err="1" smtClean="0"/>
              <a:t>dvd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DVD-ROM </a:t>
            </a:r>
          </a:p>
          <a:p>
            <a:pPr lvl="1"/>
            <a:r>
              <a:rPr lang="cs-CZ" dirty="0" smtClean="0"/>
              <a:t>Pouze pro čtení, vyrábí se lisováním</a:t>
            </a:r>
          </a:p>
          <a:p>
            <a:r>
              <a:rPr lang="cs-CZ" dirty="0" smtClean="0"/>
              <a:t>DVD-R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ouze pro jeden zápis</a:t>
            </a:r>
          </a:p>
          <a:p>
            <a:pPr lvl="1"/>
            <a:r>
              <a:rPr lang="cs-CZ" dirty="0" smtClean="0"/>
              <a:t>Drží se technologie CD</a:t>
            </a:r>
          </a:p>
          <a:p>
            <a:pPr lvl="1"/>
            <a:r>
              <a:rPr lang="cs-CZ" dirty="0" smtClean="0"/>
              <a:t>Dokázali přehrát i starší mechaniky </a:t>
            </a:r>
          </a:p>
          <a:p>
            <a:r>
              <a:rPr lang="cs-CZ" dirty="0" smtClean="0"/>
              <a:t>DVD+R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ouze pro jeden zápis</a:t>
            </a:r>
          </a:p>
          <a:p>
            <a:pPr lvl="1"/>
            <a:r>
              <a:rPr lang="cs-CZ" dirty="0" smtClean="0"/>
              <a:t>Rozdíl od DVD-R je v technologii, novější typ</a:t>
            </a:r>
          </a:p>
          <a:p>
            <a:r>
              <a:rPr lang="cs-CZ" dirty="0" smtClean="0"/>
              <a:t>DVD-RW</a:t>
            </a:r>
          </a:p>
          <a:p>
            <a:pPr lvl="1"/>
            <a:r>
              <a:rPr lang="cs-CZ" dirty="0" smtClean="0"/>
              <a:t>přepisovatelné</a:t>
            </a:r>
          </a:p>
          <a:p>
            <a:r>
              <a:rPr lang="cs-CZ" dirty="0" smtClean="0"/>
              <a:t>DVD-RAM</a:t>
            </a:r>
          </a:p>
          <a:p>
            <a:pPr lvl="1"/>
            <a:r>
              <a:rPr lang="cs-CZ" dirty="0" smtClean="0"/>
              <a:t>Libovolně přepisovatelné</a:t>
            </a:r>
          </a:p>
          <a:p>
            <a:pPr lvl="1"/>
            <a:r>
              <a:rPr lang="cs-CZ" dirty="0" smtClean="0"/>
              <a:t>Podobná funkce jako pevný disk, málo známé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945603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Blu-ray</a:t>
            </a:r>
            <a:r>
              <a:rPr lang="cs-CZ" dirty="0" smtClean="0"/>
              <a:t> disk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Třetí generace optických disků</a:t>
            </a:r>
          </a:p>
          <a:p>
            <a:r>
              <a:rPr lang="cs-CZ" dirty="0" smtClean="0"/>
              <a:t>Vyvinula firma Sony ve spolupráci s </a:t>
            </a:r>
            <a:r>
              <a:rPr lang="cs-CZ" dirty="0" err="1" smtClean="0"/>
              <a:t>Phillips</a:t>
            </a:r>
            <a:endParaRPr lang="cs-CZ" dirty="0" smtClean="0"/>
          </a:p>
          <a:p>
            <a:r>
              <a:rPr lang="cs-CZ" dirty="0" smtClean="0"/>
              <a:t>Název ze slova Blue </a:t>
            </a:r>
            <a:r>
              <a:rPr lang="cs-CZ" dirty="0" err="1" smtClean="0"/>
              <a:t>Ray</a:t>
            </a:r>
            <a:r>
              <a:rPr lang="cs-CZ" dirty="0" smtClean="0"/>
              <a:t> (modrý paprsek)</a:t>
            </a:r>
          </a:p>
          <a:p>
            <a:r>
              <a:rPr lang="cs-CZ" dirty="0" smtClean="0"/>
              <a:t>Standartní kapacita disků je </a:t>
            </a:r>
            <a:r>
              <a:rPr lang="cs-CZ" b="1" dirty="0" smtClean="0"/>
              <a:t>25 GB</a:t>
            </a:r>
          </a:p>
          <a:p>
            <a:r>
              <a:rPr lang="cs-CZ" dirty="0" smtClean="0"/>
              <a:t>Vhodné k uchování videa v HD kvalitě </a:t>
            </a:r>
            <a:br>
              <a:rPr lang="cs-CZ" dirty="0" smtClean="0"/>
            </a:br>
            <a:r>
              <a:rPr lang="cs-CZ" dirty="0" smtClean="0"/>
              <a:t>(1920x1080 bodů)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7176253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BD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BD-ROM</a:t>
            </a:r>
          </a:p>
          <a:p>
            <a:pPr lvl="1"/>
            <a:r>
              <a:rPr lang="cs-CZ" dirty="0" smtClean="0"/>
              <a:t>Disk </a:t>
            </a:r>
            <a:r>
              <a:rPr lang="cs-CZ" dirty="0"/>
              <a:t>pouze pro čtení</a:t>
            </a:r>
          </a:p>
          <a:p>
            <a:r>
              <a:rPr lang="cs-CZ" dirty="0" smtClean="0"/>
              <a:t>BD-R</a:t>
            </a:r>
          </a:p>
          <a:p>
            <a:pPr lvl="1"/>
            <a:r>
              <a:rPr lang="cs-CZ" dirty="0"/>
              <a:t>D</a:t>
            </a:r>
            <a:r>
              <a:rPr lang="cs-CZ" dirty="0" smtClean="0"/>
              <a:t>isk </a:t>
            </a:r>
            <a:r>
              <a:rPr lang="cs-CZ" dirty="0"/>
              <a:t>k jednorázovému zápisu</a:t>
            </a:r>
          </a:p>
          <a:p>
            <a:r>
              <a:rPr lang="cs-CZ" dirty="0" smtClean="0"/>
              <a:t>BD-RE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řepisovatelný </a:t>
            </a:r>
            <a:r>
              <a:rPr lang="cs-CZ" dirty="0"/>
              <a:t>disk</a:t>
            </a:r>
          </a:p>
          <a:p>
            <a:r>
              <a:rPr lang="cs-CZ" dirty="0" smtClean="0"/>
              <a:t>BD-XL</a:t>
            </a:r>
          </a:p>
          <a:p>
            <a:pPr lvl="1"/>
            <a:r>
              <a:rPr lang="cs-CZ" dirty="0"/>
              <a:t>D</a:t>
            </a:r>
            <a:r>
              <a:rPr lang="cs-CZ" dirty="0" smtClean="0"/>
              <a:t>isk </a:t>
            </a:r>
            <a:r>
              <a:rPr lang="cs-CZ" dirty="0"/>
              <a:t>se zvýšenou paměťovou kapacitou</a:t>
            </a:r>
          </a:p>
          <a:p>
            <a:r>
              <a:rPr lang="cs-CZ" dirty="0"/>
              <a:t>BD </a:t>
            </a:r>
            <a:r>
              <a:rPr lang="cs-CZ" dirty="0" smtClean="0"/>
              <a:t>3D</a:t>
            </a:r>
          </a:p>
          <a:p>
            <a:pPr lvl="1"/>
            <a:r>
              <a:rPr lang="cs-CZ" dirty="0"/>
              <a:t>D</a:t>
            </a:r>
            <a:r>
              <a:rPr lang="cs-CZ" dirty="0" smtClean="0"/>
              <a:t>isk </a:t>
            </a:r>
            <a:r>
              <a:rPr lang="cs-CZ" dirty="0"/>
              <a:t>s 3D obsahem</a:t>
            </a:r>
          </a:p>
          <a:p>
            <a:r>
              <a:rPr lang="cs-CZ" dirty="0" smtClean="0"/>
              <a:t>Mini-BD</a:t>
            </a:r>
          </a:p>
          <a:p>
            <a:pPr lvl="1"/>
            <a:r>
              <a:rPr lang="cs-CZ" dirty="0"/>
              <a:t>D</a:t>
            </a:r>
            <a:r>
              <a:rPr lang="cs-CZ" dirty="0" smtClean="0"/>
              <a:t>isk </a:t>
            </a:r>
            <a:r>
              <a:rPr lang="cs-CZ" dirty="0"/>
              <a:t>pro použití v přenosných zařízeních (videokamery apod</a:t>
            </a:r>
            <a:r>
              <a:rPr lang="cs-CZ" dirty="0" smtClean="0"/>
              <a:t>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612553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Optická mechanika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Zařízení </a:t>
            </a:r>
            <a:r>
              <a:rPr lang="cs-CZ" sz="2800" dirty="0"/>
              <a:t>na zápis a čtení dat z optických </a:t>
            </a:r>
            <a:r>
              <a:rPr lang="cs-CZ" sz="2800" dirty="0" smtClean="0"/>
              <a:t>disků</a:t>
            </a:r>
          </a:p>
          <a:p>
            <a:r>
              <a:rPr lang="cs-CZ" sz="2800" dirty="0" smtClean="0"/>
              <a:t>Funguje na principu laserového světla</a:t>
            </a:r>
          </a:p>
          <a:p>
            <a:r>
              <a:rPr lang="cs-CZ" sz="2800" dirty="0" smtClean="0"/>
              <a:t>Definována </a:t>
            </a:r>
            <a:r>
              <a:rPr lang="cs-CZ" sz="2800" dirty="0"/>
              <a:t>třemi rozdílnými </a:t>
            </a:r>
            <a:r>
              <a:rPr lang="cs-CZ" sz="2800" dirty="0" smtClean="0"/>
              <a:t>rychlostmi</a:t>
            </a:r>
          </a:p>
          <a:p>
            <a:pPr lvl="1"/>
            <a:r>
              <a:rPr lang="cs-CZ" sz="2500" dirty="0" smtClean="0"/>
              <a:t>Pro zápis (R)</a:t>
            </a:r>
          </a:p>
          <a:p>
            <a:pPr lvl="1"/>
            <a:r>
              <a:rPr lang="cs-CZ" sz="2500" dirty="0" smtClean="0"/>
              <a:t>Pro přepis (RW)</a:t>
            </a:r>
          </a:p>
          <a:p>
            <a:pPr lvl="1"/>
            <a:r>
              <a:rPr lang="cs-CZ" sz="2500" dirty="0" smtClean="0"/>
              <a:t>Pro čtení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0079008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vypalování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342900" indent="-3429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dirty="0"/>
              <a:t>Jednou </a:t>
            </a:r>
            <a:r>
              <a:rPr lang="cs-CZ" dirty="0" err="1"/>
              <a:t>zapisovatelný</a:t>
            </a:r>
            <a:r>
              <a:rPr lang="cs-CZ" dirty="0"/>
              <a:t> </a:t>
            </a:r>
            <a:r>
              <a:rPr lang="cs-CZ" dirty="0" smtClean="0"/>
              <a:t>disk</a:t>
            </a:r>
          </a:p>
          <a:p>
            <a:pPr marL="746077" lvl="1" indent="-3429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z="2200" dirty="0"/>
              <a:t>N</a:t>
            </a:r>
            <a:r>
              <a:rPr lang="cs-CZ" sz="2200" dirty="0" smtClean="0"/>
              <a:t>a </a:t>
            </a:r>
            <a:r>
              <a:rPr lang="cs-CZ" sz="2200" dirty="0"/>
              <a:t>vrstvě zlata - organická vrstva krytá polykarbonátovým základem</a:t>
            </a:r>
          </a:p>
          <a:p>
            <a:pPr marL="746077" lvl="1" indent="-3429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z="2200" dirty="0"/>
              <a:t>Laserový paprsek projde polykarbonátem a propálí organickou vrstvu až k vrstvě zlata a tím vzniká důlek (pit</a:t>
            </a:r>
            <a:r>
              <a:rPr lang="cs-CZ" sz="2200" dirty="0" smtClean="0"/>
              <a:t>)</a:t>
            </a:r>
          </a:p>
          <a:p>
            <a:pPr marL="342900" indent="-3429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dirty="0" smtClean="0"/>
              <a:t>Přepisovatelný disk</a:t>
            </a:r>
          </a:p>
          <a:p>
            <a:pPr lvl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z="2200" dirty="0" smtClean="0"/>
              <a:t>Použití </a:t>
            </a:r>
            <a:r>
              <a:rPr lang="cs-CZ" sz="2200" dirty="0"/>
              <a:t>materiálů, které mohou měnit svoji strukturu z krystalické na amorfní a </a:t>
            </a:r>
            <a:r>
              <a:rPr lang="cs-CZ" sz="2200" dirty="0" smtClean="0"/>
              <a:t>zpět</a:t>
            </a:r>
            <a:endParaRPr lang="cs-CZ" sz="2200" dirty="0"/>
          </a:p>
          <a:p>
            <a:pPr lvl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z="2200" dirty="0" smtClean="0"/>
              <a:t>Materiál </a:t>
            </a:r>
            <a:r>
              <a:rPr lang="cs-CZ" sz="2200" dirty="0"/>
              <a:t>se ohřeje na teplotu přes 600 °C - změní se struktura na </a:t>
            </a:r>
            <a:r>
              <a:rPr lang="cs-CZ" sz="2200" dirty="0" smtClean="0"/>
              <a:t>amorfní</a:t>
            </a:r>
            <a:endParaRPr lang="cs-CZ" sz="2200" dirty="0"/>
          </a:p>
          <a:p>
            <a:pPr lvl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z="2200" dirty="0" smtClean="0"/>
              <a:t>Materiál </a:t>
            </a:r>
            <a:r>
              <a:rPr lang="cs-CZ" sz="2200" dirty="0"/>
              <a:t>se ohřeje méně (kolem 200 °C), vrátí se do původního </a:t>
            </a:r>
            <a:r>
              <a:rPr lang="cs-CZ" sz="2200" dirty="0" smtClean="0"/>
              <a:t>stavu</a:t>
            </a:r>
            <a:endParaRPr lang="cs-CZ" sz="2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7090072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Kompaktní disk.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2001-2012, 2. 12. 2012 [cit. 2012-10-13].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cs.wikipedia.org/wiki/Kompaktn%C3%AD_disk</a:t>
            </a:r>
            <a:endParaRPr lang="cs-CZ" dirty="0" smtClean="0"/>
          </a:p>
          <a:p>
            <a:r>
              <a:rPr lang="en-US" dirty="0"/>
              <a:t>DVD.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2001-2012, 2. 12. 2012 [cit. 2012-10-13].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cs.wikipedia.org/wiki/DVD</a:t>
            </a:r>
            <a:endParaRPr lang="cs-CZ" dirty="0" smtClean="0"/>
          </a:p>
          <a:p>
            <a:r>
              <a:rPr lang="en-US" dirty="0"/>
              <a:t>Blu-ray.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2001-2012, 15. 12. 2012 [cit. 2012-10-13].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cs.wikipedia.org/wiki/Blu-ray</a:t>
            </a:r>
            <a:endParaRPr lang="cs-CZ" dirty="0" smtClean="0"/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1387749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74</TotalTime>
  <Words>783</Words>
  <Application>Microsoft Office PowerPoint</Application>
  <PresentationFormat>Vlastní</PresentationFormat>
  <Paragraphs>134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Prezentace aplikace PowerPoint</vt:lpstr>
      <vt:lpstr>Cd, dvd, blu-ray</vt:lpstr>
      <vt:lpstr>Obsah</vt:lpstr>
      <vt:lpstr>CD</vt:lpstr>
      <vt:lpstr>CD</vt:lpstr>
      <vt:lpstr>Typy CD</vt:lpstr>
      <vt:lpstr>DVD</vt:lpstr>
      <vt:lpstr>Typy dvd</vt:lpstr>
      <vt:lpstr>Typy dvd</vt:lpstr>
      <vt:lpstr>Blu-ray disk</vt:lpstr>
      <vt:lpstr>Typy BD</vt:lpstr>
      <vt:lpstr>Optická mechanika</vt:lpstr>
      <vt:lpstr>Princip vypalování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Kotli</dc:creator>
  <cp:lastModifiedBy>Mirda Kotli</cp:lastModifiedBy>
  <cp:revision>27</cp:revision>
  <dcterms:created xsi:type="dcterms:W3CDTF">2006-08-16T00:00:00Z</dcterms:created>
  <dcterms:modified xsi:type="dcterms:W3CDTF">2012-12-23T10:36:18Z</dcterms:modified>
</cp:coreProperties>
</file>