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21"/>
  </p:notesMasterIdLst>
  <p:handoutMasterIdLst>
    <p:handoutMasterId r:id="rId22"/>
  </p:handoutMasterIdLst>
  <p:sldIdLst>
    <p:sldId id="284" r:id="rId2"/>
    <p:sldId id="259" r:id="rId3"/>
    <p:sldId id="260" r:id="rId4"/>
    <p:sldId id="268" r:id="rId5"/>
    <p:sldId id="269" r:id="rId6"/>
    <p:sldId id="273" r:id="rId7"/>
    <p:sldId id="285" r:id="rId8"/>
    <p:sldId id="286" r:id="rId9"/>
    <p:sldId id="287" r:id="rId10"/>
    <p:sldId id="288" r:id="rId11"/>
    <p:sldId id="271" r:id="rId12"/>
    <p:sldId id="272" r:id="rId13"/>
    <p:sldId id="275" r:id="rId14"/>
    <p:sldId id="276" r:id="rId15"/>
    <p:sldId id="277" r:id="rId16"/>
    <p:sldId id="278" r:id="rId17"/>
    <p:sldId id="279" r:id="rId18"/>
    <p:sldId id="283" r:id="rId19"/>
    <p:sldId id="26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6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58790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42499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ntkovo.cz/?page=vyroba-a-montaz/konstrukce-pro-telocvicn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4%9Bda" TargetMode="External"/><Relationship Id="rId2" Type="http://schemas.openxmlformats.org/officeDocument/2006/relationships/hyperlink" Target="http://cs.wikipedia.org/wiki/%C5%98e%C4%8Dtin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litina" TargetMode="External"/><Relationship Id="rId4" Type="http://schemas.openxmlformats.org/officeDocument/2006/relationships/hyperlink" Target="http://cs.wikipedia.org/wiki/Kov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Výroba železa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</a:t>
            </a:r>
            <a:r>
              <a:rPr lang="cs-CZ" dirty="0" smtClean="0"/>
              <a:t>. </a:t>
            </a:r>
            <a:r>
              <a:rPr lang="cs-CZ" dirty="0" err="1" smtClean="0"/>
              <a:t>Knedlová</a:t>
            </a:r>
            <a:r>
              <a:rPr lang="cs-CZ" dirty="0" smtClean="0"/>
              <a:t> </a:t>
            </a:r>
            <a:r>
              <a:rPr lang="cs-CZ" dirty="0" smtClean="0"/>
              <a:t>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V./2 Inovace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 Železo se vyrábí ze železných rud v hutích. </a:t>
            </a:r>
          </a:p>
          <a:p>
            <a:r>
              <a:rPr lang="cs-CZ" sz="2800" dirty="0" smtClean="0"/>
              <a:t>Železné rudy obsahují převážně tyto nerosty: magnetovec (Fe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), krevel (Fe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), hnědel (Fe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. n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O) a ocelek (FeCO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).</a:t>
            </a:r>
          </a:p>
          <a:p>
            <a:r>
              <a:rPr lang="cs-CZ" sz="2800" dirty="0" smtClean="0"/>
              <a:t> Mimo nerosty obsahují rudy příměsi - hlušinu.</a:t>
            </a:r>
            <a:br>
              <a:rPr lang="cs-CZ" sz="2800" dirty="0" smtClean="0"/>
            </a:b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 Při výrobě železa reagují oxidy železa s oxidem uhelnatým (CO) a uhlíkem ve vysoké peci (schéma dole).</a:t>
            </a:r>
          </a:p>
          <a:p>
            <a:r>
              <a:rPr lang="cs-CZ" dirty="0" smtClean="0"/>
              <a:t> Vysoká pec se nepřetržitě automaticky plní vrstvami koksu, železné rudy a vápence.</a:t>
            </a:r>
          </a:p>
          <a:p>
            <a:r>
              <a:rPr lang="cs-CZ" dirty="0" smtClean="0"/>
              <a:t> Do spodní části pece se vhání předehřátý vzduch. </a:t>
            </a:r>
          </a:p>
          <a:p>
            <a:r>
              <a:rPr lang="cs-CZ" dirty="0" smtClean="0"/>
              <a:t>Spalováním koksu se v dolní části vysoké pece dosahuje teploty 1700 až 1900°C.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 Při větších teplotách se obohacuje uhlíkem, a tím se zmenšuje jeho teplota tání.</a:t>
            </a:r>
          </a:p>
          <a:p>
            <a:r>
              <a:rPr lang="cs-CZ" dirty="0" smtClean="0"/>
              <a:t> Při této teplotě vzniká z hlušiny a vápence kapalná </a:t>
            </a:r>
            <a:r>
              <a:rPr lang="cs-CZ" b="1" dirty="0" smtClean="0"/>
              <a:t>struska</a:t>
            </a:r>
            <a:r>
              <a:rPr lang="cs-CZ" dirty="0" smtClean="0"/>
              <a:t>, která chrání kapalné železo na jeho povrchu před reakcí se vzdušným kyslíkem.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Struska i roztavené železo se z vysoké pece vypouštějí zvlášť, přibližně každé dvě hodiny.</a:t>
            </a:r>
          </a:p>
          <a:p>
            <a:r>
              <a:rPr lang="cs-CZ" dirty="0" smtClean="0"/>
              <a:t> Hutníci mluví o </a:t>
            </a:r>
            <a:r>
              <a:rPr lang="cs-CZ" b="1" dirty="0" smtClean="0"/>
              <a:t>odpichu železa a strusky</a:t>
            </a:r>
            <a:r>
              <a:rPr lang="cs-CZ" dirty="0" smtClean="0"/>
              <a:t>. Vysoká pec tak pracuje nepřetržitě několik let. </a:t>
            </a:r>
          </a:p>
          <a:p>
            <a:r>
              <a:rPr lang="cs-CZ" dirty="0" smtClean="0"/>
              <a:t>Surové železo - </a:t>
            </a:r>
            <a:r>
              <a:rPr lang="cs-CZ" b="1" dirty="0" smtClean="0"/>
              <a:t>litina</a:t>
            </a:r>
            <a:r>
              <a:rPr lang="cs-CZ" dirty="0" smtClean="0"/>
              <a:t> obsahuje různé příměsi: uhlík, křemík, fosfor, mangan a další prvky.</a:t>
            </a:r>
          </a:p>
          <a:p>
            <a:r>
              <a:rPr lang="cs-CZ" dirty="0" smtClean="0"/>
              <a:t> Vyznačuje se velkou pevností a stálostí na vzduchu, je však křehké a není kujné. </a:t>
            </a:r>
          </a:p>
          <a:p>
            <a:r>
              <a:rPr lang="cs-CZ" dirty="0" smtClean="0"/>
              <a:t>Ze surového železa se odlévají např. potrubí, topná tělesa, kotle.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76532"/>
            <a:ext cx="6931835" cy="519887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843808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http://cs.wikipedia.org/wiki/Soubor:Mineral_Olixisto_GDFL101.jpg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692696"/>
            <a:ext cx="5698552" cy="511845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771800" y="6165304"/>
            <a:ext cx="45203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http://cs.wikipedia.org/wiki/Soubor:Magnetit.jpg</a:t>
            </a:r>
          </a:p>
        </p:txBody>
      </p:sp>
    </p:spTree>
    <p:extLst>
      <p:ext uri="{BB962C8B-B14F-4D97-AF65-F5344CB8AC3E}">
        <p14:creationId xmlns:p14="http://schemas.microsoft.com/office/powerpoint/2010/main" val="4072394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18462"/>
            <a:ext cx="7423745" cy="560282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82952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http://cs.wikipedia.org/wiki/Soubor:Mineral_Limonita_GDFL120.jpg</a:t>
            </a:r>
          </a:p>
        </p:txBody>
      </p:sp>
    </p:spTree>
    <p:extLst>
      <p:ext uri="{BB962C8B-B14F-4D97-AF65-F5344CB8AC3E}">
        <p14:creationId xmlns:p14="http://schemas.microsoft.com/office/powerpoint/2010/main" val="1904020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83747"/>
            <a:ext cx="8733623" cy="383187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699792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http://cs.wikipedia.org/wiki/Soubor:2005iron_ore.PNG</a:t>
            </a:r>
          </a:p>
        </p:txBody>
      </p:sp>
    </p:spTree>
    <p:extLst>
      <p:ext uri="{BB962C8B-B14F-4D97-AF65-F5344CB8AC3E}">
        <p14:creationId xmlns:p14="http://schemas.microsoft.com/office/powerpoint/2010/main" val="546868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312" y="361515"/>
            <a:ext cx="7216053" cy="541204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627784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http://cs.wikipedia.org/wiki/Soubor:VysokaPec.jpg</a:t>
            </a:r>
          </a:p>
        </p:txBody>
      </p:sp>
    </p:spTree>
    <p:extLst>
      <p:ext uri="{BB962C8B-B14F-4D97-AF65-F5344CB8AC3E}">
        <p14:creationId xmlns:p14="http://schemas.microsoft.com/office/powerpoint/2010/main" val="3400117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Tzv. surové železo se vyrábí ve </a:t>
            </a:r>
            <a:r>
              <a:rPr lang="cs-CZ" b="1" dirty="0" smtClean="0"/>
              <a:t>vysokých pecích z kyslíkatých rud.  </a:t>
            </a:r>
          </a:p>
          <a:p>
            <a:r>
              <a:rPr lang="cs-CZ" dirty="0" smtClean="0"/>
              <a:t>Vysoká pec má výšku asi 25 až 30 m a průměr10 m. Každá vysoká pec pracuje nepřetržitě řadu let.</a:t>
            </a:r>
          </a:p>
          <a:p>
            <a:r>
              <a:rPr lang="cs-CZ" dirty="0" smtClean="0"/>
              <a:t>Shora se pec neustále plní železnou rudou, koksem a struskotvornými přísadami ( vápencem nebo dolomitem )</a:t>
            </a:r>
          </a:p>
          <a:p>
            <a:r>
              <a:rPr lang="cs-CZ" dirty="0" smtClean="0"/>
              <a:t>Do spodní části pece se ustavičně vhání horký vzduch obohacený kyslíkem.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Ocel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svou pevnost se ocel využívá pro velmi namáhavé průmyslové haly, výrobní haly, </a:t>
            </a:r>
            <a:r>
              <a:rPr lang="cs-CZ" dirty="0" smtClean="0">
                <a:hlinkClick r:id="rId2"/>
              </a:rPr>
              <a:t>sportovní haly</a:t>
            </a:r>
            <a:r>
              <a:rPr lang="cs-CZ" dirty="0" smtClean="0"/>
              <a:t>, prodejní haly, sklady či zemědělské haly.</a:t>
            </a:r>
          </a:p>
          <a:p>
            <a:r>
              <a:rPr lang="cs-CZ" dirty="0" smtClean="0"/>
              <a:t> Ocel se neodmyslitelně využívá při stavbě mostů, lávek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oceli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1. Čína 40% celosvětové produkce oceli</a:t>
            </a:r>
          </a:p>
          <a:p>
            <a:r>
              <a:rPr lang="cs-CZ" dirty="0" smtClean="0"/>
              <a:t>2. Evropská Unie (z toho 1. místo Německo, ČR cca 30. místo)</a:t>
            </a:r>
          </a:p>
          <a:p>
            <a:r>
              <a:rPr lang="cs-CZ" dirty="0" smtClean="0"/>
              <a:t>3. Japonsko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společnosti vyrábějící ocel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1. </a:t>
            </a:r>
            <a:r>
              <a:rPr lang="cs-CZ" dirty="0" err="1" smtClean="0"/>
              <a:t>ArcelorMittal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err="1" smtClean="0"/>
              <a:t>Nippon</a:t>
            </a:r>
            <a:r>
              <a:rPr lang="cs-CZ" dirty="0" smtClean="0"/>
              <a:t> </a:t>
            </a:r>
            <a:r>
              <a:rPr lang="cs-CZ" dirty="0" err="1" smtClean="0"/>
              <a:t>Steel</a:t>
            </a:r>
            <a:endParaRPr lang="cs-CZ" dirty="0" smtClean="0"/>
          </a:p>
          <a:p>
            <a:r>
              <a:rPr lang="cs-CZ" dirty="0" smtClean="0"/>
              <a:t>3. JFP Holding</a:t>
            </a:r>
          </a:p>
          <a:p>
            <a:r>
              <a:rPr lang="cs-CZ" dirty="0" smtClean="0"/>
              <a:t>4. POSCO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Baosteel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Metalurgie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Metalurgie</a:t>
            </a:r>
            <a:r>
              <a:rPr lang="cs-CZ" dirty="0" smtClean="0"/>
              <a:t> (česky též </a:t>
            </a:r>
            <a:r>
              <a:rPr lang="cs-CZ" b="1" dirty="0" smtClean="0"/>
              <a:t>hutnictví</a:t>
            </a:r>
            <a:r>
              <a:rPr lang="cs-CZ" dirty="0" smtClean="0"/>
              <a:t>; z </a:t>
            </a:r>
            <a:r>
              <a:rPr lang="cs-CZ" dirty="0" smtClean="0">
                <a:hlinkClick r:id="rId2" action="ppaction://hlinkfile" tooltip="Řečtina"/>
              </a:rPr>
              <a:t>řeckého</a:t>
            </a:r>
            <a:r>
              <a:rPr lang="cs-CZ" dirty="0" smtClean="0"/>
              <a:t> </a:t>
            </a:r>
            <a:r>
              <a:rPr lang="cs-CZ" i="1" dirty="0" err="1" smtClean="0"/>
              <a:t>metallourgos</a:t>
            </a:r>
            <a:r>
              <a:rPr lang="cs-CZ" i="1" dirty="0" smtClean="0"/>
              <a:t>, pracovník s kovem</a:t>
            </a:r>
            <a:r>
              <a:rPr lang="cs-CZ" dirty="0" smtClean="0"/>
              <a:t> &lt; </a:t>
            </a:r>
            <a:r>
              <a:rPr lang="cs-CZ" i="1" dirty="0" err="1" smtClean="0"/>
              <a:t>metallon</a:t>
            </a:r>
            <a:r>
              <a:rPr lang="cs-CZ" i="1" dirty="0" smtClean="0"/>
              <a:t>, kov + </a:t>
            </a:r>
            <a:r>
              <a:rPr lang="cs-CZ" i="1" dirty="0" err="1" smtClean="0"/>
              <a:t>ergon</a:t>
            </a:r>
            <a:r>
              <a:rPr lang="cs-CZ" i="1" dirty="0" smtClean="0"/>
              <a:t>, práce</a:t>
            </a:r>
            <a:r>
              <a:rPr lang="cs-CZ" dirty="0" smtClean="0"/>
              <a:t>) je </a:t>
            </a:r>
            <a:r>
              <a:rPr lang="cs-CZ" dirty="0" smtClean="0">
                <a:hlinkClick r:id="rId3" action="ppaction://hlinkfile" tooltip="Věda"/>
              </a:rPr>
              <a:t>věda</a:t>
            </a:r>
            <a:r>
              <a:rPr lang="cs-CZ" dirty="0" smtClean="0"/>
              <a:t> a výrobní odvětví zabývající se získáváním a zpracováním </a:t>
            </a:r>
            <a:r>
              <a:rPr lang="cs-CZ" dirty="0" smtClean="0">
                <a:hlinkClick r:id="rId4" action="ppaction://hlinkfile" tooltip="Kov"/>
              </a:rPr>
              <a:t>kovů</a:t>
            </a:r>
            <a:r>
              <a:rPr lang="cs-CZ" dirty="0" smtClean="0"/>
              <a:t> a jejich </a:t>
            </a:r>
            <a:r>
              <a:rPr lang="cs-CZ" dirty="0" smtClean="0">
                <a:hlinkClick r:id="rId5" action="ppaction://hlinkfile" tooltip="Slitina"/>
              </a:rPr>
              <a:t>slitin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železa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268760"/>
            <a:ext cx="4426978" cy="4572000"/>
          </a:xfrm>
        </p:spPr>
      </p:pic>
      <p:sp>
        <p:nvSpPr>
          <p:cNvPr id="9" name="Obdélník 8"/>
          <p:cNvSpPr/>
          <p:nvPr/>
        </p:nvSpPr>
        <p:spPr>
          <a:xfrm>
            <a:off x="2555776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http://cs.wikipedia.org/wiki/Soubor:Semence_tapissier.jpg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Výroba železa je známá 5 tis. let</a:t>
            </a:r>
          </a:p>
          <a:p>
            <a:r>
              <a:rPr lang="cs-CZ" u="sng" dirty="0" smtClean="0"/>
              <a:t>Surovina</a:t>
            </a:r>
            <a:r>
              <a:rPr lang="cs-CZ" dirty="0" smtClean="0"/>
              <a:t> : železná ruda  ( magnetovec, krevel )</a:t>
            </a:r>
          </a:p>
          <a:p>
            <a:r>
              <a:rPr lang="cs-CZ" u="sng" dirty="0" smtClean="0"/>
              <a:t>Zdrojem energie </a:t>
            </a:r>
            <a:r>
              <a:rPr lang="cs-CZ" dirty="0" smtClean="0"/>
              <a:t>: koks ( z uhlí )</a:t>
            </a:r>
          </a:p>
          <a:p>
            <a:r>
              <a:rPr lang="cs-CZ" u="sng" dirty="0" smtClean="0"/>
              <a:t>Přísada :</a:t>
            </a:r>
            <a:r>
              <a:rPr lang="cs-CZ" dirty="0" smtClean="0"/>
              <a:t> vápenec, dolomit</a:t>
            </a:r>
          </a:p>
          <a:p>
            <a:r>
              <a:rPr lang="cs-CZ" dirty="0" smtClean="0"/>
              <a:t>Směs koksu, rudy a vápence se naváží do </a:t>
            </a:r>
            <a:r>
              <a:rPr lang="cs-CZ" b="1" dirty="0" smtClean="0"/>
              <a:t>vysoké pece.</a:t>
            </a:r>
            <a:endParaRPr lang="cs-CZ" dirty="0" smtClean="0"/>
          </a:p>
          <a:p>
            <a:r>
              <a:rPr lang="cs-CZ" dirty="0" smtClean="0"/>
              <a:t>K udržení vysoké teploty se do pece vhání </a:t>
            </a:r>
            <a:r>
              <a:rPr lang="cs-CZ" b="1" dirty="0" smtClean="0"/>
              <a:t>předehřátý vzduch.</a:t>
            </a:r>
          </a:p>
          <a:p>
            <a:r>
              <a:rPr lang="cs-CZ" dirty="0" smtClean="0"/>
              <a:t>Hořením koksu, reaguje </a:t>
            </a:r>
            <a:r>
              <a:rPr lang="cs-CZ" b="1" dirty="0" smtClean="0"/>
              <a:t>železná ruda s uhlíkem</a:t>
            </a:r>
            <a:r>
              <a:rPr lang="cs-CZ" dirty="0" smtClean="0"/>
              <a:t>, z vápence se vytváří </a:t>
            </a:r>
            <a:r>
              <a:rPr lang="cs-CZ" b="1" dirty="0" smtClean="0"/>
              <a:t>struska.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Surové železo se zpracovává:</a:t>
            </a:r>
          </a:p>
          <a:p>
            <a:r>
              <a:rPr lang="cs-CZ" dirty="0" smtClean="0"/>
              <a:t>a/ v ocelárnách – ocel  ( mosty, schodiště, haly, příbory )</a:t>
            </a:r>
          </a:p>
          <a:p>
            <a:r>
              <a:rPr lang="cs-CZ" dirty="0" smtClean="0"/>
              <a:t>b/ ve slévárnách – litinu ( kotle, kamna, krby )</a:t>
            </a:r>
          </a:p>
          <a:p>
            <a:endParaRPr lang="cs-CZ" dirty="0" smtClean="0"/>
          </a:p>
          <a:p>
            <a:r>
              <a:rPr lang="cs-CZ" b="1" dirty="0" smtClean="0"/>
              <a:t>Struska :</a:t>
            </a:r>
          </a:p>
          <a:p>
            <a:r>
              <a:rPr lang="cs-CZ" dirty="0" smtClean="0"/>
              <a:t>Stavebnictví, cesty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Učebnice přírodovědy pro 5. ročník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296</TotalTime>
  <Words>579</Words>
  <Application>Microsoft Office PowerPoint</Application>
  <PresentationFormat>Předvádění na obrazovce (4:3)</PresentationFormat>
  <Paragraphs>128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Jmění</vt:lpstr>
      <vt:lpstr>Základní škola a mateřská škola Staré Město   Interaktivní škola pro žáka 21.století</vt:lpstr>
      <vt:lpstr>Výroba železa</vt:lpstr>
      <vt:lpstr>Výroba železa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Ocel</vt:lpstr>
      <vt:lpstr>Výroba oceli</vt:lpstr>
      <vt:lpstr>Největší společnosti vyrábějící ocel</vt:lpstr>
      <vt:lpstr>Metalurgie</vt:lpstr>
      <vt:lpstr>Využití železa</vt:lpstr>
      <vt:lpstr>Zápis</vt:lpstr>
      <vt:lpstr>Zápis: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Učitel</cp:lastModifiedBy>
  <cp:revision>21</cp:revision>
  <dcterms:created xsi:type="dcterms:W3CDTF">2010-07-04T09:26:34Z</dcterms:created>
  <dcterms:modified xsi:type="dcterms:W3CDTF">2012-12-25T18:42:43Z</dcterms:modified>
</cp:coreProperties>
</file>