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3" r:id="rId2"/>
    <p:sldId id="274" r:id="rId3"/>
    <p:sldId id="256" r:id="rId4"/>
    <p:sldId id="262" r:id="rId5"/>
    <p:sldId id="263" r:id="rId6"/>
    <p:sldId id="265" r:id="rId7"/>
    <p:sldId id="266" r:id="rId8"/>
    <p:sldId id="264" r:id="rId9"/>
    <p:sldId id="269" r:id="rId10"/>
    <p:sldId id="272" r:id="rId11"/>
    <p:sldId id="275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84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VY_32_INOVACE_30_Matematika_Mnohoúhelníky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Jitka </a:t>
          </a:r>
          <a:r>
            <a:rPr lang="cs-CZ" sz="2000" dirty="0" err="1" smtClean="0"/>
            <a:t>Riedelová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Mnohoúhelníky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2FE1E2-4E8F-4E0A-8EF4-6AF6A72350B7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885E129-0241-4D0F-8C05-93EE6364B478}" type="presOf" srcId="{4C35D32F-0EAB-4CD7-82EE-45574DC2A586}" destId="{8BEBB6EC-1DAA-4CAC-8A25-BC0FCBD5DBD5}" srcOrd="0" destOrd="0" presId="urn:microsoft.com/office/officeart/2005/8/layout/target3"/>
    <dgm:cxn modelId="{A598999B-5A26-4311-8249-386F96F0784B}" type="presOf" srcId="{D1D4F407-5343-4D3F-B5B9-D407B03CAEB4}" destId="{AED2198E-93D5-4001-81B4-73124B309672}" srcOrd="1" destOrd="0" presId="urn:microsoft.com/office/officeart/2005/8/layout/target3"/>
    <dgm:cxn modelId="{92DBFA2F-F5E7-4F08-849F-2716F22C170D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723073D-B19D-4EC1-A0DF-E7F29D43A611}" type="presOf" srcId="{757F3AB3-0718-4624-B441-E567A8F0AB56}" destId="{333A1088-737F-45CB-B68E-254E46348037}" srcOrd="0" destOrd="0" presId="urn:microsoft.com/office/officeart/2005/8/layout/target3"/>
    <dgm:cxn modelId="{FE777639-7FBA-4B6B-8470-534529F99EBD}" type="presOf" srcId="{D1B46980-6531-4606-95E6-44980827E919}" destId="{2BE915AB-18AA-4053-B92C-3BFC9ED204BB}" srcOrd="1" destOrd="0" presId="urn:microsoft.com/office/officeart/2005/8/layout/target3"/>
    <dgm:cxn modelId="{40D9124F-B112-4C43-BA7B-3C609AFD7BA1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FA3D10C-A808-45A8-8145-1EB673540349}" type="presOf" srcId="{B651F6E3-6281-48DB-9319-2AEAFDAE7572}" destId="{619D679B-A015-4ECF-8348-D1034C574F40}" srcOrd="0" destOrd="0" presId="urn:microsoft.com/office/officeart/2005/8/layout/target3"/>
    <dgm:cxn modelId="{C8E00A26-AD61-48E3-92D8-F65025DBDF4D}" type="presOf" srcId="{D1D4F407-5343-4D3F-B5B9-D407B03CAEB4}" destId="{D005CE8C-CC26-4C3E-AC11-E15060ECD759}" srcOrd="0" destOrd="0" presId="urn:microsoft.com/office/officeart/2005/8/layout/target3"/>
    <dgm:cxn modelId="{FC8D7A4B-3608-47E2-BFCA-38B06064126D}" type="presOf" srcId="{D1B46980-6531-4606-95E6-44980827E919}" destId="{6140AFEC-043D-4C43-A2F9-D0F5331DF3A3}" srcOrd="0" destOrd="0" presId="urn:microsoft.com/office/officeart/2005/8/layout/target3"/>
    <dgm:cxn modelId="{F9BCD628-B2BF-4FA5-85CD-82E065E86964}" type="presOf" srcId="{D8197B8C-B260-4A16-BDF4-0947B075E274}" destId="{25B08C86-7E15-44DC-BE7F-FFB55DD49D12}" srcOrd="0" destOrd="0" presId="urn:microsoft.com/office/officeart/2005/8/layout/target3"/>
    <dgm:cxn modelId="{CAAD94B3-1243-4628-89D6-6032E96C4677}" type="presParOf" srcId="{333A1088-737F-45CB-B68E-254E46348037}" destId="{F5ABB229-8D3B-4694-996A-96F23CF14429}" srcOrd="0" destOrd="0" presId="urn:microsoft.com/office/officeart/2005/8/layout/target3"/>
    <dgm:cxn modelId="{1367ACCE-E3F0-4793-8C2E-791B6159957A}" type="presParOf" srcId="{333A1088-737F-45CB-B68E-254E46348037}" destId="{F41139FD-01EE-4571-8B17-4FB00FC51163}" srcOrd="1" destOrd="0" presId="urn:microsoft.com/office/officeart/2005/8/layout/target3"/>
    <dgm:cxn modelId="{6DBEF4DB-DF90-4816-B011-47F406FEE1B0}" type="presParOf" srcId="{333A1088-737F-45CB-B68E-254E46348037}" destId="{D005CE8C-CC26-4C3E-AC11-E15060ECD759}" srcOrd="2" destOrd="0" presId="urn:microsoft.com/office/officeart/2005/8/layout/target3"/>
    <dgm:cxn modelId="{82262797-B64A-4A17-BFF6-07D96D23BBD2}" type="presParOf" srcId="{333A1088-737F-45CB-B68E-254E46348037}" destId="{2C702D82-9B77-49B7-9568-BB8EB47C3372}" srcOrd="3" destOrd="0" presId="urn:microsoft.com/office/officeart/2005/8/layout/target3"/>
    <dgm:cxn modelId="{C0FCEC53-0031-470D-BB60-40E7AA391B56}" type="presParOf" srcId="{333A1088-737F-45CB-B68E-254E46348037}" destId="{A52A0455-90FF-4808-ABD0-F02540D31D5A}" srcOrd="4" destOrd="0" presId="urn:microsoft.com/office/officeart/2005/8/layout/target3"/>
    <dgm:cxn modelId="{5DE3E153-BFA4-4EA0-83BD-B1EC06445954}" type="presParOf" srcId="{333A1088-737F-45CB-B68E-254E46348037}" destId="{6140AFEC-043D-4C43-A2F9-D0F5331DF3A3}" srcOrd="5" destOrd="0" presId="urn:microsoft.com/office/officeart/2005/8/layout/target3"/>
    <dgm:cxn modelId="{86F158DB-C6F0-413A-B5A6-A3C6C3F76429}" type="presParOf" srcId="{333A1088-737F-45CB-B68E-254E46348037}" destId="{9358AC05-5D7D-4327-9F80-1AD486AEA664}" srcOrd="6" destOrd="0" presId="urn:microsoft.com/office/officeart/2005/8/layout/target3"/>
    <dgm:cxn modelId="{93A72297-422E-4AF8-AE23-1DBB5CE0259D}" type="presParOf" srcId="{333A1088-737F-45CB-B68E-254E46348037}" destId="{313FC574-E1CD-4FB4-B054-0B805CE0447D}" srcOrd="7" destOrd="0" presId="urn:microsoft.com/office/officeart/2005/8/layout/target3"/>
    <dgm:cxn modelId="{2C67E4C5-1250-4387-917D-FAC5CA63A45F}" type="presParOf" srcId="{333A1088-737F-45CB-B68E-254E46348037}" destId="{619D679B-A015-4ECF-8348-D1034C574F40}" srcOrd="8" destOrd="0" presId="urn:microsoft.com/office/officeart/2005/8/layout/target3"/>
    <dgm:cxn modelId="{7192EAEB-802B-4C03-A7B3-23E54094BDC4}" type="presParOf" srcId="{333A1088-737F-45CB-B68E-254E46348037}" destId="{322283A8-4A27-4CDA-BAE3-F381106A9174}" srcOrd="9" destOrd="0" presId="urn:microsoft.com/office/officeart/2005/8/layout/target3"/>
    <dgm:cxn modelId="{327B3622-4588-4456-A1B1-E66FB029714C}" type="presParOf" srcId="{333A1088-737F-45CB-B68E-254E46348037}" destId="{FFC9F71D-1B4F-4AD9-A4A6-86ADEFC8AF5C}" srcOrd="10" destOrd="0" presId="urn:microsoft.com/office/officeart/2005/8/layout/target3"/>
    <dgm:cxn modelId="{A0D30E7E-973B-43EA-BDEE-153ABCB9CB43}" type="presParOf" srcId="{333A1088-737F-45CB-B68E-254E46348037}" destId="{25B08C86-7E15-44DC-BE7F-FFB55DD49D12}" srcOrd="11" destOrd="0" presId="urn:microsoft.com/office/officeart/2005/8/layout/target3"/>
    <dgm:cxn modelId="{03CBE878-6247-4C42-8EFD-6C4EB6BBB428}" type="presParOf" srcId="{333A1088-737F-45CB-B68E-254E46348037}" destId="{76644BE8-9D7C-4C09-B250-3D10AF48CBB7}" srcOrd="12" destOrd="0" presId="urn:microsoft.com/office/officeart/2005/8/layout/target3"/>
    <dgm:cxn modelId="{B1BE553C-3ACD-4E0A-9D32-5347D45E8B13}" type="presParOf" srcId="{333A1088-737F-45CB-B68E-254E46348037}" destId="{EE85B701-7295-41C0-BA7A-34D3756A2AE6}" srcOrd="13" destOrd="0" presId="urn:microsoft.com/office/officeart/2005/8/layout/target3"/>
    <dgm:cxn modelId="{45D5B300-789C-4E68-B270-9578628C33A7}" type="presParOf" srcId="{333A1088-737F-45CB-B68E-254E46348037}" destId="{8BEBB6EC-1DAA-4CAC-8A25-BC0FCBD5DBD5}" srcOrd="14" destOrd="0" presId="urn:microsoft.com/office/officeart/2005/8/layout/target3"/>
    <dgm:cxn modelId="{3839D830-DA04-4766-862D-F581B5EFF429}" type="presParOf" srcId="{333A1088-737F-45CB-B68E-254E46348037}" destId="{AED2198E-93D5-4001-81B4-73124B309672}" srcOrd="15" destOrd="0" presId="urn:microsoft.com/office/officeart/2005/8/layout/target3"/>
    <dgm:cxn modelId="{A853C068-72E7-4791-B579-3D4659D6D3A9}" type="presParOf" srcId="{333A1088-737F-45CB-B68E-254E46348037}" destId="{2BE915AB-18AA-4053-B92C-3BFC9ED204BB}" srcOrd="16" destOrd="0" presId="urn:microsoft.com/office/officeart/2005/8/layout/target3"/>
    <dgm:cxn modelId="{F25A1271-886E-4CAF-AAA7-39A0C505F66F}" type="presParOf" srcId="{333A1088-737F-45CB-B68E-254E46348037}" destId="{6BB5E863-4638-4E1D-BFDE-399D028AC4ED}" srcOrd="17" destOrd="0" presId="urn:microsoft.com/office/officeart/2005/8/layout/target3"/>
    <dgm:cxn modelId="{5BC1677F-DC28-41FE-913D-856ABEF21A81}" type="presParOf" srcId="{333A1088-737F-45CB-B68E-254E46348037}" destId="{5A5FFA88-C948-4069-8E93-59FA12366E83}" srcOrd="18" destOrd="0" presId="urn:microsoft.com/office/officeart/2005/8/layout/target3"/>
    <dgm:cxn modelId="{3DEF51BB-2D7F-4ACC-8568-B39765019B1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9EFFD01-5935-4E35-BFF8-615B2AB7CBD5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33504BA-799E-4024-AFF6-051F260BD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A97BA7B-B85B-4E04-B56B-38BBBD635DD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D44782-8DC5-4F7A-A814-5A933BBD4F36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48D34-5163-494A-B6AA-CA0E89994E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E21209-140B-4013-81C2-2FF64494BCA3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D739C8-C930-4A38-8400-781D9F9ED7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3C69FD-D293-4FE2-A8EB-ECFD921A56F4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F5240E-E7E0-4129-836E-A67E777220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CE0AD3-F4EC-4169-8C02-C0BE1B3A6DCF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DDE534-A089-4F95-B4AF-92E9805761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48F36-C930-4A27-9CC3-3F89C5E2547A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E8BCB2-0298-465F-9842-8B8242AAAA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6ED61A-F69D-4D18-B0CD-2EF627256508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846D5F-9FC9-481D-9AAE-A157003A4F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D9DF3-840F-4A88-876E-709BCFDCAD30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73D0B6-290F-492B-B8D8-63DD8C3453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A92D6B-6826-4387-83F4-7F8594D28502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98090F-A292-4EF5-8FD2-C1320D8F9A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CA92F-770C-45E2-9167-44B30C73A881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26F08B-0E8E-48CC-949A-BF010C2E94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F023AA-94CC-485C-9375-E5C9FB34A199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55CC20-0B45-4B74-918D-1BA21F364C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B79854-4673-4732-9DBE-8E5A4E15512C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E63B78-C759-4C29-810E-6BD73E8770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F3A663D-D50E-4467-95E9-386FAA56147F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E07DC08-0A9B-484D-BE6A-A323480647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cs-CZ" sz="2700" smtClean="0"/>
              <a:t>Materiál pro výuku matematiky v 7. ročníku základní školy praktické</a:t>
            </a:r>
          </a:p>
          <a:p>
            <a:pPr eaLnBrk="1" hangingPunct="1">
              <a:lnSpc>
                <a:spcPct val="80000"/>
              </a:lnSpc>
            </a:pPr>
            <a:r>
              <a:rPr lang="cs-CZ" sz="2700" smtClean="0"/>
              <a:t>Určeno pro interaktivní tabuli</a:t>
            </a:r>
          </a:p>
          <a:p>
            <a:pPr eaLnBrk="1" hangingPunct="1">
              <a:lnSpc>
                <a:spcPct val="80000"/>
              </a:lnSpc>
            </a:pPr>
            <a:r>
              <a:rPr lang="cs-CZ" sz="2700" smtClean="0"/>
              <a:t>Opakování a výklad látky – Mnohoúhelníky</a:t>
            </a:r>
          </a:p>
          <a:p>
            <a:pPr eaLnBrk="1" hangingPunct="1">
              <a:lnSpc>
                <a:spcPct val="80000"/>
              </a:lnSpc>
            </a:pPr>
            <a:r>
              <a:rPr lang="cs-CZ" sz="2700" smtClean="0"/>
              <a:t>Prohloubení učební látky a cvičení pro její ověření – názorné ukázky geometrických tvarů, žáci vyznačují úhly, zapisují jejich počet a odvozují podle nich názvy mnohoúhelníků, úkoly jsou se zpětnou vazbou</a:t>
            </a:r>
            <a:r>
              <a:rPr lang="cs-CZ" sz="2700" smtClean="0">
                <a:latin typeface="Arial" charset="0"/>
              </a:rPr>
              <a:t>.</a:t>
            </a:r>
          </a:p>
          <a:p>
            <a:pPr eaLnBrk="1" hangingPunct="1">
              <a:lnSpc>
                <a:spcPct val="80000"/>
              </a:lnSpc>
            </a:pPr>
            <a:r>
              <a:rPr lang="cs-CZ" sz="2700" smtClean="0"/>
              <a:t>Použití v hodině žáky zaujalo, aktivně se zapojovali do práce na interaktivní tabuli</a:t>
            </a:r>
            <a:r>
              <a:rPr lang="cs-CZ" sz="2700" smtClean="0">
                <a:latin typeface="Arial" charset="0"/>
              </a:rPr>
              <a:t>.</a:t>
            </a:r>
          </a:p>
          <a:p>
            <a:pPr eaLnBrk="1" hangingPunct="1">
              <a:lnSpc>
                <a:spcPct val="80000"/>
              </a:lnSpc>
            </a:pPr>
            <a:r>
              <a:rPr lang="cs-CZ" sz="2700" smtClean="0"/>
              <a:t>Vytvořeno: 2. 2. 2012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692150"/>
            <a:ext cx="7772400" cy="1470025"/>
          </a:xfrm>
        </p:spPr>
        <p:txBody>
          <a:bodyPr/>
          <a:lstStyle/>
          <a:p>
            <a:pPr eaLnBrk="1" hangingPunct="1"/>
            <a:r>
              <a:rPr lang="cs-CZ" smtClean="0"/>
              <a:t>Mnohoúhelníky</a:t>
            </a:r>
          </a:p>
        </p:txBody>
      </p:sp>
      <p:pic>
        <p:nvPicPr>
          <p:cNvPr id="1026" name="Picture 2" descr="C:\Users\riedelova\AppData\Local\Microsoft\Windows\Temporary Internet Files\Content.IE5\N323X3T7\MC90044045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03575" y="1989138"/>
            <a:ext cx="3282950" cy="438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 rot="8271364">
            <a:off x="2968625" y="1500188"/>
            <a:ext cx="4716463" cy="4335462"/>
          </a:xfrm>
          <a:prstGeom prst="rtTriangle">
            <a:avLst/>
          </a:prstGeom>
          <a:solidFill>
            <a:schemeClr val="accent3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07950" y="4005263"/>
            <a:ext cx="381317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Vyznač vnitřní úhly</a:t>
            </a:r>
            <a:r>
              <a:rPr lang="cs-CZ" sz="3600"/>
              <a:t>: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0" y="4652963"/>
            <a:ext cx="58674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 Zapiš počet vnitřních úhlů:</a:t>
            </a: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5219700" y="5157788"/>
            <a:ext cx="1439863" cy="0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0" y="5445125"/>
            <a:ext cx="25273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 Pojmenuj</a:t>
            </a:r>
            <a:r>
              <a:rPr lang="cs-CZ" sz="3600"/>
              <a:t>:</a:t>
            </a:r>
            <a:endParaRPr lang="cs-CZ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0" y="404813"/>
            <a:ext cx="330993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Calibri" pitchFamily="34" charset="0"/>
              </a:rPr>
              <a:t>Trojúhelník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3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4500563" y="333375"/>
            <a:ext cx="4175125" cy="403225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0" y="4724400"/>
            <a:ext cx="493236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    Vyznač vnitřní</a:t>
            </a:r>
            <a:r>
              <a:rPr lang="cs-CZ" sz="3600"/>
              <a:t> </a:t>
            </a:r>
            <a:r>
              <a:rPr lang="cs-CZ" sz="3600">
                <a:latin typeface="Calibri" pitchFamily="34" charset="0"/>
              </a:rPr>
              <a:t>úhly</a:t>
            </a:r>
            <a:r>
              <a:rPr lang="cs-CZ" sz="3600"/>
              <a:t>: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95288" y="5373688"/>
            <a:ext cx="51149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Zapiš počet vnitřních</a:t>
            </a:r>
            <a:r>
              <a:rPr lang="cs-CZ" sz="3600"/>
              <a:t> </a:t>
            </a:r>
            <a:r>
              <a:rPr lang="cs-CZ" sz="3600">
                <a:latin typeface="Calibri" pitchFamily="34" charset="0"/>
              </a:rPr>
              <a:t>úhlů: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5651500" y="5876925"/>
            <a:ext cx="13684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23850" y="5949950"/>
            <a:ext cx="20796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Pojmenuj</a:t>
            </a:r>
            <a:r>
              <a:rPr lang="cs-CZ" sz="3600"/>
              <a:t>: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84213" y="1844675"/>
            <a:ext cx="34099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Calibri" pitchFamily="34" charset="0"/>
              </a:rPr>
              <a:t>Čtyřúhelník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804025" y="4724400"/>
            <a:ext cx="8667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čtverec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940425" y="5157788"/>
            <a:ext cx="39052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/>
      <p:bldP spid="8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1547813" y="1196975"/>
            <a:ext cx="6264275" cy="352742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50825" y="4941888"/>
            <a:ext cx="540067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 Vyznač vnitřní</a:t>
            </a:r>
            <a:r>
              <a:rPr lang="cs-CZ" sz="3600"/>
              <a:t> </a:t>
            </a:r>
            <a:r>
              <a:rPr lang="cs-CZ" sz="3600">
                <a:latin typeface="Calibri" pitchFamily="34" charset="0"/>
              </a:rPr>
              <a:t>úhly</a:t>
            </a:r>
            <a:r>
              <a:rPr lang="cs-CZ" sz="3600"/>
              <a:t>:</a:t>
            </a: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5795963" y="6092825"/>
            <a:ext cx="14398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7283450" cy="633412"/>
          </a:xfrm>
        </p:spPr>
        <p:txBody>
          <a:bodyPr/>
          <a:lstStyle/>
          <a:p>
            <a:pPr eaLnBrk="1" hangingPunct="1"/>
            <a:r>
              <a:rPr lang="cs-CZ" sz="5400" smtClean="0"/>
              <a:t>Čtyřúhelník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95288" y="5589588"/>
            <a:ext cx="51149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Zapiš počet vnitřních</a:t>
            </a:r>
            <a:r>
              <a:rPr lang="cs-CZ" sz="3600"/>
              <a:t> </a:t>
            </a:r>
            <a:r>
              <a:rPr lang="cs-CZ" sz="3600">
                <a:latin typeface="Calibri" pitchFamily="34" charset="0"/>
              </a:rPr>
              <a:t>úhlů: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6211888"/>
            <a:ext cx="20796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Pojmenuj</a:t>
            </a:r>
            <a:r>
              <a:rPr lang="cs-CZ" sz="3600"/>
              <a:t>: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659563" y="5013325"/>
            <a:ext cx="9985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obdélník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795963" y="5445125"/>
            <a:ext cx="3905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7" grpId="0"/>
      <p:bldP spid="8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Pětiúhelník</a:t>
            </a:r>
          </a:p>
        </p:txBody>
      </p:sp>
      <p:sp>
        <p:nvSpPr>
          <p:cNvPr id="4" name="Pravidelný pětiúhelník 3"/>
          <p:cNvSpPr/>
          <p:nvPr/>
        </p:nvSpPr>
        <p:spPr>
          <a:xfrm>
            <a:off x="5651500" y="1989138"/>
            <a:ext cx="2952750" cy="3887787"/>
          </a:xfrm>
          <a:prstGeom prst="pentagon">
            <a:avLst/>
          </a:prstGeom>
          <a:solidFill>
            <a:schemeClr val="accent6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57163" y="4652963"/>
            <a:ext cx="509111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Zapiš počet vnitřních úhlů: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11125" y="3844925"/>
            <a:ext cx="38369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Vyznač</a:t>
            </a:r>
            <a:r>
              <a:rPr lang="cs-CZ" sz="3600"/>
              <a:t> </a:t>
            </a:r>
            <a:r>
              <a:rPr lang="cs-CZ" sz="3600">
                <a:latin typeface="Calibri" pitchFamily="34" charset="0"/>
              </a:rPr>
              <a:t>vnitřní úhly</a:t>
            </a:r>
            <a:r>
              <a:rPr lang="cs-CZ" sz="3600"/>
              <a:t>:</a:t>
            </a: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5292725" y="5157788"/>
            <a:ext cx="6477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58750" y="5410200"/>
            <a:ext cx="20796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Pojmenuj</a:t>
            </a:r>
            <a:r>
              <a:rPr lang="cs-CZ" sz="3600"/>
              <a:t>: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292725" y="4508500"/>
            <a:ext cx="4318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>
            <a:off x="4140200" y="692150"/>
            <a:ext cx="4319588" cy="4032250"/>
          </a:xfrm>
          <a:prstGeom prst="hexagon">
            <a:avLst/>
          </a:prstGeom>
          <a:solidFill>
            <a:schemeClr val="bg1">
              <a:lumMod val="85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0" y="4437063"/>
            <a:ext cx="3813175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Vyznač vnitřní úhly</a:t>
            </a:r>
            <a:r>
              <a:rPr lang="cs-CZ" sz="3600"/>
              <a:t>:</a:t>
            </a:r>
          </a:p>
          <a:p>
            <a:endParaRPr lang="cs-CZ" sz="3600">
              <a:latin typeface="Calibri" pitchFamily="34" charset="0"/>
            </a:endParaRP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5580063" y="5734050"/>
            <a:ext cx="7207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3538538" cy="1143000"/>
          </a:xfrm>
        </p:spPr>
        <p:txBody>
          <a:bodyPr/>
          <a:lstStyle/>
          <a:p>
            <a:pPr eaLnBrk="1" hangingPunct="1"/>
            <a:r>
              <a:rPr lang="cs-CZ" smtClean="0"/>
              <a:t>Šestiúhelník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0" y="5876925"/>
            <a:ext cx="20796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Pojmenuj</a:t>
            </a:r>
            <a:r>
              <a:rPr lang="cs-CZ" sz="3600"/>
              <a:t>: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0" y="5084763"/>
            <a:ext cx="547211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Zapiš počet vnitřních úhlů: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651500" y="5013325"/>
            <a:ext cx="3905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6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  <p:bldP spid="7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Osmiúhelník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3284538"/>
            <a:ext cx="4176713" cy="1296987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3600" smtClean="0"/>
              <a:t>Vyznač vnitřní úhly:</a:t>
            </a: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5580063" y="5300663"/>
            <a:ext cx="8636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0" y="5445125"/>
            <a:ext cx="20796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Pojmenuj</a:t>
            </a:r>
            <a:r>
              <a:rPr lang="cs-CZ" sz="3600"/>
              <a:t>:</a:t>
            </a:r>
          </a:p>
        </p:txBody>
      </p:sp>
      <p:sp>
        <p:nvSpPr>
          <p:cNvPr id="7" name="Osmiúhelník 6"/>
          <p:cNvSpPr/>
          <p:nvPr/>
        </p:nvSpPr>
        <p:spPr>
          <a:xfrm>
            <a:off x="5003800" y="1268413"/>
            <a:ext cx="3384550" cy="3313112"/>
          </a:xfrm>
          <a:prstGeom prst="octagon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0" y="4797425"/>
            <a:ext cx="55086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Zapiš počet vnitřních úhlů</a:t>
            </a:r>
            <a:r>
              <a:rPr lang="cs-CZ">
                <a:latin typeface="Calibri" pitchFamily="34" charset="0"/>
              </a:rPr>
              <a:t>: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795963" y="4581525"/>
            <a:ext cx="71913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xfrm>
            <a:off x="1835150" y="0"/>
            <a:ext cx="5988050" cy="868363"/>
          </a:xfrm>
        </p:spPr>
        <p:txBody>
          <a:bodyPr/>
          <a:lstStyle/>
          <a:p>
            <a:pPr eaLnBrk="1" hangingPunct="1"/>
            <a:r>
              <a:rPr lang="cs-CZ" smtClean="0"/>
              <a:t>Spoj čarou:</a:t>
            </a:r>
          </a:p>
        </p:txBody>
      </p:sp>
      <p:sp>
        <p:nvSpPr>
          <p:cNvPr id="5" name="Obdélník 4"/>
          <p:cNvSpPr/>
          <p:nvPr/>
        </p:nvSpPr>
        <p:spPr>
          <a:xfrm>
            <a:off x="3779838" y="2060575"/>
            <a:ext cx="1735137" cy="158432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443663" y="2189163"/>
            <a:ext cx="2305050" cy="100806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Pravidelný pětiúhelník 6"/>
          <p:cNvSpPr/>
          <p:nvPr/>
        </p:nvSpPr>
        <p:spPr>
          <a:xfrm>
            <a:off x="396875" y="3860800"/>
            <a:ext cx="1692275" cy="1962150"/>
          </a:xfrm>
          <a:prstGeom prst="pentagon">
            <a:avLst/>
          </a:prstGeom>
          <a:solidFill>
            <a:schemeClr val="accent6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Šestiúhelník 7"/>
          <p:cNvSpPr/>
          <p:nvPr/>
        </p:nvSpPr>
        <p:spPr>
          <a:xfrm>
            <a:off x="3200400" y="4508500"/>
            <a:ext cx="2016125" cy="1819275"/>
          </a:xfrm>
          <a:prstGeom prst="hexagon">
            <a:avLst/>
          </a:prstGeom>
          <a:solidFill>
            <a:schemeClr val="bg1">
              <a:lumMod val="85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Pravoúhlý trojúhelník 9"/>
          <p:cNvSpPr/>
          <p:nvPr/>
        </p:nvSpPr>
        <p:spPr>
          <a:xfrm rot="8114907">
            <a:off x="600075" y="2111375"/>
            <a:ext cx="2181225" cy="2170113"/>
          </a:xfrm>
          <a:prstGeom prst="rtTriangle">
            <a:avLst/>
          </a:prstGeom>
          <a:solidFill>
            <a:schemeClr val="accent3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583" name="TextovéPole 10"/>
          <p:cNvSpPr txBox="1">
            <a:spLocks noChangeArrowheads="1"/>
          </p:cNvSpPr>
          <p:nvPr/>
        </p:nvSpPr>
        <p:spPr bwMode="auto">
          <a:xfrm>
            <a:off x="6804025" y="1341438"/>
            <a:ext cx="21510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čtyřúhelník -obdélník</a:t>
            </a:r>
          </a:p>
        </p:txBody>
      </p:sp>
      <p:sp>
        <p:nvSpPr>
          <p:cNvPr id="24584" name="TextovéPole 11"/>
          <p:cNvSpPr txBox="1">
            <a:spLocks noChangeArrowheads="1"/>
          </p:cNvSpPr>
          <p:nvPr/>
        </p:nvSpPr>
        <p:spPr bwMode="auto">
          <a:xfrm>
            <a:off x="2843213" y="1196975"/>
            <a:ext cx="202723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čtyřúhelník -čtverec</a:t>
            </a:r>
          </a:p>
        </p:txBody>
      </p:sp>
      <p:sp>
        <p:nvSpPr>
          <p:cNvPr id="24585" name="TextovéPole 12"/>
          <p:cNvSpPr txBox="1">
            <a:spLocks noChangeArrowheads="1"/>
          </p:cNvSpPr>
          <p:nvPr/>
        </p:nvSpPr>
        <p:spPr bwMode="auto">
          <a:xfrm>
            <a:off x="2035175" y="3892550"/>
            <a:ext cx="12049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trojúhelník</a:t>
            </a:r>
          </a:p>
        </p:txBody>
      </p:sp>
      <p:sp>
        <p:nvSpPr>
          <p:cNvPr id="24586" name="TextovéPole 13"/>
          <p:cNvSpPr txBox="1">
            <a:spLocks noChangeArrowheads="1"/>
          </p:cNvSpPr>
          <p:nvPr/>
        </p:nvSpPr>
        <p:spPr bwMode="auto">
          <a:xfrm>
            <a:off x="6443663" y="3644900"/>
            <a:ext cx="12985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šestiúhelník</a:t>
            </a:r>
          </a:p>
        </p:txBody>
      </p:sp>
      <p:sp>
        <p:nvSpPr>
          <p:cNvPr id="24587" name="TextovéPole 14"/>
          <p:cNvSpPr txBox="1">
            <a:spLocks noChangeArrowheads="1"/>
          </p:cNvSpPr>
          <p:nvPr/>
        </p:nvSpPr>
        <p:spPr bwMode="auto">
          <a:xfrm>
            <a:off x="1042988" y="6391275"/>
            <a:ext cx="14398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sedmiúhelník</a:t>
            </a:r>
          </a:p>
        </p:txBody>
      </p:sp>
      <p:sp>
        <p:nvSpPr>
          <p:cNvPr id="24588" name="TextovéPole 15"/>
          <p:cNvSpPr txBox="1">
            <a:spLocks noChangeArrowheads="1"/>
          </p:cNvSpPr>
          <p:nvPr/>
        </p:nvSpPr>
        <p:spPr bwMode="auto">
          <a:xfrm>
            <a:off x="5364163" y="6327775"/>
            <a:ext cx="1241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pětiúhelník</a:t>
            </a:r>
          </a:p>
        </p:txBody>
      </p:sp>
      <p:sp>
        <p:nvSpPr>
          <p:cNvPr id="24589" name="TextovéPole 16"/>
          <p:cNvSpPr txBox="1">
            <a:spLocks noChangeArrowheads="1"/>
          </p:cNvSpPr>
          <p:nvPr/>
        </p:nvSpPr>
        <p:spPr bwMode="auto">
          <a:xfrm>
            <a:off x="134938" y="1473200"/>
            <a:ext cx="13239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osmiúhelník</a:t>
            </a:r>
          </a:p>
        </p:txBody>
      </p:sp>
      <p:sp>
        <p:nvSpPr>
          <p:cNvPr id="18" name="Osmiúhelník 17"/>
          <p:cNvSpPr/>
          <p:nvPr/>
        </p:nvSpPr>
        <p:spPr>
          <a:xfrm>
            <a:off x="6804025" y="4221163"/>
            <a:ext cx="2089150" cy="2087562"/>
          </a:xfrm>
          <a:prstGeom prst="octagon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http://office.microsoft.com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 w="57150">
          <a:solidFill>
            <a:schemeClr val="tx1"/>
          </a:solidFill>
        </a:ln>
      </a:spPr>
      <a:bodyPr rtlCol="0" anchor="ctr"/>
      <a:lstStyle>
        <a:defPPr algn="ctr">
          <a:defRPr/>
        </a:defPPr>
      </a:lstStyle>
      <a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</TotalTime>
  <Words>144</Words>
  <Application>Microsoft Office PowerPoint</Application>
  <PresentationFormat>On-screen Show (4:3)</PresentationFormat>
  <Paragraphs>51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Arial</vt:lpstr>
      <vt:lpstr>Calibri</vt:lpstr>
      <vt:lpstr>Motiv sady Office</vt:lpstr>
      <vt:lpstr>Snímek 1</vt:lpstr>
      <vt:lpstr>ANOTACE</vt:lpstr>
      <vt:lpstr>Mnohoúhelníky</vt:lpstr>
      <vt:lpstr>Snímek 4</vt:lpstr>
      <vt:lpstr>Snímek 5</vt:lpstr>
      <vt:lpstr>Čtyřúhelník</vt:lpstr>
      <vt:lpstr>Pětiúhelník</vt:lpstr>
      <vt:lpstr>Šestiúhelník</vt:lpstr>
      <vt:lpstr>Osmiúhelník</vt:lpstr>
      <vt:lpstr>Spoj čarou:</vt:lpstr>
      <vt:lpstr>Použité zdroje:</vt:lpstr>
    </vt:vector>
  </TitlesOfParts>
  <Company>Acer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Mnohoúhelníky</dc:title>
  <dc:creator>Valued Acer Customer</dc:creator>
  <cp:lastModifiedBy>riedel</cp:lastModifiedBy>
  <cp:revision>32</cp:revision>
  <dcterms:created xsi:type="dcterms:W3CDTF">2012-11-07T19:49:17Z</dcterms:created>
  <dcterms:modified xsi:type="dcterms:W3CDTF">2012-12-26T18:10:27Z</dcterms:modified>
</cp:coreProperties>
</file>