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sldIdLst>
    <p:sldId id="272" r:id="rId2"/>
    <p:sldId id="257" r:id="rId3"/>
    <p:sldId id="258" r:id="rId4"/>
    <p:sldId id="259" r:id="rId5"/>
    <p:sldId id="273" r:id="rId6"/>
    <p:sldId id="274" r:id="rId7"/>
    <p:sldId id="275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0093"/>
    <a:srgbClr val="CC3300"/>
    <a:srgbClr val="FF0066"/>
    <a:srgbClr val="66FFFF"/>
    <a:srgbClr val="FF6600"/>
    <a:srgbClr val="FFFF00"/>
    <a:srgbClr val="FF0000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6"/>
          <p:cNvGrpSpPr>
            <a:grpSpLocks/>
          </p:cNvGrpSpPr>
          <p:nvPr/>
        </p:nvGrpSpPr>
        <p:grpSpPr bwMode="auto">
          <a:xfrm>
            <a:off x="0" y="914400"/>
            <a:ext cx="8686800" cy="2514600"/>
            <a:chOff x="0" y="576"/>
            <a:chExt cx="5472" cy="1584"/>
          </a:xfrm>
        </p:grpSpPr>
        <p:sp>
          <p:nvSpPr>
            <p:cNvPr id="5" name="Oval 7"/>
            <p:cNvSpPr>
              <a:spLocks noChangeArrowheads="1"/>
            </p:cNvSpPr>
            <p:nvPr/>
          </p:nvSpPr>
          <p:spPr bwMode="auto">
            <a:xfrm>
              <a:off x="144" y="576"/>
              <a:ext cx="1584" cy="1584"/>
            </a:xfrm>
            <a:prstGeom prst="ellipse">
              <a:avLst/>
            </a:prstGeom>
            <a:noFill/>
            <a:ln w="12700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/>
            </a:p>
          </p:txBody>
        </p:sp>
        <p:sp>
          <p:nvSpPr>
            <p:cNvPr id="6" name="Rectangle 8"/>
            <p:cNvSpPr>
              <a:spLocks noChangeArrowheads="1"/>
            </p:cNvSpPr>
            <p:nvPr/>
          </p:nvSpPr>
          <p:spPr bwMode="hidden">
            <a:xfrm>
              <a:off x="0" y="1056"/>
              <a:ext cx="2976" cy="7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7" name="Rectangle 9"/>
            <p:cNvSpPr>
              <a:spLocks noChangeArrowheads="1"/>
            </p:cNvSpPr>
            <p:nvPr/>
          </p:nvSpPr>
          <p:spPr bwMode="hidden">
            <a:xfrm>
              <a:off x="2496" y="1056"/>
              <a:ext cx="2976" cy="720"/>
            </a:xfrm>
            <a:prstGeom prst="rect">
              <a:avLst/>
            </a:pr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8" name="Freeform 10"/>
            <p:cNvSpPr>
              <a:spLocks noChangeArrowheads="1"/>
            </p:cNvSpPr>
            <p:nvPr/>
          </p:nvSpPr>
          <p:spPr bwMode="auto">
            <a:xfrm>
              <a:off x="384" y="960"/>
              <a:ext cx="144" cy="913"/>
            </a:xfrm>
            <a:custGeom>
              <a:avLst/>
              <a:gdLst>
                <a:gd name="T0" fmla="*/ 144 w 1000"/>
                <a:gd name="T1" fmla="*/ 913 h 1000"/>
                <a:gd name="T2" fmla="*/ 0 w 1000"/>
                <a:gd name="T3" fmla="*/ 913 h 1000"/>
                <a:gd name="T4" fmla="*/ 0 w 1000"/>
                <a:gd name="T5" fmla="*/ 0 h 1000"/>
                <a:gd name="T6" fmla="*/ 144 w 1000"/>
                <a:gd name="T7" fmla="*/ 0 h 100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00" h="1000">
                  <a:moveTo>
                    <a:pt x="1000" y="1000"/>
                  </a:moveTo>
                  <a:lnTo>
                    <a:pt x="0" y="1000"/>
                  </a:lnTo>
                  <a:lnTo>
                    <a:pt x="0" y="0"/>
                  </a:lnTo>
                  <a:lnTo>
                    <a:pt x="1000" y="0"/>
                  </a:lnTo>
                </a:path>
              </a:pathLst>
            </a:custGeom>
            <a:noFill/>
            <a:ln w="76200" cmpd="sng">
              <a:solidFill>
                <a:schemeClr val="tx2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" name="Freeform 11"/>
            <p:cNvSpPr>
              <a:spLocks noChangeArrowheads="1"/>
            </p:cNvSpPr>
            <p:nvPr/>
          </p:nvSpPr>
          <p:spPr bwMode="auto">
            <a:xfrm>
              <a:off x="4944" y="762"/>
              <a:ext cx="165" cy="864"/>
            </a:xfrm>
            <a:custGeom>
              <a:avLst/>
              <a:gdLst>
                <a:gd name="T0" fmla="*/ 0 w 1000"/>
                <a:gd name="T1" fmla="*/ 0 h 1000"/>
                <a:gd name="T2" fmla="*/ 165 w 1000"/>
                <a:gd name="T3" fmla="*/ 0 h 1000"/>
                <a:gd name="T4" fmla="*/ 165 w 1000"/>
                <a:gd name="T5" fmla="*/ 864 h 1000"/>
                <a:gd name="T6" fmla="*/ 0 w 1000"/>
                <a:gd name="T7" fmla="*/ 864 h 1000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000" h="1000">
                  <a:moveTo>
                    <a:pt x="0" y="0"/>
                  </a:moveTo>
                  <a:lnTo>
                    <a:pt x="1000" y="0"/>
                  </a:lnTo>
                  <a:lnTo>
                    <a:pt x="1000" y="1000"/>
                  </a:lnTo>
                  <a:lnTo>
                    <a:pt x="0" y="1000"/>
                  </a:lnTo>
                </a:path>
              </a:pathLst>
            </a:custGeom>
            <a:noFill/>
            <a:ln w="76200" cap="flat" cmpd="sng">
              <a:solidFill>
                <a:schemeClr val="accent1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0482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2286000" y="3581400"/>
            <a:ext cx="5638800" cy="19050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0492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838200" y="1443038"/>
            <a:ext cx="7086600" cy="1600200"/>
          </a:xfrm>
        </p:spPr>
        <p:txBody>
          <a:bodyPr anchor="ctr"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3"/>
          <p:cNvSpPr>
            <a:spLocks noGrp="1" noChangeArrowheads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4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DE3B7C6-0BA2-441E-8471-07A2C4323D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200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5562A-005B-49B8-A52E-85A61661FA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0066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D3816B-EFAE-4420-97B8-95FFCD9F60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234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49325" y="1981200"/>
            <a:ext cx="3754438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56163" y="1981200"/>
            <a:ext cx="3754437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2D7BCA-04C1-4E8F-8C69-61E51D9B81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422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FCEF857-141B-4DCF-B91C-60C470028D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6052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8B35C1-369C-4275-9185-C940DC05CD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4317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AD6D34-361C-485E-ACE6-826F6D3CD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5427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18BBBB-ADAE-4C88-B30A-4C99CE5166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879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52E0FB-D66A-41AA-B48B-AA5633F583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818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4320D8-2D9F-4EC1-B926-F0777D1103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865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91313" y="96838"/>
            <a:ext cx="1919287" cy="59991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31863" y="96838"/>
            <a:ext cx="5607050" cy="59991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DF428DA-5AD7-4C68-B684-E2948162C6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146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1377950"/>
            <a:ext cx="2133600" cy="10160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400">
              <a:latin typeface="Times New Roman" pitchFamily="18" charset="0"/>
            </a:endParaRPr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447800" y="1377950"/>
            <a:ext cx="7239000" cy="101600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sz="2400">
              <a:latin typeface="Times New Roman" pitchFamily="18" charset="0"/>
            </a:endParaRP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title"/>
          </p:nvPr>
        </p:nvSpPr>
        <p:spPr bwMode="auto">
          <a:xfrm>
            <a:off x="931863" y="96838"/>
            <a:ext cx="7158037" cy="1412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949325" y="1981200"/>
            <a:ext cx="7661275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9462" name="Rectangle 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4615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463" name="Rectangle 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464" name="Rectangle 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/>
            </a:lvl1pPr>
          </a:lstStyle>
          <a:p>
            <a:pPr>
              <a:defRPr/>
            </a:pPr>
            <a:fld id="{DEF45C18-F6E4-42EB-8A07-42591F39F0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3" name="Freeform 9"/>
          <p:cNvSpPr>
            <a:spLocks noChangeArrowheads="1"/>
          </p:cNvSpPr>
          <p:nvPr/>
        </p:nvSpPr>
        <p:spPr bwMode="auto">
          <a:xfrm>
            <a:off x="838200" y="561975"/>
            <a:ext cx="152400" cy="1066800"/>
          </a:xfrm>
          <a:custGeom>
            <a:avLst/>
            <a:gdLst>
              <a:gd name="T0" fmla="*/ 152400 w 1000"/>
              <a:gd name="T1" fmla="*/ 1066800 h 1000"/>
              <a:gd name="T2" fmla="*/ 0 w 1000"/>
              <a:gd name="T3" fmla="*/ 1066800 h 1000"/>
              <a:gd name="T4" fmla="*/ 0 w 1000"/>
              <a:gd name="T5" fmla="*/ 0 h 1000"/>
              <a:gd name="T6" fmla="*/ 152400 w 1000"/>
              <a:gd name="T7" fmla="*/ 0 h 100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1000" h="1000">
                <a:moveTo>
                  <a:pt x="1000" y="1000"/>
                </a:moveTo>
                <a:lnTo>
                  <a:pt x="0" y="1000"/>
                </a:ln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76200" cmpd="sng">
            <a:solidFill>
              <a:schemeClr val="tx2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34" name="Freeform 10"/>
          <p:cNvSpPr>
            <a:spLocks noChangeArrowheads="1"/>
          </p:cNvSpPr>
          <p:nvPr/>
        </p:nvSpPr>
        <p:spPr bwMode="auto">
          <a:xfrm>
            <a:off x="8262938" y="269875"/>
            <a:ext cx="152400" cy="1073150"/>
          </a:xfrm>
          <a:custGeom>
            <a:avLst/>
            <a:gdLst>
              <a:gd name="T0" fmla="*/ 0 w 1000"/>
              <a:gd name="T1" fmla="*/ 0 h 1000"/>
              <a:gd name="T2" fmla="*/ 152400 w 1000"/>
              <a:gd name="T3" fmla="*/ 0 h 1000"/>
              <a:gd name="T4" fmla="*/ 152400 w 1000"/>
              <a:gd name="T5" fmla="*/ 1073150 h 1000"/>
              <a:gd name="T6" fmla="*/ 0 w 1000"/>
              <a:gd name="T7" fmla="*/ 1073150 h 1000"/>
              <a:gd name="T8" fmla="*/ 0 60000 65536"/>
              <a:gd name="T9" fmla="*/ 0 60000 65536"/>
              <a:gd name="T10" fmla="*/ 0 60000 65536"/>
              <a:gd name="T11" fmla="*/ 0 60000 6553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0" t="0" r="r" b="b"/>
            <a:pathLst>
              <a:path w="1000" h="1000">
                <a:moveTo>
                  <a:pt x="0" y="0"/>
                </a:moveTo>
                <a:lnTo>
                  <a:pt x="1000" y="0"/>
                </a:lnTo>
                <a:lnTo>
                  <a:pt x="1000" y="1000"/>
                </a:lnTo>
                <a:lnTo>
                  <a:pt x="0" y="1000"/>
                </a:lnTo>
              </a:path>
            </a:pathLst>
          </a:custGeom>
          <a:noFill/>
          <a:ln w="762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5" r:id="rId2"/>
    <p:sldLayoutId id="2147483674" r:id="rId3"/>
    <p:sldLayoutId id="2147483673" r:id="rId4"/>
    <p:sldLayoutId id="2147483672" r:id="rId5"/>
    <p:sldLayoutId id="2147483671" r:id="rId6"/>
    <p:sldLayoutId id="2147483670" r:id="rId7"/>
    <p:sldLayoutId id="2147483669" r:id="rId8"/>
    <p:sldLayoutId id="2147483668" r:id="rId9"/>
    <p:sldLayoutId id="2147483667" r:id="rId10"/>
    <p:sldLayoutId id="214748366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447675" indent="-44767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889000" indent="-439738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¡"/>
        <a:defRPr sz="2800">
          <a:solidFill>
            <a:schemeClr val="tx1"/>
          </a:solidFill>
          <a:latin typeface="+mn-lt"/>
        </a:defRPr>
      </a:lvl2pPr>
      <a:lvl3pPr marL="1293813" indent="-4032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81163" indent="-385763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itchFamily="2" charset="2"/>
        <a:buChar char="¡"/>
        <a:defRPr sz="2000">
          <a:solidFill>
            <a:schemeClr val="tx1"/>
          </a:solidFill>
          <a:latin typeface="+mn-lt"/>
        </a:defRPr>
      </a:lvl4pPr>
      <a:lvl5pPr marL="2070100" indent="-3873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27300" indent="-3873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84500" indent="-3873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41700" indent="-3873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98900" indent="-3873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1438"/>
            <a:ext cx="9144000" cy="792162"/>
          </a:xfrm>
        </p:spPr>
        <p:txBody>
          <a:bodyPr/>
          <a:lstStyle/>
          <a:p>
            <a:pPr algn="ctr" eaLnBrk="1" hangingPunct="1"/>
            <a:r>
              <a:rPr lang="cs-CZ" sz="2400" smtClean="0">
                <a:solidFill>
                  <a:schemeClr val="tx1"/>
                </a:solidFill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>
                <a:cs typeface="Arial" charset="0"/>
              </a:rPr>
              <a:t>VY_32_Inovace_22A_druhy přísudku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SKLADBA – </a:t>
            </a:r>
            <a:br>
              <a:rPr lang="cs-CZ" smtClean="0"/>
            </a:br>
            <a:r>
              <a:rPr lang="cs-CZ" smtClean="0"/>
              <a:t>Základní skladební dvojice</a:t>
            </a:r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DRUHY  PŘÍSUDKU 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  <p:bldP spid="717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6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Přísudek </a:t>
            </a:r>
          </a:p>
        </p:txBody>
      </p:sp>
      <p:sp>
        <p:nvSpPr>
          <p:cNvPr id="12297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 základní větný člen</a:t>
            </a:r>
          </a:p>
          <a:p>
            <a:pPr eaLnBrk="1" hangingPunct="1"/>
            <a:r>
              <a:rPr lang="cs-CZ" smtClean="0"/>
              <a:t>Označujeme ho značkou PŘ</a:t>
            </a:r>
          </a:p>
          <a:p>
            <a:pPr eaLnBrk="1" hangingPunct="1"/>
            <a:r>
              <a:rPr lang="cs-CZ" smtClean="0"/>
              <a:t>Ptáme se na něj: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           Co dělá podmět?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           Co se děje s podmětem?               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           Co se praví o podmětu?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2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29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29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6" grpId="0"/>
      <p:bldP spid="1229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Podle způsobu vyjádření rozlišujeme různé druhy přísudku:</a:t>
            </a:r>
          </a:p>
        </p:txBody>
      </p:sp>
      <p:sp>
        <p:nvSpPr>
          <p:cNvPr id="14341" name="Rectangle 5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b="1" u="sng" dirty="0" smtClean="0">
                <a:solidFill>
                  <a:srgbClr val="FF0000"/>
                </a:solidFill>
              </a:rPr>
              <a:t>PŘ – </a:t>
            </a:r>
            <a:r>
              <a:rPr lang="cs-CZ" sz="2800" b="1" u="sng" dirty="0" smtClean="0">
                <a:solidFill>
                  <a:srgbClr val="FF0000"/>
                </a:solidFill>
              </a:rPr>
              <a:t>S    -      </a:t>
            </a:r>
            <a:r>
              <a:rPr lang="cs-CZ" sz="2800" b="1" u="sng" dirty="0" smtClean="0">
                <a:solidFill>
                  <a:srgbClr val="FF0000"/>
                </a:solidFill>
              </a:rPr>
              <a:t>Přísudek </a:t>
            </a:r>
            <a:r>
              <a:rPr lang="cs-CZ" sz="2800" b="1" u="sng" dirty="0">
                <a:solidFill>
                  <a:srgbClr val="FF0000"/>
                </a:solidFill>
              </a:rPr>
              <a:t>slovesný </a:t>
            </a:r>
            <a:endParaRPr lang="cs-CZ" sz="2800" b="1" u="sng" dirty="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</a:pPr>
            <a:endParaRPr lang="cs-CZ" sz="2800" dirty="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cs-CZ" sz="2800" dirty="0" smtClean="0"/>
              <a:t>– </a:t>
            </a:r>
            <a:r>
              <a:rPr lang="cs-CZ" sz="2800" dirty="0" smtClean="0"/>
              <a:t>je vyjádřen jednoduchým nebo složeným tvarem </a:t>
            </a:r>
            <a:r>
              <a:rPr lang="cs-CZ" sz="2800" dirty="0" smtClean="0">
                <a:solidFill>
                  <a:srgbClr val="66FF33"/>
                </a:solidFill>
              </a:rPr>
              <a:t>významového slovesa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800" dirty="0" smtClean="0">
              <a:solidFill>
                <a:srgbClr val="66FF33"/>
              </a:solidFill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800" dirty="0" smtClean="0">
              <a:solidFill>
                <a:srgbClr val="66FF33"/>
              </a:solidFill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800" dirty="0" smtClean="0">
              <a:solidFill>
                <a:srgbClr val="66FF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  <p:bldP spid="1434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Podle způsobu vyjádření rozlišujeme různé druhy přísudku:</a:t>
            </a:r>
          </a:p>
        </p:txBody>
      </p:sp>
      <p:sp>
        <p:nvSpPr>
          <p:cNvPr id="14341" name="Rectangle 5"/>
          <p:cNvSpPr>
            <a:spLocks noGrp="1" noChangeArrowheads="1"/>
          </p:cNvSpPr>
          <p:nvPr>
            <p:ph idx="1"/>
          </p:nvPr>
        </p:nvSpPr>
        <p:spPr>
          <a:xfrm>
            <a:off x="107504" y="1981200"/>
            <a:ext cx="8856983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1600" dirty="0" smtClean="0">
              <a:solidFill>
                <a:srgbClr val="66FF33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b="1" u="sng" dirty="0" smtClean="0">
                <a:solidFill>
                  <a:srgbClr val="FF0000"/>
                </a:solidFill>
              </a:rPr>
              <a:t>PŘ </a:t>
            </a:r>
            <a:r>
              <a:rPr lang="cs-CZ" sz="2800" b="1" u="sng" dirty="0" smtClean="0">
                <a:solidFill>
                  <a:srgbClr val="FF0000"/>
                </a:solidFill>
              </a:rPr>
              <a:t>– </a:t>
            </a:r>
            <a:r>
              <a:rPr lang="cs-CZ" sz="2800" b="1" u="sng" dirty="0" smtClean="0">
                <a:solidFill>
                  <a:srgbClr val="FF0000"/>
                </a:solidFill>
              </a:rPr>
              <a:t>SS - Přísudek </a:t>
            </a:r>
            <a:r>
              <a:rPr lang="cs-CZ" sz="2800" b="1" u="sng" dirty="0" smtClean="0">
                <a:solidFill>
                  <a:srgbClr val="FF0000"/>
                </a:solidFill>
              </a:rPr>
              <a:t>slovesný </a:t>
            </a:r>
            <a:r>
              <a:rPr lang="cs-CZ" sz="2800" b="1" u="sng" dirty="0" smtClean="0">
                <a:solidFill>
                  <a:srgbClr val="FF0000"/>
                </a:solidFill>
              </a:rPr>
              <a:t>složený</a:t>
            </a:r>
          </a:p>
          <a:p>
            <a:pPr eaLnBrk="1" hangingPunct="1">
              <a:lnSpc>
                <a:spcPct val="80000"/>
              </a:lnSpc>
            </a:pPr>
            <a:endParaRPr lang="cs-CZ" sz="2800" dirty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 smtClean="0">
                <a:solidFill>
                  <a:schemeClr val="accent1"/>
                </a:solidFill>
              </a:rPr>
              <a:t>-</a:t>
            </a:r>
            <a:r>
              <a:rPr lang="cs-CZ" sz="2800" dirty="0" smtClean="0"/>
              <a:t>  je vyjádřen </a:t>
            </a:r>
            <a:r>
              <a:rPr lang="cs-CZ" sz="2800" dirty="0" smtClean="0">
                <a:solidFill>
                  <a:srgbClr val="FF0066"/>
                </a:solidFill>
              </a:rPr>
              <a:t>způsobovým </a:t>
            </a:r>
            <a:r>
              <a:rPr lang="cs-CZ" sz="2800" dirty="0" smtClean="0"/>
              <a:t>nebo </a:t>
            </a:r>
            <a:r>
              <a:rPr lang="cs-CZ" sz="2800" dirty="0" smtClean="0">
                <a:solidFill>
                  <a:srgbClr val="FF6600"/>
                </a:solidFill>
              </a:rPr>
              <a:t>fázovým </a:t>
            </a:r>
            <a:r>
              <a:rPr lang="cs-CZ" sz="28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slovesem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dirty="0" smtClean="0">
                <a:solidFill>
                  <a:schemeClr val="folHlink"/>
                </a:solidFill>
              </a:rPr>
              <a:t>   </a:t>
            </a:r>
            <a:r>
              <a:rPr lang="cs-CZ" sz="2800" dirty="0" smtClean="0"/>
              <a:t> a infinitivem </a:t>
            </a:r>
            <a:r>
              <a:rPr lang="cs-CZ" sz="2800" dirty="0" smtClean="0">
                <a:solidFill>
                  <a:srgbClr val="66FF33"/>
                </a:solidFill>
              </a:rPr>
              <a:t>významového slovesa</a:t>
            </a:r>
            <a:endParaRPr lang="cs-CZ" sz="2800" dirty="0" smtClean="0">
              <a:solidFill>
                <a:srgbClr val="66FF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797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  <p:bldP spid="1434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Podle způsobu vyjádření rozlišujeme různé druhy přísudku: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idx="1"/>
          </p:nvPr>
        </p:nvSpPr>
        <p:spPr>
          <a:xfrm>
            <a:off x="251520" y="1981200"/>
            <a:ext cx="8712967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b="1" u="sng" dirty="0" smtClean="0">
                <a:solidFill>
                  <a:srgbClr val="FF0000"/>
                </a:solidFill>
              </a:rPr>
              <a:t>PŘ – </a:t>
            </a:r>
            <a:r>
              <a:rPr lang="cs-CZ" sz="2800" b="1" u="sng" dirty="0" smtClean="0">
                <a:solidFill>
                  <a:srgbClr val="FF0000"/>
                </a:solidFill>
              </a:rPr>
              <a:t>JS - Přísudek </a:t>
            </a:r>
            <a:r>
              <a:rPr lang="cs-CZ" sz="2800" b="1" u="sng" dirty="0" smtClean="0">
                <a:solidFill>
                  <a:srgbClr val="FF0000"/>
                </a:solidFill>
              </a:rPr>
              <a:t>jmenný se </a:t>
            </a:r>
            <a:r>
              <a:rPr lang="cs-CZ" sz="2800" b="1" u="sng" dirty="0" smtClean="0">
                <a:solidFill>
                  <a:srgbClr val="FF0000"/>
                </a:solidFill>
              </a:rPr>
              <a:t>sponou</a:t>
            </a:r>
          </a:p>
          <a:p>
            <a:pPr eaLnBrk="1" hangingPunct="1">
              <a:lnSpc>
                <a:spcPct val="80000"/>
              </a:lnSpc>
            </a:pPr>
            <a:endParaRPr lang="cs-CZ" sz="2800" dirty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 </a:t>
            </a:r>
            <a:r>
              <a:rPr lang="cs-CZ" sz="2800" dirty="0" smtClean="0"/>
              <a:t>- je vyjádřen určitým tvarem </a:t>
            </a:r>
            <a:r>
              <a:rPr lang="cs-CZ" sz="2800" dirty="0" smtClean="0">
                <a:solidFill>
                  <a:srgbClr val="0070C0"/>
                </a:solidFill>
              </a:rPr>
              <a:t>sponového </a:t>
            </a:r>
            <a:r>
              <a:rPr lang="cs-CZ" sz="2800" dirty="0" smtClean="0">
                <a:solidFill>
                  <a:srgbClr val="0070C0"/>
                </a:solidFill>
              </a:rPr>
              <a:t> slovesa 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cs-CZ" sz="2800" dirty="0" smtClean="0">
              <a:solidFill>
                <a:srgbClr val="0070C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a </a:t>
            </a:r>
            <a:r>
              <a:rPr lang="cs-CZ" sz="2800" b="1" dirty="0" smtClean="0">
                <a:solidFill>
                  <a:srgbClr val="D60093"/>
                </a:solidFill>
              </a:rPr>
              <a:t>jmennou částí</a:t>
            </a:r>
            <a:r>
              <a:rPr lang="cs-CZ" sz="2800" dirty="0" smtClean="0"/>
              <a:t>, kterou může být </a:t>
            </a:r>
            <a:r>
              <a:rPr lang="cs-CZ" sz="2800" dirty="0" smtClean="0">
                <a:solidFill>
                  <a:srgbClr val="D60093"/>
                </a:solidFill>
              </a:rPr>
              <a:t>podstatné jméno, přídavné jméno, zájmeno, číslovka nebo příslovce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8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797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  <p:bldP spid="1434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600" smtClean="0"/>
              <a:t>Podle způsobu vyjádření rozlišujeme různé druhy přísudku: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b="1" u="sng" dirty="0" smtClean="0">
                <a:solidFill>
                  <a:srgbClr val="FF0000"/>
                </a:solidFill>
              </a:rPr>
              <a:t>PŘ </a:t>
            </a:r>
            <a:r>
              <a:rPr lang="cs-CZ" sz="2800" b="1" u="sng" dirty="0" smtClean="0">
                <a:solidFill>
                  <a:srgbClr val="FF0000"/>
                </a:solidFill>
              </a:rPr>
              <a:t>– JBS - Přísudek </a:t>
            </a:r>
            <a:r>
              <a:rPr lang="cs-CZ" sz="2800" b="1" u="sng" dirty="0" smtClean="0">
                <a:solidFill>
                  <a:srgbClr val="FF0000"/>
                </a:solidFill>
              </a:rPr>
              <a:t>jmenný beze </a:t>
            </a:r>
            <a:r>
              <a:rPr lang="cs-CZ" sz="2800" b="1" u="sng" dirty="0" smtClean="0">
                <a:solidFill>
                  <a:srgbClr val="FF0000"/>
                </a:solidFill>
              </a:rPr>
              <a:t>spony</a:t>
            </a:r>
          </a:p>
          <a:p>
            <a:pPr eaLnBrk="1" hangingPunct="1">
              <a:lnSpc>
                <a:spcPct val="80000"/>
              </a:lnSpc>
            </a:pPr>
            <a:endParaRPr lang="cs-CZ" sz="2800" dirty="0">
              <a:solidFill>
                <a:srgbClr val="FF00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 </a:t>
            </a:r>
            <a:r>
              <a:rPr lang="cs-CZ" sz="2800" dirty="0" smtClean="0"/>
              <a:t>- je vyjádřen pouze  </a:t>
            </a:r>
            <a:r>
              <a:rPr lang="cs-CZ" sz="2800" b="1" dirty="0" smtClean="0">
                <a:solidFill>
                  <a:srgbClr val="D60093"/>
                </a:solidFill>
              </a:rPr>
              <a:t>jmennou částí</a:t>
            </a:r>
            <a:r>
              <a:rPr lang="cs-CZ" sz="2800" dirty="0" smtClean="0"/>
              <a:t>, kterou může být podstatné jméno, přídavné jméno, zájmeno, číslovka nebo </a:t>
            </a:r>
            <a:r>
              <a:rPr lang="cs-CZ" sz="2800" dirty="0" smtClean="0"/>
              <a:t>příslovce.</a:t>
            </a:r>
          </a:p>
          <a:p>
            <a:pPr eaLnBrk="1" hangingPunct="1">
              <a:lnSpc>
                <a:spcPct val="80000"/>
              </a:lnSpc>
            </a:pPr>
            <a:endParaRPr lang="cs-CZ" sz="2800" dirty="0"/>
          </a:p>
          <a:p>
            <a:pPr eaLnBrk="1" hangingPunct="1">
              <a:lnSpc>
                <a:spcPct val="80000"/>
              </a:lnSpc>
            </a:pPr>
            <a:r>
              <a:rPr lang="cs-CZ" sz="2800" dirty="0" smtClean="0"/>
              <a:t>Sponové </a:t>
            </a:r>
            <a:r>
              <a:rPr lang="cs-CZ" sz="2800" dirty="0" smtClean="0"/>
              <a:t>sloveso je někdy nahrazeno pomlčkou.</a:t>
            </a:r>
          </a:p>
        </p:txBody>
      </p:sp>
    </p:spTree>
    <p:extLst>
      <p:ext uri="{BB962C8B-B14F-4D97-AF65-F5344CB8AC3E}">
        <p14:creationId xmlns:p14="http://schemas.microsoft.com/office/powerpoint/2010/main" val="2690797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  <p:bldP spid="1434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5400" smtClean="0">
                <a:solidFill>
                  <a:srgbClr val="FF0000"/>
                </a:solidFill>
              </a:rPr>
              <a:t>ZAPAMATUJ   SI !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6000" u="sng" smtClean="0">
                <a:solidFill>
                  <a:srgbClr val="FF6600"/>
                </a:solidFill>
              </a:rPr>
              <a:t>Fázová slovesa jsou</a:t>
            </a:r>
            <a:r>
              <a:rPr lang="cs-CZ" sz="6000" smtClean="0">
                <a:solidFill>
                  <a:srgbClr val="FF6600"/>
                </a:solidFill>
              </a:rPr>
              <a:t> :</a:t>
            </a:r>
          </a:p>
          <a:p>
            <a:pPr eaLnBrk="1" hangingPunct="1">
              <a:lnSpc>
                <a:spcPct val="90000"/>
              </a:lnSpc>
            </a:pPr>
            <a:r>
              <a:rPr lang="cs-CZ" sz="6000" smtClean="0">
                <a:solidFill>
                  <a:srgbClr val="FF6600"/>
                </a:solidFill>
              </a:rPr>
              <a:t>začít, začínat, </a:t>
            </a:r>
          </a:p>
          <a:p>
            <a:pPr eaLnBrk="1" hangingPunct="1">
              <a:lnSpc>
                <a:spcPct val="90000"/>
              </a:lnSpc>
            </a:pPr>
            <a:r>
              <a:rPr lang="cs-CZ" sz="6000" smtClean="0">
                <a:solidFill>
                  <a:srgbClr val="FF6600"/>
                </a:solidFill>
              </a:rPr>
              <a:t>přestat, přestávat,</a:t>
            </a:r>
          </a:p>
          <a:p>
            <a:pPr eaLnBrk="1" hangingPunct="1">
              <a:lnSpc>
                <a:spcPct val="90000"/>
              </a:lnSpc>
            </a:pPr>
            <a:r>
              <a:rPr lang="cs-CZ" sz="6000" smtClean="0">
                <a:solidFill>
                  <a:srgbClr val="FF6600"/>
                </a:solidFill>
              </a:rPr>
              <a:t> zůstat, zůstávat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4" grpId="0"/>
      <p:bldP spid="1843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971550" y="0"/>
            <a:ext cx="7158038" cy="1412875"/>
          </a:xfrm>
        </p:spPr>
        <p:txBody>
          <a:bodyPr/>
          <a:lstStyle/>
          <a:p>
            <a:pPr eaLnBrk="1" hangingPunct="1"/>
            <a:r>
              <a:rPr lang="cs-CZ" sz="4800" u="sng" smtClean="0">
                <a:solidFill>
                  <a:srgbClr val="FF0066"/>
                </a:solidFill>
              </a:rPr>
              <a:t>Způsobová slovesa jsou</a:t>
            </a:r>
            <a:r>
              <a:rPr lang="cs-CZ" sz="5400" u="sng" smtClean="0">
                <a:solidFill>
                  <a:srgbClr val="FF0066"/>
                </a:solidFill>
              </a:rPr>
              <a:t>: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9325" y="1700808"/>
            <a:ext cx="7661275" cy="4896544"/>
          </a:xfrm>
        </p:spPr>
        <p:txBody>
          <a:bodyPr/>
          <a:lstStyle/>
          <a:p>
            <a:pPr eaLnBrk="1" hangingPunct="1"/>
            <a:r>
              <a:rPr lang="cs-CZ" sz="5400" dirty="0" smtClean="0">
                <a:solidFill>
                  <a:srgbClr val="FF0066"/>
                </a:solidFill>
              </a:rPr>
              <a:t>muset,</a:t>
            </a:r>
          </a:p>
          <a:p>
            <a:pPr eaLnBrk="1" hangingPunct="1"/>
            <a:r>
              <a:rPr lang="cs-CZ" sz="5400" dirty="0" smtClean="0">
                <a:solidFill>
                  <a:srgbClr val="FF0066"/>
                </a:solidFill>
              </a:rPr>
              <a:t>moct,</a:t>
            </a:r>
          </a:p>
          <a:p>
            <a:pPr eaLnBrk="1" hangingPunct="1"/>
            <a:r>
              <a:rPr lang="cs-CZ" sz="5400" dirty="0" smtClean="0">
                <a:solidFill>
                  <a:srgbClr val="FF0066"/>
                </a:solidFill>
              </a:rPr>
              <a:t>smět, </a:t>
            </a:r>
          </a:p>
          <a:p>
            <a:pPr eaLnBrk="1" hangingPunct="1"/>
            <a:r>
              <a:rPr lang="cs-CZ" sz="5400" dirty="0" smtClean="0">
                <a:solidFill>
                  <a:srgbClr val="FF0066"/>
                </a:solidFill>
              </a:rPr>
              <a:t>chtít,</a:t>
            </a:r>
          </a:p>
          <a:p>
            <a:pPr eaLnBrk="1" hangingPunct="1"/>
            <a:r>
              <a:rPr lang="cs-CZ" sz="5400" dirty="0" smtClean="0">
                <a:solidFill>
                  <a:srgbClr val="FF0066"/>
                </a:solidFill>
              </a:rPr>
              <a:t>mít ( </a:t>
            </a:r>
            <a:r>
              <a:rPr lang="cs-CZ" sz="2800" dirty="0" smtClean="0">
                <a:solidFill>
                  <a:srgbClr val="FF0066"/>
                </a:solidFill>
              </a:rPr>
              <a:t>ve významu „mít povinnost“)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971550" y="0"/>
            <a:ext cx="7158038" cy="1412875"/>
          </a:xfrm>
        </p:spPr>
        <p:txBody>
          <a:bodyPr/>
          <a:lstStyle/>
          <a:p>
            <a:pPr eaLnBrk="1" hangingPunct="1"/>
            <a:r>
              <a:rPr lang="cs-CZ" sz="4800" u="sng" dirty="0" smtClean="0">
                <a:solidFill>
                  <a:srgbClr val="0070C0"/>
                </a:solidFill>
              </a:rPr>
              <a:t>Sponová slovesa jsou</a:t>
            </a:r>
            <a:r>
              <a:rPr lang="cs-CZ" sz="4800" dirty="0" smtClean="0">
                <a:solidFill>
                  <a:srgbClr val="0070C0"/>
                </a:solidFill>
              </a:rPr>
              <a:t> </a:t>
            </a:r>
            <a:r>
              <a:rPr lang="cs-CZ" sz="4800" dirty="0" smtClean="0"/>
              <a:t>: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400" dirty="0" smtClean="0">
                <a:solidFill>
                  <a:srgbClr val="0070C0"/>
                </a:solidFill>
              </a:rPr>
              <a:t>Být, bývat</a:t>
            </a:r>
          </a:p>
          <a:p>
            <a:pPr eaLnBrk="1" hangingPunct="1"/>
            <a:r>
              <a:rPr lang="cs-CZ" sz="4400" dirty="0" smtClean="0">
                <a:solidFill>
                  <a:srgbClr val="0070C0"/>
                </a:solidFill>
              </a:rPr>
              <a:t>Stát se, stávat 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/>
      <p:bldP spid="23555" grpId="0" build="p"/>
    </p:bldLst>
  </p:timing>
</p:sld>
</file>

<file path=ppt/theme/theme1.xml><?xml version="1.0" encoding="utf-8"?>
<a:theme xmlns:a="http://schemas.openxmlformats.org/drawingml/2006/main" name="Osy">
  <a:themeElements>
    <a:clrScheme name="Osy 8">
      <a:dk1>
        <a:srgbClr val="292929"/>
      </a:dk1>
      <a:lt1>
        <a:srgbClr val="FFFFFF"/>
      </a:lt1>
      <a:dk2>
        <a:srgbClr val="000000"/>
      </a:dk2>
      <a:lt2>
        <a:srgbClr val="808080"/>
      </a:lt2>
      <a:accent1>
        <a:srgbClr val="CC9900"/>
      </a:accent1>
      <a:accent2>
        <a:srgbClr val="CCCC99"/>
      </a:accent2>
      <a:accent3>
        <a:srgbClr val="FFFFFF"/>
      </a:accent3>
      <a:accent4>
        <a:srgbClr val="212121"/>
      </a:accent4>
      <a:accent5>
        <a:srgbClr val="E2CAAA"/>
      </a:accent5>
      <a:accent6>
        <a:srgbClr val="B9B98A"/>
      </a:accent6>
      <a:hlink>
        <a:srgbClr val="999933"/>
      </a:hlink>
      <a:folHlink>
        <a:srgbClr val="B2B2B2"/>
      </a:folHlink>
    </a:clrScheme>
    <a:fontScheme name="Osy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Osy 1">
        <a:dk1>
          <a:srgbClr val="080808"/>
        </a:dk1>
        <a:lt1>
          <a:srgbClr val="F8F8F8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ADAAAA"/>
        </a:accent3>
        <a:accent4>
          <a:srgbClr val="D4D4D4"/>
        </a:accent4>
        <a:accent5>
          <a:srgbClr val="FFCAAA"/>
        </a:accent5>
        <a:accent6>
          <a:srgbClr val="B92D00"/>
        </a:accent6>
        <a:hlink>
          <a:srgbClr val="CC6600"/>
        </a:hlink>
        <a:folHlink>
          <a:srgbClr val="B2B28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y 2">
        <a:dk1>
          <a:srgbClr val="333333"/>
        </a:dk1>
        <a:lt1>
          <a:srgbClr val="F8F8F8"/>
        </a:lt1>
        <a:dk2>
          <a:srgbClr val="800000"/>
        </a:dk2>
        <a:lt2>
          <a:srgbClr val="FFFFFF"/>
        </a:lt2>
        <a:accent1>
          <a:srgbClr val="CC9900"/>
        </a:accent1>
        <a:accent2>
          <a:srgbClr val="666666"/>
        </a:accent2>
        <a:accent3>
          <a:srgbClr val="C0AAAA"/>
        </a:accent3>
        <a:accent4>
          <a:srgbClr val="D4D4D4"/>
        </a:accent4>
        <a:accent5>
          <a:srgbClr val="E2CAAA"/>
        </a:accent5>
        <a:accent6>
          <a:srgbClr val="5C5C5C"/>
        </a:accent6>
        <a:hlink>
          <a:srgbClr val="CC6600"/>
        </a:hlink>
        <a:folHlink>
          <a:srgbClr val="95A58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y 3">
        <a:dk1>
          <a:srgbClr val="5F5F5F"/>
        </a:dk1>
        <a:lt1>
          <a:srgbClr val="A4BEE0"/>
        </a:lt1>
        <a:dk2>
          <a:srgbClr val="013253"/>
        </a:dk2>
        <a:lt2>
          <a:srgbClr val="FFFFFF"/>
        </a:lt2>
        <a:accent1>
          <a:srgbClr val="588480"/>
        </a:accent1>
        <a:accent2>
          <a:srgbClr val="6600FF"/>
        </a:accent2>
        <a:accent3>
          <a:srgbClr val="AAADB3"/>
        </a:accent3>
        <a:accent4>
          <a:srgbClr val="8BA2BF"/>
        </a:accent4>
        <a:accent5>
          <a:srgbClr val="B4C2C0"/>
        </a:accent5>
        <a:accent6>
          <a:srgbClr val="5C00E7"/>
        </a:accent6>
        <a:hlink>
          <a:srgbClr val="CCCC00"/>
        </a:hlink>
        <a:folHlink>
          <a:srgbClr val="5F5F5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y 4">
        <a:dk1>
          <a:srgbClr val="003300"/>
        </a:dk1>
        <a:lt1>
          <a:srgbClr val="F8F8F8"/>
        </a:lt1>
        <a:dk2>
          <a:srgbClr val="3D4A1C"/>
        </a:dk2>
        <a:lt2>
          <a:srgbClr val="FFFFFF"/>
        </a:lt2>
        <a:accent1>
          <a:srgbClr val="99CC00"/>
        </a:accent1>
        <a:accent2>
          <a:srgbClr val="669900"/>
        </a:accent2>
        <a:accent3>
          <a:srgbClr val="AFB1AB"/>
        </a:accent3>
        <a:accent4>
          <a:srgbClr val="D4D4D4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B2B28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y 5">
        <a:dk1>
          <a:srgbClr val="333333"/>
        </a:dk1>
        <a:lt1>
          <a:srgbClr val="F8F8F8"/>
        </a:lt1>
        <a:dk2>
          <a:srgbClr val="005D8C"/>
        </a:dk2>
        <a:lt2>
          <a:srgbClr val="FFFFFF"/>
        </a:lt2>
        <a:accent1>
          <a:srgbClr val="00CC99"/>
        </a:accent1>
        <a:accent2>
          <a:srgbClr val="0099CC"/>
        </a:accent2>
        <a:accent3>
          <a:srgbClr val="AAB6C5"/>
        </a:accent3>
        <a:accent4>
          <a:srgbClr val="D4D4D4"/>
        </a:accent4>
        <a:accent5>
          <a:srgbClr val="AAE2CA"/>
        </a:accent5>
        <a:accent6>
          <a:srgbClr val="008AB9"/>
        </a:accent6>
        <a:hlink>
          <a:srgbClr val="FFCC00"/>
        </a:hlink>
        <a:folHlink>
          <a:srgbClr val="D8D48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y 6">
        <a:dk1>
          <a:srgbClr val="000000"/>
        </a:dk1>
        <a:lt1>
          <a:srgbClr val="ECAE00"/>
        </a:lt1>
        <a:dk2>
          <a:srgbClr val="FFFFFF"/>
        </a:dk2>
        <a:lt2>
          <a:srgbClr val="333333"/>
        </a:lt2>
        <a:accent1>
          <a:srgbClr val="CC6600"/>
        </a:accent1>
        <a:accent2>
          <a:srgbClr val="BA6D10"/>
        </a:accent2>
        <a:accent3>
          <a:srgbClr val="F4D3AA"/>
        </a:accent3>
        <a:accent4>
          <a:srgbClr val="000000"/>
        </a:accent4>
        <a:accent5>
          <a:srgbClr val="E2B8AA"/>
        </a:accent5>
        <a:accent6>
          <a:srgbClr val="A8620D"/>
        </a:accent6>
        <a:hlink>
          <a:srgbClr val="666633"/>
        </a:hlink>
        <a:folHlink>
          <a:srgbClr val="8D996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y 7">
        <a:dk1>
          <a:srgbClr val="000000"/>
        </a:dk1>
        <a:lt1>
          <a:srgbClr val="FFFFFF"/>
        </a:lt1>
        <a:dk2>
          <a:srgbClr val="372221"/>
        </a:dk2>
        <a:lt2>
          <a:srgbClr val="808080"/>
        </a:lt2>
        <a:accent1>
          <a:srgbClr val="009999"/>
        </a:accent1>
        <a:accent2>
          <a:srgbClr val="9AAC98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8B9B89"/>
        </a:accent6>
        <a:hlink>
          <a:srgbClr val="666699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y 8">
        <a:dk1>
          <a:srgbClr val="292929"/>
        </a:dk1>
        <a:lt1>
          <a:srgbClr val="FFFFFF"/>
        </a:lt1>
        <a:dk2>
          <a:srgbClr val="000000"/>
        </a:dk2>
        <a:lt2>
          <a:srgbClr val="808080"/>
        </a:lt2>
        <a:accent1>
          <a:srgbClr val="CC9900"/>
        </a:accent1>
        <a:accent2>
          <a:srgbClr val="CCCC99"/>
        </a:accent2>
        <a:accent3>
          <a:srgbClr val="FFFFFF"/>
        </a:accent3>
        <a:accent4>
          <a:srgbClr val="212121"/>
        </a:accent4>
        <a:accent5>
          <a:srgbClr val="E2CAAA"/>
        </a:accent5>
        <a:accent6>
          <a:srgbClr val="B9B98A"/>
        </a:accent6>
        <a:hlink>
          <a:srgbClr val="9999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Axis</Template>
  <TotalTime>263</TotalTime>
  <Words>239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Osy</vt:lpstr>
      <vt:lpstr>Základní škola a Mateřská škola Choustník, okres Tábor</vt:lpstr>
      <vt:lpstr>SKLADBA –  Základní skladební dvojice</vt:lpstr>
      <vt:lpstr>Přísudek </vt:lpstr>
      <vt:lpstr>Podle způsobu vyjádření rozlišujeme různé druhy přísudku:</vt:lpstr>
      <vt:lpstr>Podle způsobu vyjádření rozlišujeme různé druhy přísudku:</vt:lpstr>
      <vt:lpstr>Podle způsobu vyjádření rozlišujeme různé druhy přísudku:</vt:lpstr>
      <vt:lpstr>Podle způsobu vyjádření rozlišujeme různé druhy přísudku:</vt:lpstr>
      <vt:lpstr>ZAPAMATUJ   SI !</vt:lpstr>
      <vt:lpstr>Způsobová slovesa jsou:</vt:lpstr>
      <vt:lpstr>Sponová slovesa jsou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 z D – 9. třída</dc:title>
  <dc:creator>RedAce</dc:creator>
  <cp:lastModifiedBy>Krejzova</cp:lastModifiedBy>
  <cp:revision>9</cp:revision>
  <dcterms:created xsi:type="dcterms:W3CDTF">2010-12-01T17:14:57Z</dcterms:created>
  <dcterms:modified xsi:type="dcterms:W3CDTF">2012-03-08T22:54:50Z</dcterms:modified>
</cp:coreProperties>
</file>