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sldIdLst>
    <p:sldId id="272" r:id="rId2"/>
    <p:sldId id="273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4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D60093"/>
    <a:srgbClr val="CC3300"/>
    <a:srgbClr val="FF0066"/>
    <a:srgbClr val="66FFFF"/>
    <a:srgbClr val="FFFF00"/>
    <a:srgbClr val="FF0000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87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0" y="914400"/>
            <a:ext cx="8686800" cy="2514600"/>
            <a:chOff x="0" y="576"/>
            <a:chExt cx="5472" cy="1584"/>
          </a:xfrm>
        </p:grpSpPr>
        <p:sp>
          <p:nvSpPr>
            <p:cNvPr id="5" name="Oval 7"/>
            <p:cNvSpPr>
              <a:spLocks noChangeArrowheads="1"/>
            </p:cNvSpPr>
            <p:nvPr/>
          </p:nvSpPr>
          <p:spPr bwMode="auto">
            <a:xfrm>
              <a:off x="144" y="576"/>
              <a:ext cx="1584" cy="1584"/>
            </a:xfrm>
            <a:prstGeom prst="ellipse">
              <a:avLst/>
            </a:prstGeom>
            <a:noFill/>
            <a:ln w="12700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cs-CZ"/>
            </a:p>
          </p:txBody>
        </p:sp>
        <p:sp>
          <p:nvSpPr>
            <p:cNvPr id="6" name="Rectangle 8"/>
            <p:cNvSpPr>
              <a:spLocks noChangeArrowheads="1"/>
            </p:cNvSpPr>
            <p:nvPr/>
          </p:nvSpPr>
          <p:spPr bwMode="hidden">
            <a:xfrm>
              <a:off x="0" y="1056"/>
              <a:ext cx="2976" cy="7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7" name="Rectangle 9"/>
            <p:cNvSpPr>
              <a:spLocks noChangeArrowheads="1"/>
            </p:cNvSpPr>
            <p:nvPr/>
          </p:nvSpPr>
          <p:spPr bwMode="hidden">
            <a:xfrm>
              <a:off x="2496" y="1056"/>
              <a:ext cx="2976" cy="720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8" name="Freeform 10"/>
            <p:cNvSpPr>
              <a:spLocks noChangeArrowheads="1"/>
            </p:cNvSpPr>
            <p:nvPr/>
          </p:nvSpPr>
          <p:spPr bwMode="auto">
            <a:xfrm>
              <a:off x="384" y="960"/>
              <a:ext cx="144" cy="913"/>
            </a:xfrm>
            <a:custGeom>
              <a:avLst/>
              <a:gdLst>
                <a:gd name="T0" fmla="*/ 144 w 1000"/>
                <a:gd name="T1" fmla="*/ 913 h 1000"/>
                <a:gd name="T2" fmla="*/ 0 w 1000"/>
                <a:gd name="T3" fmla="*/ 913 h 1000"/>
                <a:gd name="T4" fmla="*/ 0 w 1000"/>
                <a:gd name="T5" fmla="*/ 0 h 1000"/>
                <a:gd name="T6" fmla="*/ 144 w 1000"/>
                <a:gd name="T7" fmla="*/ 0 h 10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00" h="1000">
                  <a:moveTo>
                    <a:pt x="1000" y="1000"/>
                  </a:moveTo>
                  <a:lnTo>
                    <a:pt x="0" y="1000"/>
                  </a:lnTo>
                  <a:lnTo>
                    <a:pt x="0" y="0"/>
                  </a:lnTo>
                  <a:lnTo>
                    <a:pt x="1000" y="0"/>
                  </a:lnTo>
                </a:path>
              </a:pathLst>
            </a:custGeom>
            <a:noFill/>
            <a:ln w="76200" cmpd="sng">
              <a:solidFill>
                <a:schemeClr val="tx2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9" name="Freeform 11"/>
            <p:cNvSpPr>
              <a:spLocks noChangeArrowheads="1"/>
            </p:cNvSpPr>
            <p:nvPr/>
          </p:nvSpPr>
          <p:spPr bwMode="auto">
            <a:xfrm>
              <a:off x="4944" y="762"/>
              <a:ext cx="165" cy="864"/>
            </a:xfrm>
            <a:custGeom>
              <a:avLst/>
              <a:gdLst>
                <a:gd name="T0" fmla="*/ 0 w 1000"/>
                <a:gd name="T1" fmla="*/ 0 h 1000"/>
                <a:gd name="T2" fmla="*/ 165 w 1000"/>
                <a:gd name="T3" fmla="*/ 0 h 1000"/>
                <a:gd name="T4" fmla="*/ 165 w 1000"/>
                <a:gd name="T5" fmla="*/ 864 h 1000"/>
                <a:gd name="T6" fmla="*/ 0 w 1000"/>
                <a:gd name="T7" fmla="*/ 864 h 10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00" h="1000">
                  <a:moveTo>
                    <a:pt x="0" y="0"/>
                  </a:moveTo>
                  <a:lnTo>
                    <a:pt x="1000" y="0"/>
                  </a:lnTo>
                  <a:lnTo>
                    <a:pt x="1000" y="1000"/>
                  </a:lnTo>
                  <a:lnTo>
                    <a:pt x="0" y="1000"/>
                  </a:lnTo>
                </a:path>
              </a:pathLst>
            </a:custGeom>
            <a:noFill/>
            <a:ln w="76200" cap="flat" cmpd="sng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20482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2286000" y="3581400"/>
            <a:ext cx="5638800" cy="19050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2049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838200" y="1443038"/>
            <a:ext cx="7086600" cy="1600200"/>
          </a:xfrm>
        </p:spPr>
        <p:txBody>
          <a:bodyPr anchor="ctr"/>
          <a:lstStyle>
            <a:lvl1pPr>
              <a:defRPr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10" name="Rectangle 3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Rectangle 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Rectangle 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E35AD6F-BB6C-4782-9300-2CC5CC8A4F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485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983AA3-C556-48BA-9A9D-529628C773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19359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2E4D1C-B352-44D5-856A-444C2E5D0E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4900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949325" y="1981200"/>
            <a:ext cx="3754438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856163" y="1981200"/>
            <a:ext cx="3754437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ECBC12-B3DF-420F-90A7-20DAE20C16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0016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C5BC5F-E711-43AC-B1F3-1728BBC296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8608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F7BE90-5E0B-40F7-B21E-581E26531D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10440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0B123-E9EC-48B7-9564-F3810BDE55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3740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6BF2EC-17C5-4957-950A-026A94ECD4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893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079761-40EA-4DF6-8F27-A44A8714EC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6466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523B64-F56F-47BD-9C7B-BEEADE6C4F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1602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91313" y="96838"/>
            <a:ext cx="1919287" cy="59991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31863" y="96838"/>
            <a:ext cx="5607050" cy="59991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562667-CAA4-4584-8579-29CAB084EB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5128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1377950"/>
            <a:ext cx="2133600" cy="1016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cs-CZ" sz="2400">
              <a:latin typeface="Times New Roman" pitchFamily="18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447800" y="1377950"/>
            <a:ext cx="7239000" cy="101600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cs-CZ" sz="2400">
              <a:latin typeface="Times New Roman" pitchFamily="18" charset="0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931863" y="96838"/>
            <a:ext cx="7158037" cy="141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9325" y="1981200"/>
            <a:ext cx="7661275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4615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946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/>
            </a:lvl1pPr>
          </a:lstStyle>
          <a:p>
            <a:pPr>
              <a:defRPr/>
            </a:pPr>
            <a:fld id="{D41A7A9E-4BE1-4B11-A194-C3FFD5FBE2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33" name="Freeform 9"/>
          <p:cNvSpPr>
            <a:spLocks noChangeArrowheads="1"/>
          </p:cNvSpPr>
          <p:nvPr/>
        </p:nvSpPr>
        <p:spPr bwMode="auto">
          <a:xfrm>
            <a:off x="838200" y="561975"/>
            <a:ext cx="152400" cy="1066800"/>
          </a:xfrm>
          <a:custGeom>
            <a:avLst/>
            <a:gdLst>
              <a:gd name="T0" fmla="*/ 152400 w 1000"/>
              <a:gd name="T1" fmla="*/ 1066800 h 1000"/>
              <a:gd name="T2" fmla="*/ 0 w 1000"/>
              <a:gd name="T3" fmla="*/ 1066800 h 1000"/>
              <a:gd name="T4" fmla="*/ 0 w 1000"/>
              <a:gd name="T5" fmla="*/ 0 h 1000"/>
              <a:gd name="T6" fmla="*/ 152400 w 1000"/>
              <a:gd name="T7" fmla="*/ 0 h 10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00" h="1000">
                <a:moveTo>
                  <a:pt x="1000" y="1000"/>
                </a:moveTo>
                <a:lnTo>
                  <a:pt x="0" y="1000"/>
                </a:ln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76200" cmpd="sng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034" name="Freeform 10"/>
          <p:cNvSpPr>
            <a:spLocks noChangeArrowheads="1"/>
          </p:cNvSpPr>
          <p:nvPr/>
        </p:nvSpPr>
        <p:spPr bwMode="auto">
          <a:xfrm>
            <a:off x="8262938" y="269875"/>
            <a:ext cx="152400" cy="1073150"/>
          </a:xfrm>
          <a:custGeom>
            <a:avLst/>
            <a:gdLst>
              <a:gd name="T0" fmla="*/ 0 w 1000"/>
              <a:gd name="T1" fmla="*/ 0 h 1000"/>
              <a:gd name="T2" fmla="*/ 152400 w 1000"/>
              <a:gd name="T3" fmla="*/ 0 h 1000"/>
              <a:gd name="T4" fmla="*/ 152400 w 1000"/>
              <a:gd name="T5" fmla="*/ 1073150 h 1000"/>
              <a:gd name="T6" fmla="*/ 0 w 1000"/>
              <a:gd name="T7" fmla="*/ 1073150 h 10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00" h="1000">
                <a:moveTo>
                  <a:pt x="0" y="0"/>
                </a:moveTo>
                <a:lnTo>
                  <a:pt x="1000" y="0"/>
                </a:lnTo>
                <a:lnTo>
                  <a:pt x="1000" y="1000"/>
                </a:lnTo>
                <a:lnTo>
                  <a:pt x="0" y="1000"/>
                </a:lnTo>
              </a:path>
            </a:pathLst>
          </a:custGeom>
          <a:noFill/>
          <a:ln w="7620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5" r:id="rId2"/>
    <p:sldLayoutId id="2147483674" r:id="rId3"/>
    <p:sldLayoutId id="2147483673" r:id="rId4"/>
    <p:sldLayoutId id="2147483672" r:id="rId5"/>
    <p:sldLayoutId id="2147483671" r:id="rId6"/>
    <p:sldLayoutId id="2147483670" r:id="rId7"/>
    <p:sldLayoutId id="2147483669" r:id="rId8"/>
    <p:sldLayoutId id="2147483668" r:id="rId9"/>
    <p:sldLayoutId id="2147483667" r:id="rId10"/>
    <p:sldLayoutId id="214748366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447675" indent="-44767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889000" indent="-439738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¡"/>
        <a:defRPr sz="2800">
          <a:solidFill>
            <a:schemeClr val="tx1"/>
          </a:solidFill>
          <a:latin typeface="+mn-lt"/>
        </a:defRPr>
      </a:lvl2pPr>
      <a:lvl3pPr marL="1293813" indent="-4032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81163" indent="-385763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¡"/>
        <a:defRPr sz="2000">
          <a:solidFill>
            <a:schemeClr val="tx1"/>
          </a:solidFill>
          <a:latin typeface="+mn-lt"/>
        </a:defRPr>
      </a:lvl4pPr>
      <a:lvl5pPr marL="2070100" indent="-3873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27300" indent="-3873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84500" indent="-3873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41700" indent="-3873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98900" indent="-3873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xfrm>
            <a:off x="0" y="1341438"/>
            <a:ext cx="9144000" cy="792162"/>
          </a:xfrm>
        </p:spPr>
        <p:txBody>
          <a:bodyPr/>
          <a:lstStyle/>
          <a:p>
            <a:pPr algn="ctr" eaLnBrk="1" hangingPunct="1"/>
            <a:r>
              <a:rPr lang="cs-CZ" sz="2400" smtClean="0">
                <a:solidFill>
                  <a:schemeClr val="tx1"/>
                </a:solidFill>
                <a:cs typeface="Arial" charset="0"/>
              </a:rPr>
              <a:t>Základní škola a Mateřská škola Choustník, okres Tábor</a:t>
            </a:r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6" name="TextovéPole 1"/>
          <p:cNvSpPr txBox="1">
            <a:spLocks noChangeArrowheads="1"/>
          </p:cNvSpPr>
          <p:nvPr/>
        </p:nvSpPr>
        <p:spPr bwMode="auto">
          <a:xfrm>
            <a:off x="0" y="3184525"/>
            <a:ext cx="9144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3200" b="1">
                <a:cs typeface="Arial" charset="0"/>
              </a:rPr>
              <a:t>VY_32_Inovace_22B_druhy přísudku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31863" y="96838"/>
            <a:ext cx="7158037" cy="1171921"/>
          </a:xfrm>
        </p:spPr>
        <p:txBody>
          <a:bodyPr/>
          <a:lstStyle/>
          <a:p>
            <a:r>
              <a:rPr lang="cs-CZ" sz="3200" dirty="0" smtClean="0">
                <a:solidFill>
                  <a:srgbClr val="FF0000"/>
                </a:solidFill>
              </a:rPr>
              <a:t/>
            </a:r>
            <a:br>
              <a:rPr lang="cs-CZ" sz="3200" dirty="0" smtClean="0">
                <a:solidFill>
                  <a:srgbClr val="FF0000"/>
                </a:solidFill>
              </a:rPr>
            </a:br>
            <a:r>
              <a:rPr lang="cs-CZ" sz="3200" b="1" dirty="0" smtClean="0">
                <a:solidFill>
                  <a:srgbClr val="FF0000"/>
                </a:solidFill>
              </a:rPr>
              <a:t>Jak postupovat </a:t>
            </a:r>
            <a:r>
              <a:rPr lang="cs-CZ" sz="3200" dirty="0" smtClean="0">
                <a:solidFill>
                  <a:srgbClr val="FF0000"/>
                </a:solidFill>
              </a:rPr>
              <a:t>při určování základní skladební dvojice ve větě dvojčlenné: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556792"/>
            <a:ext cx="8208911" cy="5112568"/>
          </a:xfrm>
        </p:spPr>
        <p:txBody>
          <a:bodyPr/>
          <a:lstStyle/>
          <a:p>
            <a:r>
              <a:rPr lang="cs-CZ" sz="2800" dirty="0" smtClean="0"/>
              <a:t>1. hledej </a:t>
            </a:r>
            <a:r>
              <a:rPr lang="cs-CZ" sz="2800" b="1" dirty="0" smtClean="0">
                <a:solidFill>
                  <a:srgbClr val="FF6600"/>
                </a:solidFill>
              </a:rPr>
              <a:t>sloveso v určitém tvaru</a:t>
            </a:r>
          </a:p>
          <a:p>
            <a:r>
              <a:rPr lang="cs-CZ" sz="2800" dirty="0" smtClean="0">
                <a:solidFill>
                  <a:schemeClr val="accent4"/>
                </a:solidFill>
              </a:rPr>
              <a:t>(nezapomeň, že může mít tvar jednoduchý i složený!)</a:t>
            </a:r>
          </a:p>
          <a:p>
            <a:r>
              <a:rPr lang="cs-CZ" sz="2800" dirty="0" smtClean="0"/>
              <a:t>2. vyhledej </a:t>
            </a:r>
            <a:r>
              <a:rPr lang="cs-CZ" sz="2800" u="sng" dirty="0" smtClean="0"/>
              <a:t>podmět </a:t>
            </a:r>
            <a:r>
              <a:rPr lang="cs-CZ" sz="2800" dirty="0" smtClean="0"/>
              <a:t>( kdo?, co? )</a:t>
            </a:r>
          </a:p>
          <a:p>
            <a:r>
              <a:rPr lang="cs-CZ" sz="2800" dirty="0" smtClean="0"/>
              <a:t>3. je-li sloveso v určitém tvaru </a:t>
            </a:r>
          </a:p>
          <a:p>
            <a:r>
              <a:rPr lang="cs-CZ" sz="2800" dirty="0" smtClean="0"/>
              <a:t>a/ </a:t>
            </a:r>
            <a:r>
              <a:rPr lang="cs-CZ" sz="2800" b="1" dirty="0" smtClean="0">
                <a:solidFill>
                  <a:srgbClr val="00B050"/>
                </a:solidFill>
              </a:rPr>
              <a:t>fázové</a:t>
            </a:r>
            <a:r>
              <a:rPr lang="cs-CZ" sz="2800" dirty="0" smtClean="0">
                <a:solidFill>
                  <a:srgbClr val="00B050"/>
                </a:solidFill>
              </a:rPr>
              <a:t> </a:t>
            </a:r>
            <a:r>
              <a:rPr lang="cs-CZ" sz="2800" dirty="0" smtClean="0"/>
              <a:t>nebo </a:t>
            </a:r>
            <a:r>
              <a:rPr lang="cs-CZ" sz="2800" b="1" dirty="0" smtClean="0">
                <a:solidFill>
                  <a:srgbClr val="D60093"/>
                </a:solidFill>
              </a:rPr>
              <a:t>způsobové</a:t>
            </a:r>
            <a:r>
              <a:rPr lang="cs-CZ" sz="2800" dirty="0" smtClean="0"/>
              <a:t>, </a:t>
            </a:r>
          </a:p>
          <a:p>
            <a:r>
              <a:rPr lang="cs-CZ" sz="2800" dirty="0" smtClean="0"/>
              <a:t>vyhledej k němu </a:t>
            </a:r>
            <a:r>
              <a:rPr lang="cs-CZ" sz="2800" b="1" dirty="0" smtClean="0">
                <a:solidFill>
                  <a:srgbClr val="FF6600"/>
                </a:solidFill>
              </a:rPr>
              <a:t>infinitiv významového slovesa</a:t>
            </a:r>
          </a:p>
          <a:p>
            <a:r>
              <a:rPr lang="cs-CZ" sz="2800" dirty="0" smtClean="0">
                <a:solidFill>
                  <a:schemeClr val="accent4"/>
                </a:solidFill>
              </a:rPr>
              <a:t>b/</a:t>
            </a:r>
            <a:r>
              <a:rPr lang="cs-CZ" sz="2800" b="1" dirty="0" smtClean="0">
                <a:solidFill>
                  <a:srgbClr val="FF6600"/>
                </a:solidFill>
              </a:rPr>
              <a:t> sponové, </a:t>
            </a:r>
          </a:p>
          <a:p>
            <a:r>
              <a:rPr lang="cs-CZ" sz="2800" dirty="0" smtClean="0">
                <a:solidFill>
                  <a:schemeClr val="accent4"/>
                </a:solidFill>
              </a:rPr>
              <a:t>vyhledej k němu </a:t>
            </a:r>
            <a:r>
              <a:rPr lang="cs-CZ" sz="2800" b="1" dirty="0" smtClean="0">
                <a:solidFill>
                  <a:srgbClr val="FF6600"/>
                </a:solidFill>
              </a:rPr>
              <a:t>jmennou část</a:t>
            </a:r>
            <a:endParaRPr lang="cs-CZ" sz="2800" b="1" dirty="0">
              <a:solidFill>
                <a:srgbClr val="FF66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4281" y="1394220"/>
            <a:ext cx="1368152" cy="769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708920"/>
            <a:ext cx="1285867" cy="722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789040"/>
            <a:ext cx="1399911" cy="787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4386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931863" y="96839"/>
            <a:ext cx="7158037" cy="1027906"/>
          </a:xfrm>
        </p:spPr>
        <p:txBody>
          <a:bodyPr/>
          <a:lstStyle/>
          <a:p>
            <a:pPr eaLnBrk="1" hangingPunct="1"/>
            <a:r>
              <a:rPr lang="cs-CZ" sz="2800" dirty="0" smtClean="0"/>
              <a:t>Přečti si pozorně větu, vyhledej přísudek a urči jeho druh: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9325" y="1628800"/>
            <a:ext cx="7661275" cy="4896544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2800" dirty="0" smtClean="0"/>
              <a:t>Dělníci se budou muset na stavbu ještě vrátit</a:t>
            </a:r>
          </a:p>
          <a:p>
            <a:pPr eaLnBrk="1" hangingPunct="1">
              <a:lnSpc>
                <a:spcPct val="80000"/>
              </a:lnSpc>
            </a:pPr>
            <a:r>
              <a:rPr lang="cs-CZ" sz="2800" dirty="0" smtClean="0"/>
              <a:t>Dělníci se</a:t>
            </a:r>
            <a:r>
              <a:rPr lang="cs-CZ" sz="2800" dirty="0" smtClean="0">
                <a:solidFill>
                  <a:srgbClr val="CC3300"/>
                </a:solidFill>
              </a:rPr>
              <a:t> budou </a:t>
            </a:r>
            <a:r>
              <a:rPr lang="cs-CZ" sz="2800" dirty="0" smtClean="0"/>
              <a:t>muset na stavbu ještě vrátit.</a:t>
            </a:r>
          </a:p>
          <a:p>
            <a:pPr eaLnBrk="1" hangingPunct="1">
              <a:lnSpc>
                <a:spcPct val="80000"/>
              </a:lnSpc>
            </a:pPr>
            <a:r>
              <a:rPr lang="cs-CZ" sz="2800" u="sng" dirty="0" smtClean="0"/>
              <a:t>Dělníci </a:t>
            </a:r>
            <a:r>
              <a:rPr lang="cs-CZ" sz="2800" dirty="0" smtClean="0"/>
              <a:t>se</a:t>
            </a:r>
            <a:r>
              <a:rPr lang="cs-CZ" sz="2800" dirty="0" smtClean="0">
                <a:solidFill>
                  <a:srgbClr val="CC3300"/>
                </a:solidFill>
              </a:rPr>
              <a:t> budou muset</a:t>
            </a:r>
            <a:r>
              <a:rPr lang="cs-CZ" sz="2800" dirty="0" smtClean="0"/>
              <a:t> na stavbu ještě vrátit.</a:t>
            </a:r>
          </a:p>
          <a:p>
            <a:pPr eaLnBrk="1" hangingPunct="1">
              <a:lnSpc>
                <a:spcPct val="80000"/>
              </a:lnSpc>
            </a:pPr>
            <a:r>
              <a:rPr lang="cs-CZ" sz="2800" dirty="0" smtClean="0"/>
              <a:t>Dělníci </a:t>
            </a:r>
            <a:r>
              <a:rPr lang="cs-CZ" sz="2800" dirty="0" smtClean="0">
                <a:solidFill>
                  <a:schemeClr val="accent1"/>
                </a:solidFill>
              </a:rPr>
              <a:t>se budou muset</a:t>
            </a:r>
            <a:r>
              <a:rPr lang="cs-CZ" sz="2800" dirty="0" smtClean="0"/>
              <a:t> na stavbu ještě </a:t>
            </a:r>
            <a:r>
              <a:rPr lang="cs-CZ" sz="2800" dirty="0" smtClean="0">
                <a:solidFill>
                  <a:schemeClr val="accent1"/>
                </a:solidFill>
              </a:rPr>
              <a:t>vrátit.</a:t>
            </a:r>
          </a:p>
          <a:p>
            <a:pPr eaLnBrk="1" hangingPunct="1">
              <a:lnSpc>
                <a:spcPct val="80000"/>
              </a:lnSpc>
            </a:pPr>
            <a:endParaRPr lang="cs-CZ" sz="2800" dirty="0" smtClean="0"/>
          </a:p>
          <a:p>
            <a:pPr eaLnBrk="1" hangingPunct="1">
              <a:lnSpc>
                <a:spcPct val="80000"/>
              </a:lnSpc>
            </a:pPr>
            <a:r>
              <a:rPr lang="cs-CZ" sz="2800" b="1" u="sng" dirty="0" smtClean="0">
                <a:solidFill>
                  <a:srgbClr val="FF0000"/>
                </a:solidFill>
              </a:rPr>
              <a:t>Přísudek slovesný složený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800" dirty="0" smtClean="0"/>
              <a:t> způsobové sloveso  - muset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800" dirty="0" smtClean="0"/>
              <a:t> významové sloveso - vrátit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6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931863" y="96839"/>
            <a:ext cx="7158037" cy="1099914"/>
          </a:xfrm>
        </p:spPr>
        <p:txBody>
          <a:bodyPr/>
          <a:lstStyle/>
          <a:p>
            <a:pPr eaLnBrk="1" hangingPunct="1"/>
            <a:r>
              <a:rPr lang="cs-CZ" sz="2800" dirty="0" smtClean="0"/>
              <a:t>Přečti si pozorně větu, vyhledej přísudek a urči jeho druh: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z="2800" dirty="0" smtClean="0"/>
              <a:t>Zjara je příroda nejkrásnější.</a:t>
            </a:r>
          </a:p>
          <a:p>
            <a:pPr eaLnBrk="1" hangingPunct="1"/>
            <a:r>
              <a:rPr lang="cs-CZ" sz="2800" dirty="0" smtClean="0"/>
              <a:t>Zjara </a:t>
            </a:r>
            <a:r>
              <a:rPr lang="cs-CZ" sz="2800" dirty="0" smtClean="0">
                <a:solidFill>
                  <a:srgbClr val="D60093"/>
                </a:solidFill>
              </a:rPr>
              <a:t>je</a:t>
            </a:r>
            <a:r>
              <a:rPr lang="cs-CZ" sz="2800" dirty="0" smtClean="0"/>
              <a:t> </a:t>
            </a:r>
            <a:r>
              <a:rPr lang="cs-CZ" sz="2800" u="sng" dirty="0" smtClean="0"/>
              <a:t>příroda</a:t>
            </a:r>
            <a:r>
              <a:rPr lang="cs-CZ" sz="2800" dirty="0" smtClean="0"/>
              <a:t> nejkrásnější.</a:t>
            </a:r>
          </a:p>
          <a:p>
            <a:pPr eaLnBrk="1" hangingPunct="1"/>
            <a:r>
              <a:rPr lang="cs-CZ" sz="2800" dirty="0" smtClean="0"/>
              <a:t>Zjara </a:t>
            </a:r>
            <a:r>
              <a:rPr lang="cs-CZ" sz="2800" dirty="0" smtClean="0">
                <a:solidFill>
                  <a:srgbClr val="D60093"/>
                </a:solidFill>
              </a:rPr>
              <a:t>je</a:t>
            </a:r>
            <a:r>
              <a:rPr lang="cs-CZ" sz="2800" dirty="0" smtClean="0"/>
              <a:t> příroda </a:t>
            </a:r>
            <a:r>
              <a:rPr lang="cs-CZ" sz="2800" dirty="0" smtClean="0">
                <a:solidFill>
                  <a:srgbClr val="D60093"/>
                </a:solidFill>
              </a:rPr>
              <a:t>nejkrásnější</a:t>
            </a:r>
            <a:r>
              <a:rPr lang="cs-CZ" sz="2800" dirty="0" smtClean="0"/>
              <a:t>.</a:t>
            </a:r>
          </a:p>
          <a:p>
            <a:pPr eaLnBrk="1" hangingPunct="1">
              <a:buFont typeface="Wingdings" pitchFamily="2" charset="2"/>
              <a:buNone/>
            </a:pPr>
            <a:endParaRPr lang="cs-CZ" sz="2800" dirty="0" smtClean="0"/>
          </a:p>
          <a:p>
            <a:pPr eaLnBrk="1" hangingPunct="1">
              <a:buFont typeface="Wingdings" pitchFamily="2" charset="2"/>
              <a:buNone/>
            </a:pPr>
            <a:r>
              <a:rPr lang="cs-CZ" sz="2800" b="1" dirty="0" smtClean="0">
                <a:solidFill>
                  <a:srgbClr val="FF0066"/>
                </a:solidFill>
              </a:rPr>
              <a:t>Přísudek jmenný se sponou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800" dirty="0" smtClean="0"/>
              <a:t>Sponové sloveso být 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800" dirty="0" smtClean="0"/>
              <a:t>Jmenná část vyjádřená přídavným jménem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765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931863" y="96839"/>
            <a:ext cx="7158037" cy="1171922"/>
          </a:xfrm>
        </p:spPr>
        <p:txBody>
          <a:bodyPr/>
          <a:lstStyle/>
          <a:p>
            <a:pPr eaLnBrk="1" hangingPunct="1"/>
            <a:r>
              <a:rPr lang="cs-CZ" sz="2800" dirty="0" smtClean="0"/>
              <a:t>Přečti si pozorně větu, vyhledej přísudek a urči jeho druh: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z="2800" dirty="0" smtClean="0"/>
              <a:t>V sobotu Pavel pomáhal babičce s úklidem.</a:t>
            </a:r>
          </a:p>
          <a:p>
            <a:pPr eaLnBrk="1" hangingPunct="1"/>
            <a:r>
              <a:rPr lang="cs-CZ" sz="2800" dirty="0" smtClean="0"/>
              <a:t>V sobotu Pavel </a:t>
            </a:r>
            <a:r>
              <a:rPr lang="cs-CZ" sz="2800" dirty="0" smtClean="0">
                <a:solidFill>
                  <a:schemeClr val="accent1"/>
                </a:solidFill>
              </a:rPr>
              <a:t>pomáhal</a:t>
            </a:r>
            <a:r>
              <a:rPr lang="cs-CZ" sz="2800" dirty="0" smtClean="0"/>
              <a:t> babičce s úklidem.</a:t>
            </a:r>
          </a:p>
          <a:p>
            <a:pPr eaLnBrk="1" hangingPunct="1"/>
            <a:r>
              <a:rPr lang="cs-CZ" sz="2800" dirty="0" smtClean="0"/>
              <a:t>V sobotu </a:t>
            </a:r>
            <a:r>
              <a:rPr lang="cs-CZ" sz="2800" u="sng" dirty="0" smtClean="0"/>
              <a:t>Pavel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chemeClr val="accent1"/>
                </a:solidFill>
              </a:rPr>
              <a:t>pomáhal</a:t>
            </a:r>
            <a:r>
              <a:rPr lang="cs-CZ" sz="2800" dirty="0" smtClean="0"/>
              <a:t> babičce s úklidem.</a:t>
            </a:r>
          </a:p>
          <a:p>
            <a:pPr eaLnBrk="1" hangingPunct="1">
              <a:buFont typeface="Wingdings" pitchFamily="2" charset="2"/>
              <a:buNone/>
            </a:pPr>
            <a:endParaRPr lang="cs-CZ" sz="2800" dirty="0" smtClean="0"/>
          </a:p>
          <a:p>
            <a:pPr eaLnBrk="1" hangingPunct="1">
              <a:buFont typeface="Wingdings" pitchFamily="2" charset="2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Přísudek slovesný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800" dirty="0"/>
              <a:t>u</a:t>
            </a:r>
            <a:r>
              <a:rPr lang="cs-CZ" sz="2800" dirty="0" smtClean="0"/>
              <a:t>rčitý  jednoduchý tvar významového slovesa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2800" dirty="0" smtClean="0"/>
              <a:t>Přečti si pozorně větu, vyhledej přísudek a urči jeho druh: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700808"/>
            <a:ext cx="8496943" cy="4395192"/>
          </a:xfrm>
        </p:spPr>
        <p:txBody>
          <a:bodyPr/>
          <a:lstStyle/>
          <a:p>
            <a:pPr eaLnBrk="1" hangingPunct="1"/>
            <a:r>
              <a:rPr lang="cs-CZ" sz="2800" dirty="0" smtClean="0"/>
              <a:t>Domácí úkol budu psát až zítra odpoledne.</a:t>
            </a:r>
          </a:p>
          <a:p>
            <a:pPr eaLnBrk="1" hangingPunct="1"/>
            <a:r>
              <a:rPr lang="cs-CZ" sz="2800" dirty="0" smtClean="0"/>
              <a:t>Domácí úkol </a:t>
            </a:r>
            <a:r>
              <a:rPr lang="cs-CZ" sz="2800" dirty="0" smtClean="0">
                <a:solidFill>
                  <a:schemeClr val="accent1"/>
                </a:solidFill>
              </a:rPr>
              <a:t>budu </a:t>
            </a:r>
            <a:r>
              <a:rPr lang="cs-CZ" sz="2800" dirty="0" smtClean="0"/>
              <a:t>psát až zítra odpoledne.</a:t>
            </a:r>
          </a:p>
          <a:p>
            <a:pPr eaLnBrk="1" hangingPunct="1"/>
            <a:r>
              <a:rPr lang="cs-CZ" sz="2800" dirty="0" smtClean="0"/>
              <a:t>Domácí úkol   ( </a:t>
            </a:r>
            <a:r>
              <a:rPr lang="cs-CZ" sz="2800" u="sng" dirty="0" smtClean="0"/>
              <a:t>já )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chemeClr val="accent1"/>
                </a:solidFill>
              </a:rPr>
              <a:t>budu</a:t>
            </a:r>
            <a:r>
              <a:rPr lang="cs-CZ" sz="2800" dirty="0" smtClean="0"/>
              <a:t> psát až zítra odpoledne.</a:t>
            </a:r>
          </a:p>
          <a:p>
            <a:pPr eaLnBrk="1" hangingPunct="1"/>
            <a:r>
              <a:rPr lang="cs-CZ" sz="2800" dirty="0" smtClean="0"/>
              <a:t>Domácí úkol </a:t>
            </a:r>
            <a:r>
              <a:rPr lang="cs-CZ" sz="2800" dirty="0" smtClean="0">
                <a:solidFill>
                  <a:schemeClr val="accent1"/>
                </a:solidFill>
              </a:rPr>
              <a:t>budu psát</a:t>
            </a:r>
            <a:r>
              <a:rPr lang="cs-CZ" sz="2800" dirty="0" smtClean="0"/>
              <a:t> až zítra odpoledne.</a:t>
            </a:r>
          </a:p>
          <a:p>
            <a:pPr eaLnBrk="1" hangingPunct="1">
              <a:buFont typeface="Wingdings" pitchFamily="2" charset="2"/>
              <a:buNone/>
            </a:pPr>
            <a:endParaRPr lang="cs-CZ" sz="2800" dirty="0" smtClean="0"/>
          </a:p>
          <a:p>
            <a:pPr eaLnBrk="1" hangingPunct="1">
              <a:buFont typeface="Wingdings" pitchFamily="2" charset="2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Přísudek slovesný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800" dirty="0" smtClean="0"/>
              <a:t>Složený tvar ( budoucí tvar ) významového slovesa</a:t>
            </a:r>
          </a:p>
          <a:p>
            <a:pPr eaLnBrk="1" hangingPunct="1"/>
            <a:endParaRPr 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  <p:bldP spid="2969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2800" dirty="0" smtClean="0"/>
              <a:t>Přečti si pozorně větu, vyhledej přísudek a urči jeho druh: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844824"/>
            <a:ext cx="8424935" cy="475252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Můj spolužák se stal vítězem školního kola matematické soutěže .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Můj </a:t>
            </a:r>
            <a:r>
              <a:rPr lang="cs-CZ" sz="2800" u="sng" dirty="0" smtClean="0"/>
              <a:t>spolužák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chemeClr val="accent1"/>
                </a:solidFill>
              </a:rPr>
              <a:t>se stal</a:t>
            </a:r>
            <a:r>
              <a:rPr lang="cs-CZ" sz="2800" dirty="0" smtClean="0"/>
              <a:t> vítězem školního kola matematické soutěže .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Můj spolužák </a:t>
            </a:r>
            <a:r>
              <a:rPr lang="cs-CZ" sz="2800" dirty="0" smtClean="0">
                <a:solidFill>
                  <a:schemeClr val="accent1"/>
                </a:solidFill>
              </a:rPr>
              <a:t>se stal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chemeClr val="accent1"/>
                </a:solidFill>
              </a:rPr>
              <a:t>vítězem</a:t>
            </a:r>
            <a:r>
              <a:rPr lang="cs-CZ" sz="2800" dirty="0" smtClean="0"/>
              <a:t> školního kola matematické soutěže .</a:t>
            </a:r>
          </a:p>
          <a:p>
            <a:pPr eaLnBrk="1" hangingPunct="1">
              <a:lnSpc>
                <a:spcPct val="90000"/>
              </a:lnSpc>
            </a:pPr>
            <a:endParaRPr lang="cs-CZ" sz="28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Přísudek jmenný se sponou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sz="2800" dirty="0" smtClean="0"/>
              <a:t>Sponové sloveso stát se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sz="2800" dirty="0" smtClean="0"/>
              <a:t>Jmenná část vyjádřená podstatným jménem.</a:t>
            </a:r>
          </a:p>
          <a:p>
            <a:pPr eaLnBrk="1" hangingPunct="1">
              <a:lnSpc>
                <a:spcPct val="90000"/>
              </a:lnSpc>
            </a:pPr>
            <a:endParaRPr 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3072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2800" dirty="0" smtClean="0"/>
              <a:t>Přečti si pozorně větu, vyhledej přísudek a urči jeho druh: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700808"/>
            <a:ext cx="8424935" cy="4896544"/>
          </a:xfrm>
        </p:spPr>
        <p:txBody>
          <a:bodyPr/>
          <a:lstStyle/>
          <a:p>
            <a:pPr eaLnBrk="1" hangingPunct="1"/>
            <a:r>
              <a:rPr lang="cs-CZ" sz="2800" dirty="0" smtClean="0"/>
              <a:t>Dobrá rada nad zlato.</a:t>
            </a:r>
          </a:p>
          <a:p>
            <a:pPr eaLnBrk="1" hangingPunct="1"/>
            <a:r>
              <a:rPr lang="cs-CZ" sz="2800" dirty="0" smtClean="0"/>
              <a:t>Dobrá </a:t>
            </a:r>
            <a:r>
              <a:rPr lang="cs-CZ" sz="2800" u="sng" dirty="0" smtClean="0"/>
              <a:t>rada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chemeClr val="accent1"/>
                </a:solidFill>
              </a:rPr>
              <a:t>nad zlato</a:t>
            </a:r>
            <a:r>
              <a:rPr lang="cs-CZ" sz="2800" dirty="0" smtClean="0"/>
              <a:t>.</a:t>
            </a:r>
          </a:p>
          <a:p>
            <a:pPr eaLnBrk="1" hangingPunct="1"/>
            <a:r>
              <a:rPr lang="cs-CZ" sz="2800" dirty="0" smtClean="0"/>
              <a:t>Dobrá rada </a:t>
            </a:r>
            <a:r>
              <a:rPr lang="cs-CZ" sz="2800" dirty="0" smtClean="0">
                <a:solidFill>
                  <a:schemeClr val="accent1"/>
                </a:solidFill>
              </a:rPr>
              <a:t>nad zlato.</a:t>
            </a:r>
          </a:p>
          <a:p>
            <a:pPr eaLnBrk="1" hangingPunct="1">
              <a:buFont typeface="Wingdings" pitchFamily="2" charset="2"/>
              <a:buNone/>
            </a:pPr>
            <a:endParaRPr lang="cs-CZ" sz="2800" dirty="0" smtClean="0"/>
          </a:p>
          <a:p>
            <a:pPr eaLnBrk="1" hangingPunct="1">
              <a:buFont typeface="Wingdings" pitchFamily="2" charset="2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Přísudek jmenný beze spony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800" dirty="0" smtClean="0"/>
              <a:t>Chybí sponové sloveso ( Dobrá rada </a:t>
            </a:r>
            <a:r>
              <a:rPr lang="cs-CZ" sz="2800" dirty="0" smtClean="0">
                <a:solidFill>
                  <a:schemeClr val="accent1"/>
                </a:solidFill>
              </a:rPr>
              <a:t>je</a:t>
            </a:r>
            <a:r>
              <a:rPr lang="cs-CZ" sz="2800" dirty="0" smtClean="0"/>
              <a:t> nad zlato.)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800" dirty="0" smtClean="0"/>
              <a:t>Jmenná část vyjádřená předložkovou vazbou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4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2800" dirty="0" smtClean="0"/>
              <a:t>Přečti si pozorně větu, vyhledej přísudek a urči jeho druh: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1700808"/>
            <a:ext cx="8352927" cy="4896544"/>
          </a:xfrm>
        </p:spPr>
        <p:txBody>
          <a:bodyPr/>
          <a:lstStyle/>
          <a:p>
            <a:pPr eaLnBrk="1" hangingPunct="1"/>
            <a:r>
              <a:rPr lang="cs-CZ" sz="2800" dirty="0" smtClean="0"/>
              <a:t>Tereza byla v recitační soutěži třetí.</a:t>
            </a:r>
          </a:p>
          <a:p>
            <a:pPr eaLnBrk="1" hangingPunct="1"/>
            <a:r>
              <a:rPr lang="cs-CZ" sz="2800" dirty="0" smtClean="0"/>
              <a:t>Tereza </a:t>
            </a:r>
            <a:r>
              <a:rPr lang="cs-CZ" sz="2800" dirty="0" smtClean="0">
                <a:solidFill>
                  <a:schemeClr val="accent1"/>
                </a:solidFill>
              </a:rPr>
              <a:t>byla </a:t>
            </a:r>
            <a:r>
              <a:rPr lang="cs-CZ" sz="2800" dirty="0" smtClean="0"/>
              <a:t>v recitační soutěži třetí.</a:t>
            </a:r>
          </a:p>
          <a:p>
            <a:pPr eaLnBrk="1" hangingPunct="1"/>
            <a:r>
              <a:rPr lang="cs-CZ" sz="2800" u="sng" dirty="0" smtClean="0"/>
              <a:t>Tereza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chemeClr val="accent1"/>
                </a:solidFill>
              </a:rPr>
              <a:t>byla</a:t>
            </a:r>
            <a:r>
              <a:rPr lang="cs-CZ" sz="2800" dirty="0" smtClean="0"/>
              <a:t> v recitační soutěži třetí.</a:t>
            </a:r>
          </a:p>
          <a:p>
            <a:pPr eaLnBrk="1" hangingPunct="1"/>
            <a:r>
              <a:rPr lang="cs-CZ" sz="2800" dirty="0" smtClean="0"/>
              <a:t>Tereza </a:t>
            </a:r>
            <a:r>
              <a:rPr lang="cs-CZ" sz="2800" dirty="0" smtClean="0">
                <a:solidFill>
                  <a:schemeClr val="accent1"/>
                </a:solidFill>
              </a:rPr>
              <a:t>byla</a:t>
            </a:r>
            <a:r>
              <a:rPr lang="cs-CZ" sz="2800" dirty="0" smtClean="0"/>
              <a:t> v recitační soutěži </a:t>
            </a:r>
            <a:r>
              <a:rPr lang="cs-CZ" sz="2800" dirty="0" smtClean="0">
                <a:solidFill>
                  <a:schemeClr val="accent1"/>
                </a:solidFill>
              </a:rPr>
              <a:t>třetí</a:t>
            </a:r>
            <a:r>
              <a:rPr lang="cs-CZ" sz="2800" dirty="0" smtClean="0"/>
              <a:t>.</a:t>
            </a:r>
          </a:p>
          <a:p>
            <a:pPr eaLnBrk="1" hangingPunct="1"/>
            <a:endParaRPr lang="cs-CZ" sz="2800" dirty="0" smtClean="0"/>
          </a:p>
          <a:p>
            <a:pPr eaLnBrk="1" hangingPunct="1">
              <a:buFont typeface="Wingdings" pitchFamily="2" charset="2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Přísudek jmenný se sponou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800" dirty="0" smtClean="0"/>
              <a:t>Sponové sloveso být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800" dirty="0" smtClean="0"/>
              <a:t>Jmenná část vyjádřená číslovkou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2800" dirty="0" smtClean="0"/>
              <a:t>Přečti si pozorně větu, vyhledej přísudek a urči jeho druh: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1844824"/>
            <a:ext cx="8640960" cy="4680520"/>
          </a:xfrm>
        </p:spPr>
        <p:txBody>
          <a:bodyPr/>
          <a:lstStyle/>
          <a:p>
            <a:pPr eaLnBrk="1" hangingPunct="1"/>
            <a:r>
              <a:rPr lang="cs-CZ" sz="2800" dirty="0" smtClean="0"/>
              <a:t>Přestaň mi opakovat ty svoje výmluvy.</a:t>
            </a:r>
          </a:p>
          <a:p>
            <a:pPr eaLnBrk="1" hangingPunct="1"/>
            <a:r>
              <a:rPr lang="cs-CZ" sz="2800" dirty="0" smtClean="0">
                <a:solidFill>
                  <a:schemeClr val="accent1"/>
                </a:solidFill>
              </a:rPr>
              <a:t>Přestaň</a:t>
            </a:r>
            <a:r>
              <a:rPr lang="cs-CZ" sz="2800" dirty="0" smtClean="0"/>
              <a:t> mi opakovat ty svoje výmluvy.</a:t>
            </a:r>
          </a:p>
          <a:p>
            <a:pPr eaLnBrk="1" hangingPunct="1"/>
            <a:r>
              <a:rPr lang="cs-CZ" sz="2800" dirty="0" smtClean="0">
                <a:solidFill>
                  <a:schemeClr val="accent1"/>
                </a:solidFill>
              </a:rPr>
              <a:t>Přestaň</a:t>
            </a:r>
            <a:r>
              <a:rPr lang="cs-CZ" sz="2800" dirty="0" smtClean="0"/>
              <a:t> </a:t>
            </a:r>
            <a:r>
              <a:rPr lang="cs-CZ" sz="2800" u="sng" dirty="0" smtClean="0"/>
              <a:t>( ty</a:t>
            </a:r>
            <a:r>
              <a:rPr lang="cs-CZ" sz="2800" dirty="0" smtClean="0"/>
              <a:t> ) mi opakovat ty svoje výmluvy.</a:t>
            </a:r>
          </a:p>
          <a:p>
            <a:pPr eaLnBrk="1" hangingPunct="1"/>
            <a:r>
              <a:rPr lang="cs-CZ" sz="2800" dirty="0" smtClean="0">
                <a:solidFill>
                  <a:schemeClr val="accent1"/>
                </a:solidFill>
              </a:rPr>
              <a:t>Přestaň</a:t>
            </a:r>
            <a:r>
              <a:rPr lang="cs-CZ" sz="2800" dirty="0" smtClean="0"/>
              <a:t> mi </a:t>
            </a:r>
            <a:r>
              <a:rPr lang="cs-CZ" sz="2800" dirty="0" smtClean="0">
                <a:solidFill>
                  <a:schemeClr val="accent1"/>
                </a:solidFill>
              </a:rPr>
              <a:t>opakovat</a:t>
            </a:r>
            <a:r>
              <a:rPr lang="cs-CZ" sz="2800" dirty="0" smtClean="0"/>
              <a:t> ty svoje výmluvy.</a:t>
            </a:r>
          </a:p>
          <a:p>
            <a:pPr eaLnBrk="1" hangingPunct="1">
              <a:buFont typeface="Wingdings" pitchFamily="2" charset="2"/>
              <a:buNone/>
            </a:pPr>
            <a:endParaRPr lang="cs-CZ" sz="2800" b="1" dirty="0">
              <a:solidFill>
                <a:srgbClr val="FF000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Přísudek slovesný složený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800" dirty="0" smtClean="0"/>
              <a:t>Fázové sloveso přestat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800" dirty="0" smtClean="0"/>
              <a:t>Významové sloveso opakovat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  <p:bldP spid="3379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2800" dirty="0" smtClean="0"/>
              <a:t>Přečti si pozorně větu, vyhledej přísudek a urči jeho druh: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1916832"/>
            <a:ext cx="8640959" cy="4608512"/>
          </a:xfrm>
        </p:spPr>
        <p:txBody>
          <a:bodyPr/>
          <a:lstStyle/>
          <a:p>
            <a:pPr eaLnBrk="1" hangingPunct="1"/>
            <a:r>
              <a:rPr lang="cs-CZ" sz="2800" dirty="0" smtClean="0"/>
              <a:t>Měli byste se nad sebou trochu zamyslet.</a:t>
            </a:r>
          </a:p>
          <a:p>
            <a:pPr eaLnBrk="1" hangingPunct="1"/>
            <a:r>
              <a:rPr lang="cs-CZ" sz="2800" dirty="0" smtClean="0">
                <a:solidFill>
                  <a:schemeClr val="accent1"/>
                </a:solidFill>
              </a:rPr>
              <a:t>Měli byste</a:t>
            </a:r>
            <a:r>
              <a:rPr lang="cs-CZ" sz="2800" dirty="0" smtClean="0"/>
              <a:t> se nad sebou trochu zamyslet.</a:t>
            </a:r>
          </a:p>
          <a:p>
            <a:pPr eaLnBrk="1" hangingPunct="1"/>
            <a:r>
              <a:rPr lang="cs-CZ" sz="2800" dirty="0" smtClean="0">
                <a:solidFill>
                  <a:schemeClr val="accent1"/>
                </a:solidFill>
              </a:rPr>
              <a:t>Měli byste</a:t>
            </a:r>
            <a:r>
              <a:rPr lang="cs-CZ" sz="2800" dirty="0" smtClean="0"/>
              <a:t> ( </a:t>
            </a:r>
            <a:r>
              <a:rPr lang="cs-CZ" sz="2800" u="sng" dirty="0" smtClean="0"/>
              <a:t>vy</a:t>
            </a:r>
            <a:r>
              <a:rPr lang="cs-CZ" sz="2800" dirty="0" smtClean="0"/>
              <a:t> ) se nad sebou trochu zamyslet.</a:t>
            </a:r>
          </a:p>
          <a:p>
            <a:pPr eaLnBrk="1" hangingPunct="1"/>
            <a:r>
              <a:rPr lang="cs-CZ" sz="2800" dirty="0" smtClean="0">
                <a:solidFill>
                  <a:schemeClr val="accent1"/>
                </a:solidFill>
              </a:rPr>
              <a:t>Měli byste se</a:t>
            </a:r>
            <a:r>
              <a:rPr lang="cs-CZ" sz="2800" dirty="0" smtClean="0"/>
              <a:t> nad sebou trochu </a:t>
            </a:r>
            <a:r>
              <a:rPr lang="cs-CZ" sz="2800" dirty="0" smtClean="0">
                <a:solidFill>
                  <a:schemeClr val="accent1"/>
                </a:solidFill>
              </a:rPr>
              <a:t>zamyslet.</a:t>
            </a:r>
          </a:p>
          <a:p>
            <a:pPr eaLnBrk="1" hangingPunct="1"/>
            <a:endParaRPr lang="cs-CZ" sz="2800" dirty="0" smtClean="0">
              <a:solidFill>
                <a:schemeClr val="accent1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Přísudek slovesný složený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800" dirty="0" smtClean="0"/>
              <a:t>Způsobové sloveso mít ve významu mít povinnost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800" dirty="0" smtClean="0"/>
              <a:t>Významové sloveso  zamyslet se</a:t>
            </a:r>
          </a:p>
          <a:p>
            <a:pPr eaLnBrk="1" hangingPunct="1"/>
            <a:endParaRPr 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34819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 obrázků : www.office.microsoft.com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636912"/>
            <a:ext cx="5609481" cy="315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9264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sy">
  <a:themeElements>
    <a:clrScheme name="Osy 8">
      <a:dk1>
        <a:srgbClr val="292929"/>
      </a:dk1>
      <a:lt1>
        <a:srgbClr val="FFFFFF"/>
      </a:lt1>
      <a:dk2>
        <a:srgbClr val="000000"/>
      </a:dk2>
      <a:lt2>
        <a:srgbClr val="808080"/>
      </a:lt2>
      <a:accent1>
        <a:srgbClr val="CC9900"/>
      </a:accent1>
      <a:accent2>
        <a:srgbClr val="CCCC99"/>
      </a:accent2>
      <a:accent3>
        <a:srgbClr val="FFFFFF"/>
      </a:accent3>
      <a:accent4>
        <a:srgbClr val="212121"/>
      </a:accent4>
      <a:accent5>
        <a:srgbClr val="E2CAAA"/>
      </a:accent5>
      <a:accent6>
        <a:srgbClr val="B9B98A"/>
      </a:accent6>
      <a:hlink>
        <a:srgbClr val="999933"/>
      </a:hlink>
      <a:folHlink>
        <a:srgbClr val="B2B2B2"/>
      </a:folHlink>
    </a:clrScheme>
    <a:fontScheme name="Os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sy 1">
        <a:dk1>
          <a:srgbClr val="080808"/>
        </a:dk1>
        <a:lt1>
          <a:srgbClr val="F8F8F8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ADAAAA"/>
        </a:accent3>
        <a:accent4>
          <a:srgbClr val="D4D4D4"/>
        </a:accent4>
        <a:accent5>
          <a:srgbClr val="FFCAAA"/>
        </a:accent5>
        <a:accent6>
          <a:srgbClr val="B92D00"/>
        </a:accent6>
        <a:hlink>
          <a:srgbClr val="CC6600"/>
        </a:hlink>
        <a:folHlink>
          <a:srgbClr val="B2B28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y 2">
        <a:dk1>
          <a:srgbClr val="333333"/>
        </a:dk1>
        <a:lt1>
          <a:srgbClr val="F8F8F8"/>
        </a:lt1>
        <a:dk2>
          <a:srgbClr val="800000"/>
        </a:dk2>
        <a:lt2>
          <a:srgbClr val="FFFFFF"/>
        </a:lt2>
        <a:accent1>
          <a:srgbClr val="CC9900"/>
        </a:accent1>
        <a:accent2>
          <a:srgbClr val="666666"/>
        </a:accent2>
        <a:accent3>
          <a:srgbClr val="C0AAAA"/>
        </a:accent3>
        <a:accent4>
          <a:srgbClr val="D4D4D4"/>
        </a:accent4>
        <a:accent5>
          <a:srgbClr val="E2CAAA"/>
        </a:accent5>
        <a:accent6>
          <a:srgbClr val="5C5C5C"/>
        </a:accent6>
        <a:hlink>
          <a:srgbClr val="CC6600"/>
        </a:hlink>
        <a:folHlink>
          <a:srgbClr val="95A58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y 3">
        <a:dk1>
          <a:srgbClr val="5F5F5F"/>
        </a:dk1>
        <a:lt1>
          <a:srgbClr val="A4BEE0"/>
        </a:lt1>
        <a:dk2>
          <a:srgbClr val="013253"/>
        </a:dk2>
        <a:lt2>
          <a:srgbClr val="FFFFFF"/>
        </a:lt2>
        <a:accent1>
          <a:srgbClr val="588480"/>
        </a:accent1>
        <a:accent2>
          <a:srgbClr val="6600FF"/>
        </a:accent2>
        <a:accent3>
          <a:srgbClr val="AAADB3"/>
        </a:accent3>
        <a:accent4>
          <a:srgbClr val="8BA2BF"/>
        </a:accent4>
        <a:accent5>
          <a:srgbClr val="B4C2C0"/>
        </a:accent5>
        <a:accent6>
          <a:srgbClr val="5C00E7"/>
        </a:accent6>
        <a:hlink>
          <a:srgbClr val="CCCC00"/>
        </a:hlink>
        <a:folHlink>
          <a:srgbClr val="5F5F5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y 4">
        <a:dk1>
          <a:srgbClr val="003300"/>
        </a:dk1>
        <a:lt1>
          <a:srgbClr val="F8F8F8"/>
        </a:lt1>
        <a:dk2>
          <a:srgbClr val="3D4A1C"/>
        </a:dk2>
        <a:lt2>
          <a:srgbClr val="FFFFFF"/>
        </a:lt2>
        <a:accent1>
          <a:srgbClr val="99CC00"/>
        </a:accent1>
        <a:accent2>
          <a:srgbClr val="669900"/>
        </a:accent2>
        <a:accent3>
          <a:srgbClr val="AFB1AB"/>
        </a:accent3>
        <a:accent4>
          <a:srgbClr val="D4D4D4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B2B28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y 5">
        <a:dk1>
          <a:srgbClr val="333333"/>
        </a:dk1>
        <a:lt1>
          <a:srgbClr val="F8F8F8"/>
        </a:lt1>
        <a:dk2>
          <a:srgbClr val="005D8C"/>
        </a:dk2>
        <a:lt2>
          <a:srgbClr val="FFFFFF"/>
        </a:lt2>
        <a:accent1>
          <a:srgbClr val="00CC99"/>
        </a:accent1>
        <a:accent2>
          <a:srgbClr val="0099CC"/>
        </a:accent2>
        <a:accent3>
          <a:srgbClr val="AAB6C5"/>
        </a:accent3>
        <a:accent4>
          <a:srgbClr val="D4D4D4"/>
        </a:accent4>
        <a:accent5>
          <a:srgbClr val="AAE2CA"/>
        </a:accent5>
        <a:accent6>
          <a:srgbClr val="008AB9"/>
        </a:accent6>
        <a:hlink>
          <a:srgbClr val="FFCC00"/>
        </a:hlink>
        <a:folHlink>
          <a:srgbClr val="D8D48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y 6">
        <a:dk1>
          <a:srgbClr val="000000"/>
        </a:dk1>
        <a:lt1>
          <a:srgbClr val="ECAE00"/>
        </a:lt1>
        <a:dk2>
          <a:srgbClr val="FFFFFF"/>
        </a:dk2>
        <a:lt2>
          <a:srgbClr val="333333"/>
        </a:lt2>
        <a:accent1>
          <a:srgbClr val="CC6600"/>
        </a:accent1>
        <a:accent2>
          <a:srgbClr val="BA6D10"/>
        </a:accent2>
        <a:accent3>
          <a:srgbClr val="F4D3AA"/>
        </a:accent3>
        <a:accent4>
          <a:srgbClr val="000000"/>
        </a:accent4>
        <a:accent5>
          <a:srgbClr val="E2B8AA"/>
        </a:accent5>
        <a:accent6>
          <a:srgbClr val="A8620D"/>
        </a:accent6>
        <a:hlink>
          <a:srgbClr val="666633"/>
        </a:hlink>
        <a:folHlink>
          <a:srgbClr val="8D996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y 7">
        <a:dk1>
          <a:srgbClr val="000000"/>
        </a:dk1>
        <a:lt1>
          <a:srgbClr val="FFFFFF"/>
        </a:lt1>
        <a:dk2>
          <a:srgbClr val="372221"/>
        </a:dk2>
        <a:lt2>
          <a:srgbClr val="808080"/>
        </a:lt2>
        <a:accent1>
          <a:srgbClr val="009999"/>
        </a:accent1>
        <a:accent2>
          <a:srgbClr val="9AAC98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8B9B89"/>
        </a:accent6>
        <a:hlink>
          <a:srgbClr val="666699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y 8">
        <a:dk1>
          <a:srgbClr val="292929"/>
        </a:dk1>
        <a:lt1>
          <a:srgbClr val="FFFFFF"/>
        </a:lt1>
        <a:dk2>
          <a:srgbClr val="000000"/>
        </a:dk2>
        <a:lt2>
          <a:srgbClr val="808080"/>
        </a:lt2>
        <a:accent1>
          <a:srgbClr val="CC9900"/>
        </a:accent1>
        <a:accent2>
          <a:srgbClr val="CCCC99"/>
        </a:accent2>
        <a:accent3>
          <a:srgbClr val="FFFFFF"/>
        </a:accent3>
        <a:accent4>
          <a:srgbClr val="212121"/>
        </a:accent4>
        <a:accent5>
          <a:srgbClr val="E2CAAA"/>
        </a:accent5>
        <a:accent6>
          <a:srgbClr val="B9B98A"/>
        </a:accent6>
        <a:hlink>
          <a:srgbClr val="9999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Axis</Template>
  <TotalTime>255</TotalTime>
  <Words>536</Words>
  <Application>Microsoft Office PowerPoint</Application>
  <PresentationFormat>Předvádění na obrazovce (4:3)</PresentationFormat>
  <Paragraphs>87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Osy</vt:lpstr>
      <vt:lpstr>Základní škola a Mateřská škola Choustník, okres Tábor</vt:lpstr>
      <vt:lpstr> Jak postupovat při určování základní skladební dvojice ve větě dvojčlenné:</vt:lpstr>
      <vt:lpstr>Přečti si pozorně větu, vyhledej přísudek a urči jeho druh:</vt:lpstr>
      <vt:lpstr>Přečti si pozorně větu, vyhledej přísudek a urči jeho druh:</vt:lpstr>
      <vt:lpstr>Přečti si pozorně větu, vyhledej přísudek a urči jeho druh:</vt:lpstr>
      <vt:lpstr>Přečti si pozorně větu, vyhledej přísudek a urči jeho druh:</vt:lpstr>
      <vt:lpstr>Přečti si pozorně větu, vyhledej přísudek a urči jeho druh:</vt:lpstr>
      <vt:lpstr>Přečti si pozorně větu, vyhledej přísudek a urči jeho druh:</vt:lpstr>
      <vt:lpstr>Přečti si pozorně větu, vyhledej přísudek a urči jeho druh:</vt:lpstr>
      <vt:lpstr>Přečti si pozorně větu, vyhledej přísudek a urči jeho druh:</vt:lpstr>
      <vt:lpstr>Přečti si pozorně větu, vyhledej přísudek a urči jeho druh:</vt:lpstr>
      <vt:lpstr>Zdroj obrázků : www.office.microsoft.com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Test z D – 9. třída</dc:title>
  <dc:creator>RedAce</dc:creator>
  <cp:lastModifiedBy>Krejzova</cp:lastModifiedBy>
  <cp:revision>10</cp:revision>
  <dcterms:created xsi:type="dcterms:W3CDTF">2010-12-01T17:14:57Z</dcterms:created>
  <dcterms:modified xsi:type="dcterms:W3CDTF">2012-03-10T11:37:22Z</dcterms:modified>
</cp:coreProperties>
</file>