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2" r:id="rId2"/>
    <p:sldId id="264" r:id="rId3"/>
    <p:sldId id="269" r:id="rId4"/>
    <p:sldId id="270" r:id="rId5"/>
    <p:sldId id="27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0347459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642873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16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257800" y="1981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5257800" y="41148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1D95CC-0861-45D4-8858-4C7D7EA707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7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6" Type="http://schemas.openxmlformats.org/officeDocument/2006/relationships/slide" Target="slide5.xml"/><Relationship Id="rId5" Type="http://schemas.openxmlformats.org/officeDocument/2006/relationships/image" Target="../media/image7.gif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lba.cz/viewtopic.php?p=25765" TargetMode="External"/><Relationship Id="rId2" Type="http://schemas.openxmlformats.org/officeDocument/2006/relationships/hyperlink" Target="http://druhavalkavychod.euweb.cz/rusko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ify.nou.cz/lid_vojaci.htm" TargetMode="External"/><Relationship Id="rId4" Type="http://schemas.openxmlformats.org/officeDocument/2006/relationships/hyperlink" Target="http://druhavalkavychod.euweb.cz/lenin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7704856" cy="1872208"/>
          </a:xfrm>
        </p:spPr>
        <p:txBody>
          <a:bodyPr>
            <a:normAutofit fontScale="925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9.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celek: Formování protihitlerovské koalice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Mgr.Barbora</a:t>
            </a:r>
            <a:r>
              <a:rPr lang="cs-CZ" dirty="0" smtClean="0"/>
              <a:t> </a:t>
            </a:r>
            <a:r>
              <a:rPr lang="cs-CZ" dirty="0" smtClean="0"/>
              <a:t>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6600" smtClean="0"/>
              <a:t>DRUHÁ SVĚTOVÁ VÁLKA</a:t>
            </a:r>
          </a:p>
        </p:txBody>
      </p:sp>
      <p:sp>
        <p:nvSpPr>
          <p:cNvPr id="58371" name="Rectangle 3"/>
          <p:cNvSpPr>
            <a:spLocks noChangeArrowheads="1"/>
          </p:cNvSpPr>
          <p:nvPr/>
        </p:nvSpPr>
        <p:spPr bwMode="auto">
          <a:xfrm>
            <a:off x="5652120" y="4581128"/>
            <a:ext cx="2016125" cy="830997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4800" dirty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Průběh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913" y="0"/>
            <a:ext cx="7543800" cy="9080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3600" b="1" smtClean="0"/>
              <a:t>Formování protihitlerovské koalice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58888" y="1214438"/>
            <a:ext cx="7885112" cy="4114800"/>
          </a:xfrm>
        </p:spPr>
        <p:txBody>
          <a:bodyPr/>
          <a:lstStyle/>
          <a:p>
            <a:pPr eaLnBrk="1" hangingPunct="1"/>
            <a:r>
              <a:rPr lang="cs-CZ" sz="2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22.6.1941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Německo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porušilo sovět.-něm. pakt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přepadlo SSSR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I přes značné ztráty se nepodařilo uskutečnit bleskovou válku, začíná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tzv.“Velká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vlastenecká válka“</a:t>
            </a:r>
          </a:p>
          <a:p>
            <a:pPr eaLnBrk="1" hangingPunct="1"/>
            <a:endParaRPr lang="cs-CZ" sz="2000" dirty="0" smtClean="0">
              <a:solidFill>
                <a:schemeClr val="folHlink"/>
              </a:solidFill>
            </a:endParaRPr>
          </a:p>
          <a:p>
            <a:pPr marL="0" indent="0" eaLnBrk="1" hangingPunct="1">
              <a:buNone/>
            </a:pPr>
            <a:endParaRPr lang="cs-CZ" sz="2000" dirty="0" smtClean="0">
              <a:latin typeface="Wingdings 3" pitchFamily="18" charset="2"/>
            </a:endParaRPr>
          </a:p>
        </p:txBody>
      </p:sp>
      <p:sp>
        <p:nvSpPr>
          <p:cNvPr id="64517" name="Rectangle 5"/>
          <p:cNvSpPr>
            <a:spLocks noChangeArrowheads="1"/>
          </p:cNvSpPr>
          <p:nvPr/>
        </p:nvSpPr>
        <p:spPr bwMode="auto">
          <a:xfrm>
            <a:off x="1331913" y="692150"/>
            <a:ext cx="914400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SSSR</a:t>
            </a:r>
          </a:p>
        </p:txBody>
      </p:sp>
      <p:pic>
        <p:nvPicPr>
          <p:cNvPr id="10" name="Picture 15" descr="10001214_thum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3347864" y="2594307"/>
            <a:ext cx="2691298" cy="3914616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6300192" y="611018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rId3" action="ppaction://hlinksldjump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645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645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645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64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64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64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476672"/>
            <a:ext cx="885698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folHlink"/>
                </a:solidFill>
                <a:latin typeface="Times New Roman" pitchFamily="18" charset="0"/>
                <a:cs typeface="Times New Roman" pitchFamily="18" charset="0"/>
              </a:rPr>
              <a:t>Tři </a:t>
            </a:r>
            <a:r>
              <a:rPr lang="cs-CZ" sz="2400" dirty="0">
                <a:solidFill>
                  <a:schemeClr val="folHlink"/>
                </a:solidFill>
                <a:latin typeface="Times New Roman" pitchFamily="18" charset="0"/>
                <a:cs typeface="Times New Roman" pitchFamily="18" charset="0"/>
              </a:rPr>
              <a:t>úkoly něm. vojska do zimy 1941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–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1. </a:t>
            </a:r>
            <a:r>
              <a:rPr lang="cs-CZ" sz="2400" u="sng" dirty="0">
                <a:latin typeface="Times New Roman" pitchFamily="18" charset="0"/>
                <a:cs typeface="Times New Roman" pitchFamily="18" charset="0"/>
              </a:rPr>
              <a:t>Dobýt Leningrad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(od září 1941 téměř 900 dní blokáda -                                        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cesta života přes zamrzlé Ladožské jezero)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2. </a:t>
            </a:r>
            <a:r>
              <a:rPr lang="cs-CZ" sz="2400" u="sng" dirty="0">
                <a:latin typeface="Times New Roman" pitchFamily="18" charset="0"/>
                <a:cs typeface="Times New Roman" pitchFamily="18" charset="0"/>
              </a:rPr>
              <a:t>Dobýt Moskvu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(9/1941 – 1/1942 bitva </a:t>
            </a:r>
            <a:r>
              <a:rPr lang="cs-CZ" sz="2400" b="1" dirty="0" smtClean="0">
                <a:latin typeface="Wingdings 3" pitchFamily="18" charset="2"/>
              </a:rPr>
              <a:t>_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konec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mýtu o 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neporazitelnosti něm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armády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3. </a:t>
            </a:r>
            <a:r>
              <a:rPr lang="cs-CZ" sz="2400" u="sng" dirty="0">
                <a:latin typeface="Times New Roman" pitchFamily="18" charset="0"/>
                <a:cs typeface="Times New Roman" pitchFamily="18" charset="0"/>
              </a:rPr>
              <a:t>Zmocnit se naftových ložisek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v oblasti Kaspického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moře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9/1941 – podepsáním Atlantické charty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USA, VB, SSSR) vzniká </a:t>
            </a:r>
            <a:r>
              <a:rPr lang="cs-CZ" sz="2400" b="1" u="sng" dirty="0">
                <a:latin typeface="Times New Roman" pitchFamily="18" charset="0"/>
                <a:cs typeface="Times New Roman" pitchFamily="18" charset="0"/>
              </a:rPr>
              <a:t>protihitlerovská koalice</a:t>
            </a:r>
          </a:p>
        </p:txBody>
      </p:sp>
      <p:pic>
        <p:nvPicPr>
          <p:cNvPr id="9" name="Picture 11" descr="blokada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869160"/>
            <a:ext cx="2879725" cy="1716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15" descr="Imag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4365624"/>
            <a:ext cx="1852612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0" descr="Russia194145-Leningradx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3563888" y="4149080"/>
            <a:ext cx="2808288" cy="1708150"/>
          </a:xfrm>
          <a:prstGeom prst="rect">
            <a:avLst/>
          </a:prstGeom>
          <a:noFill/>
        </p:spPr>
      </p:pic>
      <p:pic>
        <p:nvPicPr>
          <p:cNvPr id="12" name="Picture 17" descr="v4[1]"/>
          <p:cNvPicPr>
            <a:picLocks noGrp="1" noChangeAspect="1" noChangeArrowheads="1" noCrop="1"/>
          </p:cNvPicPr>
          <p:nvPr>
            <p:ph sz="quarter" idx="2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8396146" y="2998786"/>
            <a:ext cx="725488" cy="1366838"/>
          </a:xfrm>
          <a:noFill/>
        </p:spPr>
      </p:pic>
      <p:sp>
        <p:nvSpPr>
          <p:cNvPr id="5" name="Obdélník 4"/>
          <p:cNvSpPr/>
          <p:nvPr/>
        </p:nvSpPr>
        <p:spPr>
          <a:xfrm>
            <a:off x="3491880" y="6215915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6" action="ppaction://hlinksldjump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96136" y="593912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6" action="ppaction://hlinksldjump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11483" y="621633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6" action="ppaction://hlinksldjump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711483" y="256490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6" action="ppaction://hlinksldjump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1026" name="Picture 2" descr="http://druhavalkavychod.euweb.cz/images/rusko.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60648"/>
            <a:ext cx="5040560" cy="6479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606600" y="514790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3" action="ppaction://hlinksldjump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7989" y="668170"/>
            <a:ext cx="2127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Operace Barbarossa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600241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899592" y="1124744"/>
            <a:ext cx="7772400" cy="45720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800" dirty="0" smtClean="0"/>
              <a:t>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1800" dirty="0" smtClean="0"/>
              <a:t>Není-li </a:t>
            </a:r>
            <a:r>
              <a:rPr lang="cs-CZ" sz="1800" dirty="0"/>
              <a:t>uvedeno </a:t>
            </a:r>
            <a:r>
              <a:rPr lang="cs-CZ" sz="1800" dirty="0" smtClean="0"/>
              <a:t>jinak, </a:t>
            </a:r>
            <a:r>
              <a:rPr lang="cs-CZ" sz="1800" dirty="0"/>
              <a:t>je materiál dílem autorky podle učebních osnov odpovídajících ŠVP vyučovaných podle učebnic:</a:t>
            </a:r>
          </a:p>
          <a:p>
            <a:r>
              <a:rPr lang="cs-CZ" sz="1800" dirty="0" smtClean="0"/>
              <a:t>Učebnice : Jiří Pokorný „Nová doba“, 1.díl, Práce</a:t>
            </a:r>
          </a:p>
          <a:p>
            <a:pPr>
              <a:buNone/>
            </a:pPr>
            <a:r>
              <a:rPr lang="cs-CZ" sz="1800" dirty="0" smtClean="0"/>
              <a:t>                       Pavla Vošahlíková „Nová doba“, 2.díl, Práce</a:t>
            </a:r>
          </a:p>
          <a:p>
            <a:pPr>
              <a:buNone/>
            </a:pPr>
            <a:r>
              <a:rPr lang="cs-CZ" sz="1800" dirty="0" smtClean="0"/>
              <a:t>                       Jiří </a:t>
            </a:r>
            <a:r>
              <a:rPr lang="cs-CZ" sz="1800" dirty="0" err="1" smtClean="0"/>
              <a:t>Jožák</a:t>
            </a:r>
            <a:r>
              <a:rPr lang="cs-CZ" sz="1800" dirty="0" smtClean="0"/>
              <a:t> „Nová doba“, 3.- 4.díl, Práce</a:t>
            </a:r>
          </a:p>
          <a:p>
            <a:pPr lvl="0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pPr lvl="0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 marL="457200" lvl="0" indent="-457200">
              <a:buAutoNum type="arabicPeriod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  <a:hlinkClick r:id="rId2"/>
              </a:rPr>
              <a:t>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druhavalkavychod.euweb.cz/rusko.htm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www.palba.cz/viewtopic.php?p=25765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druhavalkavychod.euweb.cz/lenin.htm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druhavalkavychod.euweb.cz/lenin.htm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5"/>
              </a:rPr>
              <a:t>www.gify.nou.cz/lid_vojaci.htm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druhavalkavychod.euweb.cz/rusko.htm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101</TotalTime>
  <Words>211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DRUHÁ SVĚTOVÁ VÁLKA</vt:lpstr>
      <vt:lpstr>Formování protihitlerovské koalice</vt:lpstr>
      <vt:lpstr>Snímek 4</vt:lpstr>
      <vt:lpstr>Snímek 5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20</cp:revision>
  <dcterms:created xsi:type="dcterms:W3CDTF">2010-07-04T09:26:34Z</dcterms:created>
  <dcterms:modified xsi:type="dcterms:W3CDTF">2012-12-31T00:09:20Z</dcterms:modified>
</cp:coreProperties>
</file>