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64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š stare mesto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82804CD-4E1A-426F-AA20-09C162438B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EFD99-959A-420C-ACDA-DFD9F41CA0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A4B6D0C-E6FF-4B0D-AEF3-4BC03677F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B41F4-D639-4157-A74F-FB2ED371E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9885E-F7D0-4ABF-BC86-E70E3E7374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CFF16-8D18-4761-99B9-016CAD9701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02868-0D5B-4B87-B50C-BC7B5F22BF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08708-ABB0-4DB1-82DA-041268DF6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DE00A32-33A8-40AA-8259-41DBCC0E6C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8B11B-8023-46E2-98FD-47DD0DE002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4CE22-AA5D-4E56-976C-255740C7D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7819A53-A125-48E4-A65B-6F1448ED91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EFF8D2F-0986-4BA8-934A-CAFB27A36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911975" cy="1871663"/>
          </a:xfrm>
        </p:spPr>
        <p:txBody>
          <a:bodyPr>
            <a:normAutofit fontScale="92500"/>
          </a:bodyPr>
          <a:lstStyle/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INFORMATIKA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VII.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SOFTWARE A HARDAWARE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 </a:t>
            </a:r>
            <a:r>
              <a:rPr lang="cs-CZ" dirty="0" err="1" smtClean="0"/>
              <a:t>Mgr.Jana</a:t>
            </a:r>
            <a:r>
              <a:rPr lang="cs-CZ" dirty="0" smtClean="0"/>
              <a:t> </a:t>
            </a:r>
            <a:r>
              <a:rPr lang="cs-CZ" dirty="0" err="1" smtClean="0"/>
              <a:t>Hložková</a:t>
            </a:r>
            <a:endParaRPr lang="cs-CZ" dirty="0" smtClean="0"/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6147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r>
              <a:rPr lang="cs-CZ" smtClean="0"/>
              <a:t>5.5.2011</a:t>
            </a:r>
            <a:endParaRPr lang="cs-CZ" dirty="0" smtClean="0"/>
          </a:p>
        </p:txBody>
      </p:sp>
      <p:sp>
        <p:nvSpPr>
          <p:cNvPr id="6148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r>
              <a:rPr lang="cs-CZ" dirty="0" smtClean="0"/>
              <a:t>EU do škol šablona III,/2 Inovace a zkvalitnění výuky prostřednictvím ICT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E2515D-B894-4ABB-B9B5-C26159005F86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>Interaktivní škola pro žáka 21.století</a:t>
            </a:r>
            <a:endParaRPr lang="cs-CZ" dirty="0"/>
          </a:p>
        </p:txBody>
      </p:sp>
      <p:pic>
        <p:nvPicPr>
          <p:cNvPr id="61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OPERACE SE SLOŽKAMI A SOUBORY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WINDOWS 5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REKAPITULACE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5483225" cy="4525963"/>
          </a:xfrm>
        </p:spPr>
        <p:txBody>
          <a:bodyPr/>
          <a:lstStyle/>
          <a:p>
            <a:pPr algn="r"/>
            <a:r>
              <a:rPr lang="cs-CZ" sz="2800"/>
              <a:t>Veškerá data jsou v počítači  logicky uspořádána</a:t>
            </a:r>
          </a:p>
          <a:p>
            <a:pPr>
              <a:buFont typeface="Wingdings" pitchFamily="2" charset="2"/>
              <a:buNone/>
            </a:pPr>
            <a:endParaRPr lang="cs-CZ" sz="2800"/>
          </a:p>
        </p:txBody>
      </p:sp>
      <p:grpSp>
        <p:nvGrpSpPr>
          <p:cNvPr id="2" name="Zástupný symbol pro obsah 105476"/>
          <p:cNvGrpSpPr>
            <a:grpSpLocks/>
          </p:cNvGrpSpPr>
          <p:nvPr/>
        </p:nvGrpSpPr>
        <p:grpSpPr bwMode="auto">
          <a:xfrm>
            <a:off x="4481513" y="1412875"/>
            <a:ext cx="4205287" cy="4713288"/>
            <a:chOff x="1586" y="709"/>
            <a:chExt cx="2544" cy="2851"/>
          </a:xfrm>
        </p:grpSpPr>
        <p:sp>
          <p:nvSpPr>
            <p:cNvPr id="3" name="_s105478"/>
            <p:cNvSpPr>
              <a:spLocks noChangeArrowheads="1"/>
            </p:cNvSpPr>
            <p:nvPr/>
          </p:nvSpPr>
          <p:spPr bwMode="auto">
            <a:xfrm flipV="1">
              <a:off x="2434" y="1033"/>
              <a:ext cx="848" cy="734"/>
            </a:xfrm>
            <a:custGeom>
              <a:avLst/>
              <a:gdLst>
                <a:gd name="G0" fmla="+- 10800 0 0"/>
                <a:gd name="G1" fmla="+- 21600 0 10800"/>
                <a:gd name="G2" fmla="*/ 10800 1 2"/>
                <a:gd name="G3" fmla="+- 21600 0 G2"/>
                <a:gd name="G4" fmla="+/ 10800 21600 2"/>
                <a:gd name="G5" fmla="+/ G1 0 2"/>
                <a:gd name="G6" fmla="*/ 21600 21600 10800"/>
                <a:gd name="G7" fmla="*/ G6 1 2"/>
                <a:gd name="G8" fmla="+- 21600 0 G7"/>
                <a:gd name="G9" fmla="*/ 21600 1 2"/>
                <a:gd name="G10" fmla="+- 10800 0 G9"/>
                <a:gd name="G11" fmla="?: G10 G8 0"/>
                <a:gd name="G12" fmla="?: G10 G7 21600"/>
                <a:gd name="T0" fmla="*/ 16200 w 21600"/>
                <a:gd name="T1" fmla="*/ 10800 h 21600"/>
                <a:gd name="T2" fmla="*/ 10800 w 21600"/>
                <a:gd name="T3" fmla="*/ 21600 h 21600"/>
                <a:gd name="T4" fmla="*/ 5400 w 21600"/>
                <a:gd name="T5" fmla="*/ 10800 h 21600"/>
                <a:gd name="T6" fmla="*/ 10800 w 21600"/>
                <a:gd name="T7" fmla="*/ 0 h 21600"/>
                <a:gd name="T8" fmla="*/ 7200 w 21600"/>
                <a:gd name="T9" fmla="*/ 7200 h 21600"/>
                <a:gd name="T10" fmla="*/ 14400 w 21600"/>
                <a:gd name="T11" fmla="*/ 144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00" y="21600"/>
                  </a:lnTo>
                  <a:lnTo>
                    <a:pt x="108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hlink"/>
            </a:solidFill>
            <a:ln w="4699" algn="in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bg2"/>
                  </a:solidFill>
                  <a:effectLst/>
                  <a:latin typeface="Garamond" pitchFamily="18" charset="0"/>
                  <a:cs typeface="Arial" charset="0"/>
                </a:rPr>
                <a:t>ADRESÁŘ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bg2"/>
                  </a:solidFill>
                  <a:effectLst/>
                  <a:latin typeface="Garamond" pitchFamily="18" charset="0"/>
                  <a:cs typeface="Arial" charset="0"/>
                </a:rPr>
                <a:t>SLOŽKA</a:t>
              </a:r>
            </a:p>
          </p:txBody>
        </p:sp>
        <p:sp>
          <p:nvSpPr>
            <p:cNvPr id="4" name="_s105479"/>
            <p:cNvSpPr>
              <a:spLocks noChangeArrowheads="1"/>
            </p:cNvSpPr>
            <p:nvPr/>
          </p:nvSpPr>
          <p:spPr bwMode="auto">
            <a:xfrm flipV="1">
              <a:off x="2010" y="1767"/>
              <a:ext cx="1696" cy="735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9900"/>
            </a:solidFill>
            <a:ln w="4699" algn="in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bg2"/>
                  </a:solidFill>
                  <a:effectLst/>
                  <a:latin typeface="Garamond" pitchFamily="18" charset="0"/>
                  <a:cs typeface="Arial" charset="0"/>
                </a:rPr>
                <a:t>PODADRESÁŘ</a:t>
              </a:r>
            </a:p>
          </p:txBody>
        </p:sp>
        <p:sp>
          <p:nvSpPr>
            <p:cNvPr id="5" name="_s105480"/>
            <p:cNvSpPr>
              <a:spLocks noChangeArrowheads="1"/>
            </p:cNvSpPr>
            <p:nvPr/>
          </p:nvSpPr>
          <p:spPr bwMode="auto">
            <a:xfrm flipV="1">
              <a:off x="1586" y="2502"/>
              <a:ext cx="2544" cy="734"/>
            </a:xfrm>
            <a:custGeom>
              <a:avLst/>
              <a:gdLst>
                <a:gd name="G0" fmla="+- 3600 0 0"/>
                <a:gd name="G1" fmla="+- 21600 0 3600"/>
                <a:gd name="G2" fmla="*/ 3600 1 2"/>
                <a:gd name="G3" fmla="+- 21600 0 G2"/>
                <a:gd name="G4" fmla="+/ 3600 21600 2"/>
                <a:gd name="G5" fmla="+/ G1 0 2"/>
                <a:gd name="G6" fmla="*/ 21600 21600 3600"/>
                <a:gd name="G7" fmla="*/ G6 1 2"/>
                <a:gd name="G8" fmla="+- 21600 0 G7"/>
                <a:gd name="G9" fmla="*/ 21600 1 2"/>
                <a:gd name="G10" fmla="+- 3600 0 G9"/>
                <a:gd name="G11" fmla="?: G10 G8 0"/>
                <a:gd name="G12" fmla="?: G10 G7 21600"/>
                <a:gd name="T0" fmla="*/ 19800 w 21600"/>
                <a:gd name="T1" fmla="*/ 10800 h 21600"/>
                <a:gd name="T2" fmla="*/ 10800 w 21600"/>
                <a:gd name="T3" fmla="*/ 21600 h 21600"/>
                <a:gd name="T4" fmla="*/ 1800 w 21600"/>
                <a:gd name="T5" fmla="*/ 10800 h 21600"/>
                <a:gd name="T6" fmla="*/ 10800 w 21600"/>
                <a:gd name="T7" fmla="*/ 0 h 21600"/>
                <a:gd name="T8" fmla="*/ 3600 w 21600"/>
                <a:gd name="T9" fmla="*/ 3600 h 21600"/>
                <a:gd name="T10" fmla="*/ 18000 w 21600"/>
                <a:gd name="T11" fmla="*/ 180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3600" y="21600"/>
                  </a:lnTo>
                  <a:lnTo>
                    <a:pt x="180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6600"/>
            </a:solidFill>
            <a:ln w="4699" algn="in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Garamond" pitchFamily="18" charset="0"/>
                  <a:cs typeface="Arial" charset="0"/>
                </a:rPr>
                <a:t>SOUBOR</a:t>
              </a:r>
            </a:p>
          </p:txBody>
        </p:sp>
      </p:grpSp>
      <p:pic>
        <p:nvPicPr>
          <p:cNvPr id="105483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2133600"/>
            <a:ext cx="1519238" cy="4392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VYTVOŘENÍ SLOŽKY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/>
              <a:t>Pravým tlačítkem myši klikni tam kde chceš vytvořit novou SLOŽKU</a:t>
            </a:r>
          </a:p>
          <a:p>
            <a:r>
              <a:rPr lang="cs-CZ" sz="2800"/>
              <a:t>V zobrazené nabídce zvol položku NOVÝ</a:t>
            </a:r>
          </a:p>
          <a:p>
            <a:r>
              <a:rPr lang="cs-CZ" sz="2800"/>
              <a:t>Ve zobrazené podnabídce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vyberte </a:t>
            </a:r>
            <a:br>
              <a:rPr lang="cs-CZ" sz="2800"/>
            </a:br>
            <a:r>
              <a:rPr lang="cs-CZ" sz="2800"/>
              <a:t>položku SLOŽKA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1044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3500438"/>
            <a:ext cx="4600575" cy="3181350"/>
          </a:xfrm>
          <a:prstGeom prst="rect">
            <a:avLst/>
          </a:prstGeom>
          <a:noFill/>
        </p:spPr>
      </p:pic>
      <p:sp>
        <p:nvSpPr>
          <p:cNvPr id="104453" name="Line 5"/>
          <p:cNvSpPr>
            <a:spLocks noChangeShapeType="1"/>
          </p:cNvSpPr>
          <p:nvPr/>
        </p:nvSpPr>
        <p:spPr bwMode="auto">
          <a:xfrm>
            <a:off x="6804025" y="2924175"/>
            <a:ext cx="431800" cy="3168650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454" name="Line 6"/>
          <p:cNvSpPr>
            <a:spLocks noChangeShapeType="1"/>
          </p:cNvSpPr>
          <p:nvPr/>
        </p:nvSpPr>
        <p:spPr bwMode="auto">
          <a:xfrm flipV="1">
            <a:off x="3563938" y="3860800"/>
            <a:ext cx="936625" cy="360363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PŘEJMENOVÁNÍ OBJEKTU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Kliknout levým tlačítkem na objekt</a:t>
            </a:r>
          </a:p>
          <a:p>
            <a:r>
              <a:rPr lang="cs-CZ"/>
              <a:t>Objekt se zabarví modře</a:t>
            </a:r>
          </a:p>
          <a:p>
            <a:r>
              <a:rPr lang="cs-CZ"/>
              <a:t>Zvol z těchto dvou možností</a:t>
            </a:r>
          </a:p>
          <a:p>
            <a:pPr lvl="1"/>
            <a:r>
              <a:rPr lang="cs-CZ"/>
              <a:t>Stisknout klávesu F2</a:t>
            </a:r>
          </a:p>
          <a:p>
            <a:pPr lvl="1"/>
            <a:r>
              <a:rPr lang="cs-CZ"/>
              <a:t>Kliknout na objekt levým </a:t>
            </a:r>
            <a:br>
              <a:rPr lang="cs-CZ"/>
            </a:br>
            <a:r>
              <a:rPr lang="cs-CZ"/>
              <a:t>tlačítkem</a:t>
            </a:r>
          </a:p>
          <a:p>
            <a:r>
              <a:rPr lang="cs-CZ"/>
              <a:t>Napiš nový název</a:t>
            </a:r>
          </a:p>
          <a:p>
            <a:r>
              <a:rPr lang="cs-CZ"/>
              <a:t>Stiskni klávesu ENTER</a:t>
            </a:r>
          </a:p>
          <a:p>
            <a:pPr lvl="1"/>
            <a:endParaRPr lang="cs-CZ"/>
          </a:p>
        </p:txBody>
      </p:sp>
      <p:pic>
        <p:nvPicPr>
          <p:cNvPr id="1075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3343275" cy="3429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KOPÍROVÁNÍ OBJEKTU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/>
              <a:t>Co si představuješ pod pojmem KOPÍROVÁNÍ?</a:t>
            </a:r>
          </a:p>
          <a:p>
            <a:endParaRPr lang="cs-CZ" sz="2800"/>
          </a:p>
          <a:p>
            <a:r>
              <a:rPr lang="cs-CZ" sz="2800"/>
              <a:t>Vytvoření kopie složky, souboru na jiném místě PC</a:t>
            </a:r>
            <a:br>
              <a:rPr lang="cs-CZ" sz="2800"/>
            </a:br>
            <a:r>
              <a:rPr lang="cs-CZ" sz="2800"/>
              <a:t>např. zkopírování na jiný disk</a:t>
            </a:r>
            <a:br>
              <a:rPr lang="cs-CZ" sz="2800"/>
            </a:br>
            <a:r>
              <a:rPr lang="cs-CZ" sz="2800"/>
              <a:t>         zkopírování na flash</a:t>
            </a:r>
            <a:br>
              <a:rPr lang="cs-CZ" sz="2800"/>
            </a:br>
            <a:r>
              <a:rPr lang="cs-CZ" sz="2800"/>
              <a:t>         zkopírování na další médium</a:t>
            </a:r>
            <a:br>
              <a:rPr lang="cs-CZ" sz="2800"/>
            </a:br>
            <a:r>
              <a:rPr lang="cs-CZ" sz="2800"/>
              <a:t>         zkopírování do jiné složky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SPRÁVNÝ POSTUP 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420938"/>
            <a:ext cx="8229600" cy="3705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Při kopírování se musí u pravé dolní části myši zobrazit znaménko +</a:t>
            </a:r>
          </a:p>
          <a:p>
            <a:pPr>
              <a:lnSpc>
                <a:spcPct val="90000"/>
              </a:lnSpc>
            </a:pPr>
            <a:r>
              <a:rPr lang="cs-CZ"/>
              <a:t>Kopírujete – li složku – kopírujete i její obsah</a:t>
            </a:r>
          </a:p>
          <a:p>
            <a:pPr>
              <a:lnSpc>
                <a:spcPct val="90000"/>
              </a:lnSpc>
            </a:pPr>
            <a:r>
              <a:rPr lang="cs-CZ"/>
              <a:t>Kopírovaný soubor se levým tlačítkem myši za současného držení klávesy CTRL přesune do požadovaného místa např. flash-disk</a:t>
            </a:r>
          </a:p>
          <a:p>
            <a:pPr>
              <a:lnSpc>
                <a:spcPct val="90000"/>
              </a:lnSpc>
            </a:pPr>
            <a:r>
              <a:rPr lang="cs-CZ"/>
              <a:t>Kopírovat lze i pomocí průzkumníka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  <p:pic>
        <p:nvPicPr>
          <p:cNvPr id="109573" name="Picture 5" descr="s25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09182" y="1628775"/>
            <a:ext cx="1247775" cy="504825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5156957" y="2133600"/>
            <a:ext cx="279139" cy="215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1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PŘESOUVÁNÍ OBJEKTŮ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/>
              <a:t>Přemístění souboru </a:t>
            </a:r>
          </a:p>
          <a:p>
            <a:pPr lvl="2"/>
            <a:r>
              <a:rPr lang="cs-CZ"/>
              <a:t>z jednoho místa v počítači na jiné</a:t>
            </a:r>
          </a:p>
          <a:p>
            <a:pPr lvl="2"/>
            <a:r>
              <a:rPr lang="cs-CZ"/>
              <a:t>z jednoho disku na druhý</a:t>
            </a:r>
          </a:p>
          <a:p>
            <a:r>
              <a:rPr lang="cs-CZ"/>
              <a:t>Po přesunutí se soubor na původním místě smaže</a:t>
            </a:r>
          </a:p>
          <a:p>
            <a:r>
              <a:rPr lang="cs-CZ"/>
              <a:t>Jak se přesouvá?</a:t>
            </a:r>
          </a:p>
          <a:p>
            <a:pPr lvl="2"/>
            <a:r>
              <a:rPr lang="cs-CZ"/>
              <a:t>Při přesunu v rámci jednoho disku se přesune pouze myší</a:t>
            </a:r>
          </a:p>
          <a:p>
            <a:pPr lvl="2"/>
            <a:r>
              <a:rPr lang="cs-CZ"/>
              <a:t>Při přesunu mezi disky se musí současně držet klávesa SHIFT</a:t>
            </a:r>
          </a:p>
          <a:p>
            <a:pPr lvl="2"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MAZÁNÍ OBJEKTŮ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Na ikoně objektu, který chcete smazat, stiskněte a držte levé tlačítko myši</a:t>
            </a:r>
          </a:p>
          <a:p>
            <a:r>
              <a:rPr lang="cs-CZ"/>
              <a:t>Se stále stisknutým tlačítkem-táhněte směrem k ikoně koše-nastavte objekt na ikonu koše</a:t>
            </a:r>
          </a:p>
          <a:p>
            <a:r>
              <a:rPr lang="cs-CZ"/>
              <a:t>Jakmile ikona koše změní barvu uvolněte tlačítko</a:t>
            </a:r>
          </a:p>
          <a:p>
            <a:r>
              <a:rPr lang="cs-CZ"/>
              <a:t>Data z koše lze obnovit</a:t>
            </a:r>
          </a:p>
          <a:p>
            <a:r>
              <a:rPr lang="cs-CZ"/>
              <a:t>Po vysypání koše již data obnovit nelze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 informací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Učebnice Informatika pro základní školy, vydavatelství </a:t>
            </a:r>
            <a:r>
              <a:rPr lang="cs-CZ" dirty="0" err="1" smtClean="0">
                <a:latin typeface="Arial" charset="0"/>
                <a:cs typeface="Arial" charset="0"/>
              </a:rPr>
              <a:t>Computer</a:t>
            </a:r>
            <a:r>
              <a:rPr lang="cs-CZ" dirty="0" smtClean="0">
                <a:latin typeface="Arial" charset="0"/>
                <a:cs typeface="Arial" charset="0"/>
              </a:rPr>
              <a:t> Media</a:t>
            </a:r>
          </a:p>
          <a:p>
            <a:r>
              <a:rPr lang="cs-CZ" smtClean="0">
                <a:latin typeface="Arial" charset="0"/>
                <a:cs typeface="Arial" charset="0"/>
              </a:rPr>
              <a:t>Obr</a:t>
            </a:r>
            <a:r>
              <a:rPr lang="cs-CZ" dirty="0" smtClean="0">
                <a:latin typeface="Arial" charset="0"/>
                <a:cs typeface="Arial" charset="0"/>
              </a:rPr>
              <a:t>. </a:t>
            </a:r>
            <a:r>
              <a:rPr lang="cs-CZ" dirty="0">
                <a:latin typeface="Arial" charset="0"/>
                <a:cs typeface="Arial" charset="0"/>
              </a:rPr>
              <a:t>1 </a:t>
            </a:r>
            <a:r>
              <a:rPr lang="cs-CZ" dirty="0"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dirty="0" smtClean="0">
                <a:latin typeface="Arial" charset="0"/>
                <a:cs typeface="Arial" charset="0"/>
                <a:hlinkClick r:id="rId2"/>
              </a:rPr>
              <a:t>www.gify.nou.cz/lid_skola.htm</a:t>
            </a:r>
            <a:endParaRPr lang="cs-CZ" dirty="0" smtClean="0">
              <a:latin typeface="Arial" charset="0"/>
              <a:cs typeface="Arial" charset="0"/>
            </a:endParaRPr>
          </a:p>
          <a:p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107</TotalTime>
  <Words>283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WINDOWS 5</vt:lpstr>
      <vt:lpstr>REKAPITULACE</vt:lpstr>
      <vt:lpstr>VYTVOŘENÍ SLOŽKY</vt:lpstr>
      <vt:lpstr>PŘEJMENOVÁNÍ OBJEKTU</vt:lpstr>
      <vt:lpstr>KOPÍROVÁNÍ OBJEKTU</vt:lpstr>
      <vt:lpstr>SPRÁVNÝ POSTUP </vt:lpstr>
      <vt:lpstr>PŘESOUVÁNÍ OBJEKTŮ</vt:lpstr>
      <vt:lpstr>MAZÁNÍ OBJEKTŮ</vt:lpstr>
      <vt:lpstr>Použité zdroje informací</vt:lpstr>
    </vt:vector>
  </TitlesOfParts>
  <Company>zs stare mesto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1</dc:title>
  <dc:creator>zš stare mesto</dc:creator>
  <cp:lastModifiedBy>Martin a Lída</cp:lastModifiedBy>
  <cp:revision>18</cp:revision>
  <dcterms:created xsi:type="dcterms:W3CDTF">2007-08-17T04:19:27Z</dcterms:created>
  <dcterms:modified xsi:type="dcterms:W3CDTF">2012-12-28T16:39:40Z</dcterms:modified>
</cp:coreProperties>
</file>