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7"/>
  </p:notesMasterIdLst>
  <p:handoutMasterIdLst>
    <p:handoutMasterId r:id="rId8"/>
  </p:handoutMasterIdLst>
  <p:sldIdLst>
    <p:sldId id="262" r:id="rId2"/>
    <p:sldId id="265" r:id="rId3"/>
    <p:sldId id="266" r:id="rId4"/>
    <p:sldId id="267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70" d="100"/>
          <a:sy n="70" d="100"/>
        </p:scale>
        <p:origin x="-82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8806619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504167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533400"/>
            <a:ext cx="75438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371600" y="1981200"/>
            <a:ext cx="37338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57800" y="1981200"/>
            <a:ext cx="37338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C36B4-BF77-41D1-8660-B5860E6BBB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533400"/>
            <a:ext cx="75438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371600" y="1981200"/>
            <a:ext cx="37338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5257800" y="1981200"/>
            <a:ext cx="3733800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5257800" y="4114800"/>
            <a:ext cx="3733800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2E3007-154D-4A7F-A355-1D7E3E73A5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panzernet.net/php/index.php?topic=5856.0" TargetMode="External"/><Relationship Id="rId1" Type="http://schemas.openxmlformats.org/officeDocument/2006/relationships/slideLayout" Target="../slideLayouts/slideLayout12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quido.cz/historie/historie_380.html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hyperlink" Target="http://krovik.blog.cz/0702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vets.estranky.cz/fotoalbum/historie/galerie-osobnosti/original/5788" TargetMode="External"/><Relationship Id="rId5" Type="http://schemas.openxmlformats.org/officeDocument/2006/relationships/image" Target="../media/image5.jpeg"/><Relationship Id="rId10" Type="http://schemas.openxmlformats.org/officeDocument/2006/relationships/slide" Target="slide5.xml"/><Relationship Id="rId4" Type="http://schemas.openxmlformats.org/officeDocument/2006/relationships/hyperlink" Target="http://www.komenskeho66.cz/materialy/dejepis/93.html" TargetMode="External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ets.estranky.cz/fotoalbum/historie/galerie-osobnosti/kapitan-otakar-jaros.jpg.-.html" TargetMode="External"/><Relationship Id="rId2" Type="http://schemas.openxmlformats.org/officeDocument/2006/relationships/hyperlink" Target="http://www.panzernet.net/php/index.php?topic=5856.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krovik.blog.cz/0702" TargetMode="External"/><Relationship Id="rId5" Type="http://schemas.openxmlformats.org/officeDocument/2006/relationships/hyperlink" Target="http://www.komenskeho66.cz/materialy/dejepis/93.html" TargetMode="External"/><Relationship Id="rId4" Type="http://schemas.openxmlformats.org/officeDocument/2006/relationships/hyperlink" Target="http://www.quido.cz/historie/historie_380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59632" y="3645024"/>
            <a:ext cx="7704856" cy="1872208"/>
          </a:xfrm>
        </p:spPr>
        <p:txBody>
          <a:bodyPr>
            <a:normAutofit fontScale="925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Dějepis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 9.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Odboj v Protektorátu, partyz. hnutí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</a:t>
            </a:r>
            <a:r>
              <a:rPr lang="cs-CZ" dirty="0" err="1" smtClean="0"/>
              <a:t>Mgr.Barbora</a:t>
            </a:r>
            <a:r>
              <a:rPr lang="cs-CZ" dirty="0" smtClean="0"/>
              <a:t> Mazurová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6600" smtClean="0"/>
              <a:t>DRUHÁ SVĚTOVÁ VÁLKA</a:t>
            </a:r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5508105" y="4797153"/>
            <a:ext cx="3312046" cy="70788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4000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Vyvrcholení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913" y="0"/>
            <a:ext cx="7543800" cy="9810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4000" smtClean="0"/>
              <a:t>Československý odboj 1943 - 1944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560" y="1052513"/>
            <a:ext cx="8353053" cy="51847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Decentralizace odboje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= omezení řízení z centra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rozbití </a:t>
            </a:r>
            <a:r>
              <a:rPr lang="cs-CZ" sz="2400" u="sng" dirty="0" err="1" smtClean="0">
                <a:latin typeface="Times New Roman" pitchFamily="18" charset="0"/>
                <a:cs typeface="Times New Roman" pitchFamily="18" charset="0"/>
              </a:rPr>
              <a:t>ÚVODu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 až do jara 1945 nový řídící orgán nebyl vytvořen (Rada tří = R-3)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aktivizace partyzánského hnutí od r.1944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- jednotky horního a městského typu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- 1.čs.partyzánská brigáda Jany Žižky (Čeladná, Jan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Ušiak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12.12.1943 smlouva o přátelství, vzájemné pomoci a poválečné spolupráci mezi ČSR a SSSR  základ poválečné orientace zahraniční politiky!</a:t>
            </a:r>
          </a:p>
          <a:p>
            <a:pPr eaLnBrk="1" hangingPunct="1">
              <a:lnSpc>
                <a:spcPct val="90000"/>
              </a:lnSpc>
            </a:pPr>
            <a:r>
              <a:rPr lang="cs-CZ" sz="2400" u="sng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Národní fronta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 = blok politických stran                  </a:t>
            </a:r>
            <a:r>
              <a:rPr lang="cs-CZ" sz="2400" dirty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 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zúčastněných v odboji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sz="2000" dirty="0" smtClean="0">
              <a:sym typeface="Wingdings 3" pitchFamily="18" charset="2"/>
            </a:endParaRPr>
          </a:p>
        </p:txBody>
      </p:sp>
      <p:pic>
        <p:nvPicPr>
          <p:cNvPr id="94213" name="Picture 5" descr="Ján Ušiak">
            <a:hlinkClick r:id="rId2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010008" y="4257144"/>
            <a:ext cx="1590675" cy="2349500"/>
          </a:xfrm>
          <a:noFill/>
        </p:spPr>
      </p:pic>
      <p:sp>
        <p:nvSpPr>
          <p:cNvPr id="5" name="Obdélník 4"/>
          <p:cNvSpPr/>
          <p:nvPr/>
        </p:nvSpPr>
        <p:spPr>
          <a:xfrm>
            <a:off x="6660232" y="6237312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rId4" action="ppaction://hlinksldjump"/>
              </a:rPr>
              <a:t>1.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42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42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4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4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42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311 peruť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09" y="4430794"/>
            <a:ext cx="2092661" cy="2393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913" y="0"/>
            <a:ext cx="5327650" cy="1789113"/>
          </a:xfrm>
        </p:spPr>
        <p:txBody>
          <a:bodyPr/>
          <a:lstStyle/>
          <a:p>
            <a:pPr algn="l" eaLnBrk="1" hangingPunct="1"/>
            <a:r>
              <a:rPr lang="cs-CZ" sz="3600" smtClean="0"/>
              <a:t>         Češi na frontě</a:t>
            </a:r>
            <a:br>
              <a:rPr lang="cs-CZ" sz="3600" smtClean="0"/>
            </a:br>
            <a:r>
              <a:rPr lang="cs-CZ" sz="3600" smtClean="0"/>
              <a:t>a) východní</a:t>
            </a:r>
            <a:br>
              <a:rPr lang="cs-CZ" sz="3600" smtClean="0"/>
            </a:br>
            <a:r>
              <a:rPr lang="cs-CZ" sz="3600" smtClean="0"/>
              <a:t>b) západní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1600" y="1981200"/>
            <a:ext cx="7232650" cy="4114800"/>
          </a:xfrm>
        </p:spPr>
        <p:txBody>
          <a:bodyPr/>
          <a:lstStyle/>
          <a:p>
            <a:pPr eaLnBrk="1" hangingPunct="1"/>
            <a:r>
              <a:rPr lang="cs-CZ" sz="2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ad a)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8.3.1943 – bitva u Sokolova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kpt.Otakar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Jaroš)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1.čs.samostatný prapor (1942)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 1.čs.samostatná brigáda (1943)  1.čs.armádní sbor (1944)</a:t>
            </a:r>
          </a:p>
          <a:p>
            <a:pPr eaLnBrk="1" hangingPunct="1"/>
            <a:r>
              <a:rPr lang="cs-CZ" sz="2400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ad b)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10/1944 – 5/1945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čs.obrněná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                                              brigáda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gen.Alois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 Liška)                                                   obléhá přístav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sym typeface="Wingdings 3" pitchFamily="18" charset="2"/>
              </a:rPr>
              <a:t>Dunkerque</a:t>
            </a:r>
            <a:endParaRPr lang="cs-CZ" sz="2400" dirty="0" smtClean="0">
              <a:latin typeface="Times New Roman" pitchFamily="18" charset="0"/>
              <a:cs typeface="Times New Roman" pitchFamily="18" charset="0"/>
              <a:sym typeface="Wingdings 3" pitchFamily="18" charset="2"/>
            </a:endParaRPr>
          </a:p>
        </p:txBody>
      </p:sp>
      <p:pic>
        <p:nvPicPr>
          <p:cNvPr id="160773" name="Picture 5" descr="9%20dunkerque,%20%204,6,1940">
            <a:hlinkClick r:id="rId4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5364163" y="3844925"/>
            <a:ext cx="3779837" cy="3013075"/>
          </a:xfrm>
          <a:noFill/>
        </p:spPr>
      </p:pic>
      <p:pic>
        <p:nvPicPr>
          <p:cNvPr id="160776" name="Picture 8" descr="kapitán Otakar Jaroš.jpg">
            <a:hlinkClick r:id="rId6"/>
          </p:cNvPr>
          <p:cNvPicPr>
            <a:picLocks noGrp="1" noChangeAspect="1" noChangeArrowheads="1"/>
          </p:cNvPicPr>
          <p:nvPr>
            <p:ph sz="quarter" idx="3"/>
          </p:nvPr>
        </p:nvPicPr>
        <p:blipFill>
          <a:blip r:embed="rId7" cstate="print"/>
          <a:srcRect/>
          <a:stretch>
            <a:fillRect/>
          </a:stretch>
        </p:blipFill>
        <p:spPr>
          <a:xfrm>
            <a:off x="4572000" y="765175"/>
            <a:ext cx="989013" cy="1298575"/>
          </a:xfrm>
        </p:spPr>
      </p:pic>
      <p:pic>
        <p:nvPicPr>
          <p:cNvPr id="160779" name="Picture 11" descr="nastup_2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05475" y="0"/>
            <a:ext cx="34385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4047336" y="172616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rId10" action="ppaction://hlinksldjump"/>
              </a:rPr>
              <a:t>2.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604448" y="2118962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rId10" action="ppaction://hlinksldjump"/>
              </a:rPr>
              <a:t>3.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932040" y="616530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rId10" action="ppaction://hlinksldjump"/>
              </a:rPr>
              <a:t>4.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066152" y="6346979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rId10" action="ppaction://hlinksldjump"/>
              </a:rPr>
              <a:t>5.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07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0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900" decel="100000" fill="hold"/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0" grpId="0"/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>
          <a:xfrm>
            <a:off x="755576" y="1052736"/>
            <a:ext cx="7772400" cy="49685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Tato prezentace slouží jako osnova k výkladu vyučujícího a  podklad pro zápis žáků. </a:t>
            </a:r>
          </a:p>
          <a:p>
            <a:pPr marL="0" indent="0"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Není-li uvedeno jinak, je materiál dílem autorky podle učebních osnov odpovídajících ŠVP vyučovaných podle učebnic:</a:t>
            </a:r>
          </a:p>
          <a:p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Učebnice : Jiří Pokorný „Nová doba“, 1.díl, Práce</a:t>
            </a:r>
          </a:p>
          <a:p>
            <a:pPr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                      Pavla Vošahlíková „Nová doba“, 2.díl, Práce</a:t>
            </a:r>
          </a:p>
          <a:p>
            <a:pPr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                      Jiří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Jožák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„Nová doba“, 3.- 4.díl, Práce</a:t>
            </a:r>
          </a:p>
          <a:p>
            <a:pPr lvl="0"/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internet – </a:t>
            </a:r>
            <a:r>
              <a:rPr lang="cs-CZ" sz="1800" dirty="0" err="1"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 - viz odkazy v prezentaci</a:t>
            </a:r>
          </a:p>
          <a:p>
            <a:pPr lvl="0"/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Obrázek :</a:t>
            </a:r>
          </a:p>
          <a:p>
            <a:pPr marL="457200" lvl="0" indent="-457200">
              <a:buAutoNum type="arabicPeriod"/>
            </a:pPr>
            <a:r>
              <a:rPr lang="cs-CZ" sz="18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2"/>
              </a:rPr>
              <a:t>www.panzernet.net/php/index.php?topic=5856.0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AutoNum type="arabicPeriod"/>
            </a:pPr>
            <a:r>
              <a:rPr lang="cs-CZ" sz="1800" dirty="0">
                <a:latin typeface="Times New Roman" pitchFamily="18" charset="0"/>
                <a:cs typeface="Times New Roman" pitchFamily="18" charset="0"/>
                <a:hlinkClick r:id="rId3"/>
              </a:rPr>
              <a:t>http://www.vets.estranky.cz/fotoalbum/historie/galerie-osobnosti/kapitan-otakar-jaros.jpg.-.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html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AutoNum type="arabicPeriod"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</a:t>
            </a:r>
            <a:r>
              <a:rPr lang="cs-CZ" sz="1800" dirty="0">
                <a:latin typeface="Times New Roman" pitchFamily="18" charset="0"/>
                <a:cs typeface="Times New Roman" pitchFamily="18" charset="0"/>
                <a:hlinkClick r:id="rId4"/>
              </a:rPr>
              <a:t>://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www.quido.cz/historie/historie_380.html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AutoNum type="arabicPeriod"/>
            </a:pPr>
            <a:r>
              <a:rPr lang="cs-CZ" sz="18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5"/>
              </a:rPr>
              <a:t>www.komenskeho66.cz/materialy/dejepis/93.html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AutoNum type="arabicPeriod"/>
            </a:pPr>
            <a:r>
              <a:rPr lang="cs-CZ" sz="18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  <a:hlinkClick r:id="rId6"/>
              </a:rPr>
              <a:t>krovik.blog.cz/0702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AutoNum type="arabicPeriod"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AutoNum type="arabicPeriod"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AutoNum type="arabicPeriod"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AutoNum type="arabicPeriod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124</TotalTime>
  <Words>276</Words>
  <Application>Microsoft Office PowerPoint</Application>
  <PresentationFormat>Předvádění na obrazovce (4:3)</PresentationFormat>
  <Paragraphs>48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Jmění</vt:lpstr>
      <vt:lpstr>Základní škola a mateřská škola Staré Město   Interaktivní škola pro žáka 21.století</vt:lpstr>
      <vt:lpstr>DRUHÁ SVĚTOVÁ VÁLKA</vt:lpstr>
      <vt:lpstr>Československý odboj 1943 - 1944</vt:lpstr>
      <vt:lpstr>         Češi na frontě a) východní b) západní</vt:lpstr>
      <vt:lpstr>Přehled zdrojů a odkazů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Barbora Mazurová</cp:lastModifiedBy>
  <cp:revision>26</cp:revision>
  <dcterms:created xsi:type="dcterms:W3CDTF">2010-07-04T09:26:34Z</dcterms:created>
  <dcterms:modified xsi:type="dcterms:W3CDTF">2012-12-28T23:38:19Z</dcterms:modified>
</cp:coreProperties>
</file>