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2" r:id="rId2"/>
    <p:sldId id="265" r:id="rId3"/>
    <p:sldId id="266" r:id="rId4"/>
    <p:sldId id="267" r:id="rId5"/>
    <p:sldId id="26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137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332399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055157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578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C36B4-BF77-41D1-8660-B5860E6BBB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533400"/>
            <a:ext cx="75438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1371600" y="1981200"/>
            <a:ext cx="37338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5257800" y="19812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5257800" y="4114800"/>
            <a:ext cx="3733800" cy="1981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E3007-154D-4A7F-A355-1D7E3E73A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  <p:sldLayoutId id="2147483757" r:id="rId13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rmy.svetu.cz/19067-francouzsky-odboj-normandie.html" TargetMode="External"/><Relationship Id="rId7" Type="http://schemas.openxmlformats.org/officeDocument/2006/relationships/slide" Target="slide5.xml"/><Relationship Id="rId2" Type="http://schemas.openxmlformats.org/officeDocument/2006/relationships/hyperlink" Target="http://www.youtube.com/watch?v=IrJAwCBbnuc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mckennedy.blog.cz/0906/6-6-1944-vylodeni-v-normandii" TargetMode="External"/><Relationship Id="rId1" Type="http://schemas.openxmlformats.org/officeDocument/2006/relationships/slideLayout" Target="../slideLayouts/slideLayout4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2" Type="http://schemas.openxmlformats.org/officeDocument/2006/relationships/hyperlink" Target="http://dejepis.hostujeme.cz/val.htm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gamepark.cz/bitva_o_ardeny_posledni_hrebik_do_rakve_311958.htm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://druhavalkakonec.euweb.cz/ardeny.htm" TargetMode="External"/><Relationship Id="rId9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army.svetu.cz/19067-francouzsky-odboj-normandie.html" TargetMode="External"/><Relationship Id="rId7" Type="http://schemas.openxmlformats.org/officeDocument/2006/relationships/hyperlink" Target="http://druhavalkakonec.euweb.cz/ardeny.htm" TargetMode="External"/><Relationship Id="rId2" Type="http://schemas.openxmlformats.org/officeDocument/2006/relationships/hyperlink" Target="http://www.youtube.com/watch?v=IrJAwCBbnu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amepark.cz/bitva_o_ardeny_posledni_hrebik_do_rakve_311958.htm" TargetMode="External"/><Relationship Id="rId5" Type="http://schemas.openxmlformats.org/officeDocument/2006/relationships/hyperlink" Target="http://dejepis.hostujeme.cz/val.htm" TargetMode="External"/><Relationship Id="rId4" Type="http://schemas.openxmlformats.org/officeDocument/2006/relationships/hyperlink" Target="http://mckennedy.blog.cz/0906/6-6-1944-vylodeni-v-normandi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770485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9.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celek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Druhá fronta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:Mgr</a:t>
            </a:r>
            <a:r>
              <a:rPr lang="cs-CZ" dirty="0" smtClean="0"/>
              <a:t>. Barbora </a:t>
            </a:r>
            <a:r>
              <a:rPr lang="cs-CZ" dirty="0" smtClean="0"/>
              <a:t>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6600" smtClean="0"/>
              <a:t>DRUHÁ SVĚTOVÁ VÁLKA</a:t>
            </a: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auto">
          <a:xfrm>
            <a:off x="5508105" y="4797153"/>
            <a:ext cx="3312046" cy="707886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Vyvrcholení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92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921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0"/>
            <a:ext cx="8172450" cy="90805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4000" smtClean="0"/>
              <a:t>Druhá fronta a válečné úsilí spojenců</a:t>
            </a:r>
          </a:p>
        </p:txBody>
      </p:sp>
      <p:sp>
        <p:nvSpPr>
          <p:cNvPr id="1587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1268413"/>
            <a:ext cx="8676456" cy="4824412"/>
          </a:xfrm>
        </p:spPr>
        <p:txBody>
          <a:bodyPr/>
          <a:lstStyle/>
          <a:p>
            <a:pPr eaLnBrk="1" hangingPunct="1"/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Příprava na otevření „druhé fronty“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a) ze strany spojenců  X   b) budování německého          </a:t>
            </a:r>
            <a:br>
              <a:rPr lang="cs-CZ" sz="22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obranného systému =  </a:t>
            </a:r>
            <a:r>
              <a:rPr lang="cs-CZ" sz="2200" u="sng" dirty="0" smtClean="0">
                <a:latin typeface="Times New Roman" pitchFamily="18" charset="0"/>
                <a:cs typeface="Times New Roman" pitchFamily="18" charset="0"/>
              </a:rPr>
              <a:t>Atlantický val</a:t>
            </a:r>
          </a:p>
          <a:p>
            <a:pPr eaLnBrk="1" hangingPunct="1"/>
            <a:r>
              <a:rPr lang="cs-CZ" sz="22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</a:rPr>
              <a:t>6.6.1944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operace OVERLORD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 </a:t>
            </a:r>
            <a:r>
              <a:rPr lang="cs-CZ" sz="22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vylodění spojeneckých vojsk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mezi městy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Caen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a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Cherbourg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</a:t>
            </a:r>
            <a:r>
              <a:rPr lang="cs-CZ" sz="2200" dirty="0" smtClean="0">
                <a:solidFill>
                  <a:schemeClr val="accent2"/>
                </a:solidFill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v Normandii 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den 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(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deliverance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 = osvobození),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gen.D.Eisenhover</a:t>
            </a:r>
            <a:endParaRPr lang="cs-CZ" sz="2200" dirty="0" smtClean="0">
              <a:latin typeface="Times New Roman" pitchFamily="18" charset="0"/>
              <a:cs typeface="Times New Roman" pitchFamily="18" charset="0"/>
              <a:sym typeface="Wingdings 3" pitchFamily="18" charset="2"/>
            </a:endParaRPr>
          </a:p>
          <a:p>
            <a:pPr eaLnBrk="1" hangingPunct="1">
              <a:buFont typeface="Wingdings" pitchFamily="2" charset="2"/>
              <a:buNone/>
            </a:pPr>
            <a:endParaRPr lang="cs-CZ" sz="2200" dirty="0" smtClean="0">
              <a:sym typeface="Wingdings" pitchFamily="2" charset="2"/>
            </a:endParaRPr>
          </a:p>
          <a:p>
            <a:pPr eaLnBrk="1" hangingPunct="1">
              <a:buFont typeface="Wingdings" pitchFamily="2" charset="2"/>
              <a:buNone/>
            </a:pPr>
            <a:endParaRPr lang="cs-CZ" sz="2400" dirty="0" smtClean="0">
              <a:sym typeface="Wingdings 3" pitchFamily="18" charset="2"/>
            </a:endParaRPr>
          </a:p>
        </p:txBody>
      </p:sp>
      <p:sp>
        <p:nvSpPr>
          <p:cNvPr id="158724" name="Rectangle 4"/>
          <p:cNvSpPr>
            <a:spLocks noChangeArrowheads="1"/>
          </p:cNvSpPr>
          <p:nvPr/>
        </p:nvSpPr>
        <p:spPr bwMode="auto">
          <a:xfrm>
            <a:off x="1331913" y="765175"/>
            <a:ext cx="118110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b="1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Francie</a:t>
            </a:r>
          </a:p>
        </p:txBody>
      </p:sp>
      <p:sp>
        <p:nvSpPr>
          <p:cNvPr id="158729" name="Rectangle 9"/>
          <p:cNvSpPr>
            <a:spLocks noChangeArrowheads="1"/>
          </p:cNvSpPr>
          <p:nvPr/>
        </p:nvSpPr>
        <p:spPr bwMode="auto">
          <a:xfrm>
            <a:off x="6372225" y="5949950"/>
            <a:ext cx="2365263" cy="738664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endParaRPr lang="cs-CZ" sz="1400" dirty="0"/>
          </a:p>
          <a:p>
            <a:endParaRPr lang="cs-CZ" sz="1400" dirty="0"/>
          </a:p>
          <a:p>
            <a:r>
              <a:rPr lang="cs-CZ" sz="1400" b="1" i="1" dirty="0">
                <a:solidFill>
                  <a:srgbClr val="0000CC"/>
                </a:solidFill>
                <a:hlinkClick r:id="rId2"/>
              </a:rPr>
              <a:t>film „Zachraňte vojína Ryana“</a:t>
            </a:r>
            <a:endParaRPr lang="cs-CZ" sz="1400" b="1" i="1" dirty="0">
              <a:solidFill>
                <a:srgbClr val="0000CC"/>
              </a:solidFill>
            </a:endParaRPr>
          </a:p>
        </p:txBody>
      </p:sp>
      <p:pic>
        <p:nvPicPr>
          <p:cNvPr id="158730" name="Picture 10" descr="9%20normandie%206,6,1944">
            <a:hlinkClick r:id="rId3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4738688"/>
            <a:ext cx="3059113" cy="2119312"/>
          </a:xfrm>
          <a:noFill/>
        </p:spPr>
      </p:pic>
      <p:pic>
        <p:nvPicPr>
          <p:cNvPr id="158731" name="Picture 11" descr="9%20normandie%206,6,44">
            <a:hlinkClick r:id="rId3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1863" y="3573463"/>
            <a:ext cx="3132137" cy="217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8732" name="Picture 12" descr="A Navy LCVP disembarks troops at Omaha Beach.">
            <a:hlinkClick r:id="rId3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113" y="4076700"/>
            <a:ext cx="2987675" cy="226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8733" name="AutoShape 13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1763713" y="4005263"/>
            <a:ext cx="647700" cy="287337"/>
          </a:xfrm>
          <a:prstGeom prst="actionButtonForwardNext">
            <a:avLst/>
          </a:prstGeom>
          <a:solidFill>
            <a:schemeClr val="accent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709337" y="437985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rId7" action="ppaction://hlinksldjump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662087" y="367623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39633" y="320029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7" action="ppaction://hlinksldjump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587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8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8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8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8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8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87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87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58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87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8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8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87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87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87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87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87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87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87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87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87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22" grpId="0"/>
      <p:bldP spid="158729" grpId="0"/>
      <p:bldP spid="158733" grpId="0" animBg="1"/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5" descr="Francouzské pobřeží v Normandii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765175"/>
            <a:ext cx="9144000" cy="5449888"/>
          </a:xfrm>
          <a:noFill/>
        </p:spPr>
      </p:pic>
      <p:sp>
        <p:nvSpPr>
          <p:cNvPr id="161821" name="Text Box 29"/>
          <p:cNvSpPr txBox="1">
            <a:spLocks noChangeArrowheads="1"/>
          </p:cNvSpPr>
          <p:nvPr/>
        </p:nvSpPr>
        <p:spPr bwMode="auto">
          <a:xfrm>
            <a:off x="1547813" y="260350"/>
            <a:ext cx="1149350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Omaha</a:t>
            </a:r>
          </a:p>
        </p:txBody>
      </p:sp>
      <p:sp>
        <p:nvSpPr>
          <p:cNvPr id="161822" name="Text Box 30"/>
          <p:cNvSpPr txBox="1">
            <a:spLocks noChangeArrowheads="1"/>
          </p:cNvSpPr>
          <p:nvPr/>
        </p:nvSpPr>
        <p:spPr bwMode="auto">
          <a:xfrm>
            <a:off x="3203575" y="260350"/>
            <a:ext cx="82867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Utah</a:t>
            </a:r>
          </a:p>
        </p:txBody>
      </p:sp>
      <p:sp>
        <p:nvSpPr>
          <p:cNvPr id="161823" name="Text Box 31"/>
          <p:cNvSpPr txBox="1">
            <a:spLocks noChangeArrowheads="1"/>
          </p:cNvSpPr>
          <p:nvPr/>
        </p:nvSpPr>
        <p:spPr bwMode="auto">
          <a:xfrm>
            <a:off x="5219700" y="6237288"/>
            <a:ext cx="827088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Gold</a:t>
            </a:r>
          </a:p>
        </p:txBody>
      </p:sp>
      <p:sp>
        <p:nvSpPr>
          <p:cNvPr id="161824" name="Text Box 32"/>
          <p:cNvSpPr txBox="1">
            <a:spLocks noChangeArrowheads="1"/>
          </p:cNvSpPr>
          <p:nvPr/>
        </p:nvSpPr>
        <p:spPr bwMode="auto">
          <a:xfrm>
            <a:off x="6227763" y="6237288"/>
            <a:ext cx="82867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Juno</a:t>
            </a:r>
          </a:p>
        </p:txBody>
      </p:sp>
      <p:sp>
        <p:nvSpPr>
          <p:cNvPr id="161825" name="Text Box 33"/>
          <p:cNvSpPr txBox="1">
            <a:spLocks noChangeArrowheads="1"/>
          </p:cNvSpPr>
          <p:nvPr/>
        </p:nvSpPr>
        <p:spPr bwMode="auto">
          <a:xfrm>
            <a:off x="7235825" y="6237288"/>
            <a:ext cx="1031875" cy="45720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b="1">
                <a:solidFill>
                  <a:schemeClr val="accent2"/>
                </a:solidFill>
              </a:rPr>
              <a:t>Sword</a:t>
            </a:r>
          </a:p>
        </p:txBody>
      </p:sp>
      <p:sp>
        <p:nvSpPr>
          <p:cNvPr id="161827" name="Line 35"/>
          <p:cNvSpPr>
            <a:spLocks noChangeShapeType="1"/>
          </p:cNvSpPr>
          <p:nvPr/>
        </p:nvSpPr>
        <p:spPr bwMode="auto">
          <a:xfrm flipH="1">
            <a:off x="1476375" y="692150"/>
            <a:ext cx="574675" cy="2376488"/>
          </a:xfrm>
          <a:prstGeom prst="line">
            <a:avLst/>
          </a:prstGeom>
          <a:noFill/>
          <a:ln w="28575" cap="sq">
            <a:solidFill>
              <a:srgbClr val="80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61828" name="Line 36"/>
          <p:cNvSpPr>
            <a:spLocks noChangeShapeType="1"/>
          </p:cNvSpPr>
          <p:nvPr/>
        </p:nvSpPr>
        <p:spPr bwMode="auto">
          <a:xfrm flipH="1">
            <a:off x="3203575" y="692150"/>
            <a:ext cx="576263" cy="2665413"/>
          </a:xfrm>
          <a:prstGeom prst="line">
            <a:avLst/>
          </a:prstGeom>
          <a:noFill/>
          <a:ln w="28575" cap="sq">
            <a:solidFill>
              <a:srgbClr val="80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61829" name="Line 37"/>
          <p:cNvSpPr>
            <a:spLocks noChangeShapeType="1"/>
          </p:cNvSpPr>
          <p:nvPr/>
        </p:nvSpPr>
        <p:spPr bwMode="auto">
          <a:xfrm flipH="1" flipV="1">
            <a:off x="4643438" y="3716338"/>
            <a:ext cx="792162" cy="2592387"/>
          </a:xfrm>
          <a:prstGeom prst="line">
            <a:avLst/>
          </a:prstGeom>
          <a:noFill/>
          <a:ln w="28575" cap="sq">
            <a:solidFill>
              <a:srgbClr val="80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61830" name="Line 38"/>
          <p:cNvSpPr>
            <a:spLocks noChangeShapeType="1"/>
          </p:cNvSpPr>
          <p:nvPr/>
        </p:nvSpPr>
        <p:spPr bwMode="auto">
          <a:xfrm flipH="1" flipV="1">
            <a:off x="5219700" y="3573463"/>
            <a:ext cx="1439863" cy="2735262"/>
          </a:xfrm>
          <a:prstGeom prst="line">
            <a:avLst/>
          </a:prstGeom>
          <a:noFill/>
          <a:ln w="28575" cap="sq">
            <a:solidFill>
              <a:srgbClr val="80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161831" name="Line 39"/>
          <p:cNvSpPr>
            <a:spLocks noChangeShapeType="1"/>
          </p:cNvSpPr>
          <p:nvPr/>
        </p:nvSpPr>
        <p:spPr bwMode="auto">
          <a:xfrm flipH="1" flipV="1">
            <a:off x="5795963" y="3644900"/>
            <a:ext cx="2016125" cy="2663825"/>
          </a:xfrm>
          <a:prstGeom prst="line">
            <a:avLst/>
          </a:prstGeom>
          <a:noFill/>
          <a:ln w="28575" cap="sq">
            <a:solidFill>
              <a:srgbClr val="800000"/>
            </a:solidFill>
            <a:round/>
            <a:headEnd type="none" w="sm" len="sm"/>
            <a:tailEnd type="triangle" w="sm" len="sm"/>
          </a:ln>
        </p:spPr>
        <p:txBody>
          <a:bodyPr wrap="none"/>
          <a:lstStyle/>
          <a:p>
            <a:endParaRPr lang="cs-CZ"/>
          </a:p>
        </p:txBody>
      </p:sp>
      <p:sp>
        <p:nvSpPr>
          <p:cNvPr id="7181" name="AutoShape 4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908175" y="6308725"/>
            <a:ext cx="647700" cy="360363"/>
          </a:xfrm>
          <a:prstGeom prst="actionButtonBackPrevious">
            <a:avLst/>
          </a:prstGeom>
          <a:solidFill>
            <a:schemeClr val="accent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7182" name="AutoShape 41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771775" y="6308725"/>
            <a:ext cx="647700" cy="360363"/>
          </a:xfrm>
          <a:prstGeom prst="actionButtonForwardNext">
            <a:avLst/>
          </a:prstGeom>
          <a:solidFill>
            <a:schemeClr val="accent1"/>
          </a:solidFill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1834" name="Text Box 42"/>
          <p:cNvSpPr txBox="1">
            <a:spLocks noChangeArrowheads="1"/>
          </p:cNvSpPr>
          <p:nvPr/>
        </p:nvSpPr>
        <p:spPr bwMode="auto">
          <a:xfrm>
            <a:off x="484709" y="24574"/>
            <a:ext cx="2060308" cy="307777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/>
          <a:p>
            <a:r>
              <a:rPr lang="cs-CZ" sz="1400" b="1" i="1" dirty="0">
                <a:solidFill>
                  <a:srgbClr val="00B0F0"/>
                </a:solidFill>
              </a:rPr>
              <a:t>4,5-5 </a:t>
            </a:r>
            <a:r>
              <a:rPr lang="cs-CZ" sz="1400" b="1" i="1" dirty="0" err="1">
                <a:solidFill>
                  <a:srgbClr val="00B0F0"/>
                </a:solidFill>
              </a:rPr>
              <a:t>tis.mrtvých</a:t>
            </a:r>
            <a:r>
              <a:rPr lang="cs-CZ" sz="1400" b="1" i="1" dirty="0">
                <a:solidFill>
                  <a:srgbClr val="00B0F0"/>
                </a:solidFill>
              </a:rPr>
              <a:t>/18 hodin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8660279" y="627130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4" action="ppaction://hlinksldjump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18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18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61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1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1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1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18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618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618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18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18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1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1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1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1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18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18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1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18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18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1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1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1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61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61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61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61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18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18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61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1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1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61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821" grpId="0"/>
      <p:bldP spid="161822" grpId="0"/>
      <p:bldP spid="161823" grpId="0"/>
      <p:bldP spid="161824" grpId="0"/>
      <p:bldP spid="161825" grpId="0"/>
      <p:bldP spid="161827" grpId="0" animBg="1"/>
      <p:bldP spid="161828" grpId="0" animBg="1"/>
      <p:bldP spid="161829" grpId="0" animBg="1"/>
      <p:bldP spid="161830" grpId="0" animBg="1"/>
      <p:bldP spid="161831" grpId="0" animBg="1"/>
      <p:bldP spid="1618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20549" y="500063"/>
            <a:ext cx="821069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400" dirty="0" smtClean="0">
                <a:sym typeface="Wingdings" pitchFamily="2" charset="2"/>
              </a:rPr>
              <a:t>      </a:t>
            </a:r>
            <a:r>
              <a:rPr lang="cs-CZ" sz="5400" b="1" dirty="0" smtClean="0">
                <a:solidFill>
                  <a:schemeClr val="accent2"/>
                </a:solidFill>
                <a:sym typeface="Wingdings" pitchFamily="2" charset="2"/>
              </a:rPr>
              <a:t>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uspíšení konce bojů v Evropě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" pitchFamily="2" charset="2"/>
              </a:rPr>
              <a:t>8/1944 – vylodění na jihu Francie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19.8.1944 povstání pařížského lidu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25.8.1944 kapitulace Německa ve Francii</a:t>
            </a:r>
          </a:p>
          <a:p>
            <a:pPr>
              <a:lnSpc>
                <a:spcPct val="90000"/>
              </a:lnSpc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12/1944 </a:t>
            </a:r>
            <a:r>
              <a:rPr lang="cs-CZ" sz="2200" u="sng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německá protiofenzíva v Ardenách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,                                          poslední Hitlerův pokus zvrátit průběh války</a:t>
            </a:r>
          </a:p>
        </p:txBody>
      </p:sp>
      <p:pic>
        <p:nvPicPr>
          <p:cNvPr id="8195" name="Picture 8" descr="normandie%20009">
            <a:hlinkClick r:id="rId2"/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6156325" y="0"/>
            <a:ext cx="2987675" cy="2727325"/>
          </a:xfrm>
          <a:noFill/>
        </p:spPr>
      </p:pic>
      <p:pic>
        <p:nvPicPr>
          <p:cNvPr id="169996" name="Picture 12" descr="Soubor:Battle of the Bulge.jpg">
            <a:hlinkClick r:id="rId4"/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3492500" y="4005263"/>
            <a:ext cx="3240088" cy="2522537"/>
          </a:xfrm>
        </p:spPr>
      </p:pic>
      <p:pic>
        <p:nvPicPr>
          <p:cNvPr id="170000" name="Picture 16" descr="bulge1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4005263"/>
            <a:ext cx="3419475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0002" name="Picture 18" descr="Klikni">
            <a:hlinkClick r:id="rId4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739155" y="3513334"/>
            <a:ext cx="2384425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5796136" y="116632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99902" y="648025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465484" y="6480251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739633" y="320029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rId9" action="ppaction://hlinksldjump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9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69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9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9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9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69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00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00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00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99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99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99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700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70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0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772400" cy="77809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539552" y="908720"/>
            <a:ext cx="8147248" cy="561662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Učebnice : Jiří Pokorný „Nová doba“, 1.díl, Práce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Pavla Vošahlíková „Nová doba“, 2.díl, Práce</a:t>
            </a: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                  Jiří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Jožák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„Nová doba“, 3.- 4.díl, Práce</a:t>
            </a: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prezentaci 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www.youtube.com/watch?v=IrJAwCBbnuc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Obrázek:</a:t>
            </a:r>
          </a:p>
          <a:p>
            <a:pPr marL="457200" lvl="0" indent="-457200">
              <a:buAutoNum type="arabicPeriod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army.svetu.cz/19067-francouzsky-odboj-normandie.html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army.svetu.cz/19067-francouzsky-odboj-normandie.html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3"/>
              </a:rPr>
              <a:t>army.svetu.cz/19067-francouzsky-odboj-normandie.html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4"/>
              </a:rPr>
              <a:t>mckennedy.blog.cz/0906/6-6-1944-vylodeni-v-normandii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5"/>
              </a:rPr>
              <a:t>dejepis.hostujeme.cz/val.htm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www.gamepark.cz/bitva_o_ardeny_posledni_hrebik_do_rakve_311958.htm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druhavalkakonec.euweb.cz/ardeny.htm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r>
              <a:rPr lang="cs-CZ" sz="18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  <a:hlinkClick r:id="rId7"/>
              </a:rPr>
              <a:t>druhavalkakonec.euweb.cz/ardeny.htm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>
              <a:buAutoNum type="arabicPeriod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110</TotalTime>
  <Words>234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DRUHÁ SVĚTOVÁ VÁLKA</vt:lpstr>
      <vt:lpstr>Druhá fronta a válečné úsilí spojenců</vt:lpstr>
      <vt:lpstr>Snímek 4</vt:lpstr>
      <vt:lpstr>Snímek 5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U1</cp:lastModifiedBy>
  <cp:revision>25</cp:revision>
  <dcterms:created xsi:type="dcterms:W3CDTF">2010-07-04T09:26:34Z</dcterms:created>
  <dcterms:modified xsi:type="dcterms:W3CDTF">2012-12-30T23:59:22Z</dcterms:modified>
</cp:coreProperties>
</file>