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6"/>
  </p:notesMasterIdLst>
  <p:handoutMasterIdLst>
    <p:handoutMasterId r:id="rId7"/>
  </p:handoutMasterIdLst>
  <p:sldIdLst>
    <p:sldId id="261" r:id="rId2"/>
    <p:sldId id="262" r:id="rId3"/>
    <p:sldId id="264" r:id="rId4"/>
    <p:sldId id="266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689790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52065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C98893E-9E7A-444C-A263-4416B947277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Zeměpis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6.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Planeta Země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Kamil </a:t>
            </a:r>
            <a:r>
              <a:rPr lang="cs-CZ" dirty="0" err="1" smtClean="0"/>
              <a:t>Vilimovský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>
                <a:latin typeface="Arial" pitchFamily="34" charset="0"/>
              </a:rPr>
              <a:t>Měsíc</a:t>
            </a:r>
            <a:br>
              <a:rPr lang="cs-CZ" sz="6000" b="1" dirty="0">
                <a:latin typeface="Arial" pitchFamily="34" charset="0"/>
              </a:rPr>
            </a:br>
            <a:r>
              <a:rPr lang="cs-CZ" sz="2400" b="1" dirty="0" err="1">
                <a:latin typeface="Arial" pitchFamily="34" charset="0"/>
              </a:rPr>
              <a:t>Měsíc</a:t>
            </a:r>
            <a:r>
              <a:rPr lang="cs-CZ" sz="2400" b="1" dirty="0">
                <a:latin typeface="Arial" pitchFamily="34" charset="0"/>
              </a:rPr>
              <a:t> jako vesmírné těleso, zatmění, dmutí </a:t>
            </a:r>
            <a:r>
              <a:rPr lang="cs-CZ" sz="2400" b="1" dirty="0" smtClean="0">
                <a:latin typeface="Arial" pitchFamily="34" charset="0"/>
              </a:rPr>
              <a:t>moře</a:t>
            </a:r>
            <a:br>
              <a:rPr lang="cs-CZ" sz="2400" b="1" dirty="0" smtClean="0">
                <a:latin typeface="Arial" pitchFamily="34" charset="0"/>
              </a:rPr>
            </a:br>
            <a:r>
              <a:rPr lang="cs-CZ" sz="2000" b="1" dirty="0">
                <a:latin typeface="Arial" pitchFamily="34" charset="0"/>
              </a:rPr>
              <a:t>Měsíc- jeho označení a vznik</a:t>
            </a:r>
            <a:endParaRPr lang="cs-CZ" sz="2400" b="1" dirty="0">
              <a:latin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latin typeface="Arial" pitchFamily="34" charset="0"/>
              </a:rPr>
              <a:t>Měsíc jako vesmírné těleso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400">
                <a:latin typeface="Arial" pitchFamily="34" charset="0"/>
              </a:rPr>
              <a:t>Objem:				2,19 .10</a:t>
            </a:r>
            <a:r>
              <a:rPr lang="cs-CZ" sz="2400" baseline="30000">
                <a:latin typeface="Arial" pitchFamily="34" charset="0"/>
              </a:rPr>
              <a:t>10</a:t>
            </a:r>
            <a:r>
              <a:rPr lang="cs-CZ" sz="2400">
                <a:latin typeface="Arial" pitchFamily="34" charset="0"/>
              </a:rPr>
              <a:t> km</a:t>
            </a:r>
            <a:r>
              <a:rPr lang="cs-CZ" sz="2400" baseline="30000">
                <a:latin typeface="Arial" pitchFamily="34" charset="0"/>
              </a:rPr>
              <a:t>3</a:t>
            </a:r>
          </a:p>
          <a:p>
            <a:r>
              <a:rPr lang="cs-CZ" sz="2400">
                <a:latin typeface="Arial" pitchFamily="34" charset="0"/>
              </a:rPr>
              <a:t>Hmotnost:				7,35 . 10</a:t>
            </a:r>
            <a:r>
              <a:rPr lang="cs-CZ" sz="2400" baseline="30000">
                <a:latin typeface="Arial" pitchFamily="34" charset="0"/>
              </a:rPr>
              <a:t>22</a:t>
            </a:r>
            <a:r>
              <a:rPr lang="cs-CZ" sz="2400">
                <a:latin typeface="Arial" pitchFamily="34" charset="0"/>
              </a:rPr>
              <a:t> kg</a:t>
            </a:r>
          </a:p>
          <a:p>
            <a:r>
              <a:rPr lang="cs-CZ" sz="2400">
                <a:latin typeface="Arial" pitchFamily="34" charset="0"/>
              </a:rPr>
              <a:t>Rovníkový poloměr:		1 738 km</a:t>
            </a:r>
          </a:p>
          <a:p>
            <a:r>
              <a:rPr lang="cs-CZ" sz="2400">
                <a:latin typeface="Arial" pitchFamily="34" charset="0"/>
              </a:rPr>
              <a:t>Vzdálenost od Země:		384 400 km</a:t>
            </a:r>
          </a:p>
          <a:p>
            <a:r>
              <a:rPr lang="cs-CZ" sz="2400">
                <a:latin typeface="Arial" pitchFamily="34" charset="0"/>
              </a:rPr>
              <a:t>Doba oběhu okolo Země: 	29,5 dne </a:t>
            </a:r>
            <a:r>
              <a:rPr lang="cs-CZ" sz="1600">
                <a:latin typeface="Arial" pitchFamily="34" charset="0"/>
              </a:rPr>
              <a:t>( od novu k novu)</a:t>
            </a:r>
          </a:p>
          <a:p>
            <a:r>
              <a:rPr lang="cs-CZ" sz="2400">
                <a:latin typeface="Arial" pitchFamily="34" charset="0"/>
              </a:rPr>
              <a:t>Sklon dráhy: 			5°8´</a:t>
            </a:r>
          </a:p>
          <a:p>
            <a:r>
              <a:rPr lang="cs-CZ" sz="2400">
                <a:latin typeface="Arial" pitchFamily="34" charset="0"/>
              </a:rPr>
              <a:t>Teplota na denní straně:		+135° C</a:t>
            </a:r>
          </a:p>
          <a:p>
            <a:r>
              <a:rPr lang="cs-CZ" sz="2400">
                <a:latin typeface="Arial" pitchFamily="34" charset="0"/>
              </a:rPr>
              <a:t>Teplota na noční straně: 	- 175° C</a:t>
            </a:r>
          </a:p>
          <a:p>
            <a:endParaRPr lang="cs-CZ" sz="240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Rectangle 11"/>
          <p:cNvSpPr>
            <a:spLocks noGrp="1" noChangeArrowheads="1"/>
          </p:cNvSpPr>
          <p:nvPr>
            <p:ph type="title"/>
          </p:nvPr>
        </p:nvSpPr>
        <p:spPr>
          <a:xfrm>
            <a:off x="685800" y="404813"/>
            <a:ext cx="7772400" cy="1079500"/>
          </a:xfrm>
        </p:spPr>
        <p:txBody>
          <a:bodyPr/>
          <a:lstStyle/>
          <a:p>
            <a:r>
              <a:rPr lang="cs-CZ" b="1">
                <a:latin typeface="Arial" pitchFamily="34" charset="0"/>
              </a:rPr>
              <a:t>Fáze Měsíce</a:t>
            </a:r>
          </a:p>
        </p:txBody>
      </p:sp>
      <p:sp>
        <p:nvSpPr>
          <p:cNvPr id="16396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84313"/>
            <a:ext cx="5400675" cy="5184775"/>
          </a:xfrm>
        </p:spPr>
        <p:txBody>
          <a:bodyPr>
            <a:normAutofit lnSpcReduction="10000"/>
          </a:bodyPr>
          <a:lstStyle/>
          <a:p>
            <a:pPr algn="just">
              <a:buFontTx/>
              <a:buNone/>
            </a:pPr>
            <a:r>
              <a:rPr lang="cs-CZ" sz="1800" b="1">
                <a:latin typeface="Arial" pitchFamily="34" charset="0"/>
              </a:rPr>
              <a:t>Na obrázcích je zachyceno 8 po sobě jdoucích</a:t>
            </a:r>
          </a:p>
          <a:p>
            <a:pPr algn="just">
              <a:buFontTx/>
              <a:buNone/>
            </a:pPr>
            <a:r>
              <a:rPr lang="cs-CZ" sz="1800" b="1">
                <a:latin typeface="Arial" pitchFamily="34" charset="0"/>
              </a:rPr>
              <a:t>fází Měsíce na jeho oběžné dráze okolo Země. </a:t>
            </a:r>
          </a:p>
          <a:p>
            <a:pPr algn="just">
              <a:buFontTx/>
              <a:buNone/>
            </a:pPr>
            <a:endParaRPr lang="cs-CZ" sz="1800" b="1">
              <a:latin typeface="Arial" pitchFamily="34" charset="0"/>
            </a:endParaRPr>
          </a:p>
          <a:p>
            <a:pPr algn="just">
              <a:buFontTx/>
              <a:buNone/>
            </a:pPr>
            <a:r>
              <a:rPr lang="cs-CZ" sz="1800" b="1">
                <a:latin typeface="Arial" pitchFamily="34" charset="0"/>
              </a:rPr>
              <a:t>1/ </a:t>
            </a:r>
            <a:r>
              <a:rPr lang="cs-CZ" sz="1800" b="1">
                <a:latin typeface="Arial Black" pitchFamily="34" charset="0"/>
              </a:rPr>
              <a:t>Nov</a:t>
            </a:r>
            <a:r>
              <a:rPr lang="cs-CZ" sz="1800" b="1">
                <a:latin typeface="Arial" pitchFamily="34" charset="0"/>
              </a:rPr>
              <a:t>- Měsíc není na obloze pozorovatelný neboť se nachází mezi Zemí a Sluncem a je tedy osvícena jeho odvrácená strana  (neodráží směrem k Zemi žádné sluneční světlo.</a:t>
            </a:r>
          </a:p>
          <a:p>
            <a:pPr algn="just">
              <a:buFontTx/>
              <a:buNone/>
            </a:pPr>
            <a:r>
              <a:rPr lang="cs-CZ" sz="1800" b="1">
                <a:latin typeface="Arial" pitchFamily="34" charset="0"/>
              </a:rPr>
              <a:t>3,7/</a:t>
            </a:r>
            <a:r>
              <a:rPr lang="cs-CZ" sz="1800" b="1">
                <a:latin typeface="Arial Black" pitchFamily="34" charset="0"/>
              </a:rPr>
              <a:t>První, poslední čtvrť</a:t>
            </a:r>
            <a:r>
              <a:rPr lang="cs-CZ" sz="1800" b="1">
                <a:latin typeface="Arial" pitchFamily="34" charset="0"/>
              </a:rPr>
              <a:t> – pomyslná spojnice M-Z a Z-S svírají pravý úhel, je tedy osvícena jen polovina přivrácené strany Měsíce k Zemi a ta je pozorovatelná (z celku ¼)</a:t>
            </a:r>
          </a:p>
          <a:p>
            <a:pPr algn="just">
              <a:buFontTx/>
              <a:buNone/>
            </a:pPr>
            <a:r>
              <a:rPr lang="cs-CZ" sz="1800" b="1">
                <a:latin typeface="Arial" pitchFamily="34" charset="0"/>
              </a:rPr>
              <a:t>5/ </a:t>
            </a:r>
            <a:r>
              <a:rPr lang="cs-CZ" sz="1800" b="1">
                <a:latin typeface="Arial Black" pitchFamily="34" charset="0"/>
              </a:rPr>
              <a:t>Úplněk</a:t>
            </a:r>
            <a:r>
              <a:rPr lang="cs-CZ" sz="1800" b="1">
                <a:latin typeface="Arial" pitchFamily="34" charset="0"/>
              </a:rPr>
              <a:t> – Měsíc se nachází na pomyslné spojnici S-Z-M. Vzhledem k tomu, že rovina oběhu Měsíce není totožná s rovinou oběhu Země, je v této poloze Měsíc osvícen a to celá jeho přivrácená strana.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</TotalTime>
  <Words>160</Words>
  <Application>Microsoft Office PowerPoint</Application>
  <PresentationFormat>Předvádění na obrazovce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Jmění</vt:lpstr>
      <vt:lpstr>Základní škola a mateřská škola Staré Město   Interaktivní škola pro žáka 21.století</vt:lpstr>
      <vt:lpstr>Měsíc Měsíc jako vesmírné těleso, zatmění, dmutí moře Měsíc- jeho označení a vznik</vt:lpstr>
      <vt:lpstr>Měsíc jako vesmírné těleso</vt:lpstr>
      <vt:lpstr>Fáze Měsíce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VilimovskyKamil</cp:lastModifiedBy>
  <cp:revision>6</cp:revision>
  <dcterms:created xsi:type="dcterms:W3CDTF">2010-07-04T09:26:34Z</dcterms:created>
  <dcterms:modified xsi:type="dcterms:W3CDTF">2012-12-30T09:00:55Z</dcterms:modified>
</cp:coreProperties>
</file>