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259" r:id="rId3"/>
    <p:sldId id="262" r:id="rId4"/>
    <p:sldId id="265" r:id="rId5"/>
    <p:sldId id="263" r:id="rId6"/>
    <p:sldId id="266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163255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52352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Chemie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  VIII.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 Sulfidy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 </a:t>
            </a:r>
            <a:r>
              <a:rPr lang="cs-CZ" dirty="0" err="1" smtClean="0"/>
              <a:t>Mgr.Světlana</a:t>
            </a:r>
            <a:r>
              <a:rPr lang="cs-CZ" dirty="0" smtClean="0"/>
              <a:t> </a:t>
            </a:r>
            <a:r>
              <a:rPr lang="cs-CZ" dirty="0" err="1" smtClean="0"/>
              <a:t>Knedlová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Šablona V/2 sada 2_EU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7411605" y="6149769"/>
            <a:ext cx="11208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31.5.2012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Sulfidy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31.05.2012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Jsou dvouprvkové sloučeniny síry s kovem nebo polokovem.</a:t>
            </a:r>
          </a:p>
          <a:p>
            <a:r>
              <a:rPr lang="cs-CZ" dirty="0" smtClean="0"/>
              <a:t>Síra v sulfidech má oxidační číslo    </a:t>
            </a:r>
            <a:r>
              <a:rPr lang="cs-CZ" b="1" dirty="0" smtClean="0"/>
              <a:t>- II</a:t>
            </a:r>
            <a:r>
              <a:rPr lang="cs-CZ" dirty="0" smtClean="0"/>
              <a:t> .</a:t>
            </a:r>
          </a:p>
          <a:p>
            <a:r>
              <a:rPr lang="cs-CZ" b="1" u="sng" dirty="0" smtClean="0"/>
              <a:t>Pokus.</a:t>
            </a:r>
          </a:p>
          <a:p>
            <a:r>
              <a:rPr lang="cs-CZ" dirty="0" smtClean="0"/>
              <a:t>Na hodinové sklíčko dáme kousek sulfidu železnatého a na něj přikápneme několik kapek </a:t>
            </a:r>
            <a:r>
              <a:rPr lang="cs-CZ" dirty="0" err="1" smtClean="0"/>
              <a:t>HCl</a:t>
            </a:r>
            <a:r>
              <a:rPr lang="cs-CZ" dirty="0" smtClean="0"/>
              <a:t>. </a:t>
            </a:r>
            <a:endParaRPr lang="cs-CZ" dirty="0"/>
          </a:p>
          <a:p>
            <a:r>
              <a:rPr lang="cs-CZ" dirty="0" smtClean="0"/>
              <a:t>Při reakci se uvolňuje plyn s typickým zápachem zkažených vajec.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47664" y="3429000"/>
            <a:ext cx="2938738" cy="293873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Sulfid olovnatý ( galenit, </a:t>
            </a:r>
            <a:r>
              <a:rPr lang="cs-CZ" dirty="0" err="1" smtClean="0"/>
              <a:t>PbS</a:t>
            </a:r>
            <a:r>
              <a:rPr lang="cs-CZ" dirty="0" smtClean="0"/>
              <a:t> )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31.05.2012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Šedý nerost s namodralým odstínem a kovovým leskem</a:t>
            </a:r>
          </a:p>
          <a:p>
            <a:r>
              <a:rPr lang="cs-CZ" dirty="0" smtClean="0"/>
              <a:t>Ruda olova</a:t>
            </a:r>
          </a:p>
          <a:p>
            <a:r>
              <a:rPr lang="cs-CZ" dirty="0" smtClean="0"/>
              <a:t>Použití: výroba akumulátorů, náboje do brokovnic, pohlcuje rentgenové a radioaktivní záření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561453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http://cs.wikipedia.org/wiki/Soubor:GalenaFromKansas.jpg</a:t>
            </a:r>
          </a:p>
        </p:txBody>
      </p:sp>
    </p:spTree>
    <p:extLst>
      <p:ext uri="{BB962C8B-B14F-4D97-AF65-F5344CB8AC3E}">
        <p14:creationId xmlns:p14="http://schemas.microsoft.com/office/powerpoint/2010/main" xmlns="" val="1609861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Sfalerit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31.05.2012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47662" y="1412776"/>
            <a:ext cx="5732712" cy="4295125"/>
          </a:xfrm>
        </p:spPr>
      </p:pic>
      <p:sp>
        <p:nvSpPr>
          <p:cNvPr id="9" name="Obdélník 8"/>
          <p:cNvSpPr/>
          <p:nvPr/>
        </p:nvSpPr>
        <p:spPr>
          <a:xfrm>
            <a:off x="2627784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http://cs.wikipedia.org/wiki/Soubor:Sfaleryt,_Rumunia.jpg</a:t>
            </a:r>
          </a:p>
        </p:txBody>
      </p:sp>
    </p:spTree>
    <p:extLst>
      <p:ext uri="{BB962C8B-B14F-4D97-AF65-F5344CB8AC3E}">
        <p14:creationId xmlns:p14="http://schemas.microsoft.com/office/powerpoint/2010/main" xmlns="" val="35324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Sulfid zinečnatý </a:t>
            </a:r>
            <a:r>
              <a:rPr lang="cs-CZ" dirty="0" smtClean="0"/>
              <a:t>(sfalerit</a:t>
            </a:r>
            <a:r>
              <a:rPr lang="cs-CZ" dirty="0" smtClean="0"/>
              <a:t>, </a:t>
            </a:r>
            <a:r>
              <a:rPr lang="cs-CZ" dirty="0" err="1" smtClean="0"/>
              <a:t>ZnS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31.05.2012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hnědý, žlutý, šedavě až modravě černý nerost.</a:t>
            </a:r>
          </a:p>
          <a:p>
            <a:r>
              <a:rPr lang="cs-CZ" dirty="0" smtClean="0"/>
              <a:t>Ruda zinku.</a:t>
            </a:r>
          </a:p>
          <a:p>
            <a:r>
              <a:rPr lang="cs-CZ" dirty="0" smtClean="0"/>
              <a:t>Použití: výroba </a:t>
            </a:r>
            <a:r>
              <a:rPr lang="cs-CZ" b="1" u="sng" dirty="0" smtClean="0"/>
              <a:t>luminoforů </a:t>
            </a:r>
            <a:r>
              <a:rPr lang="cs-CZ" dirty="0" smtClean="0"/>
              <a:t>: pohlcují záření </a:t>
            </a:r>
            <a:r>
              <a:rPr lang="cs-CZ" dirty="0" smtClean="0"/>
              <a:t>                   a </a:t>
            </a:r>
            <a:r>
              <a:rPr lang="cs-CZ" dirty="0" smtClean="0"/>
              <a:t>jsou schopny</a:t>
            </a:r>
          </a:p>
          <a:p>
            <a:r>
              <a:rPr lang="cs-CZ" dirty="0"/>
              <a:t>h</a:t>
            </a:r>
            <a:r>
              <a:rPr lang="cs-CZ" dirty="0" smtClean="0"/>
              <a:t>o postupně opět vydávat ve formě světla – svítící hodinové ručičky, televizní obrazovky, zářivky a výbojky</a:t>
            </a:r>
          </a:p>
          <a:p>
            <a:r>
              <a:rPr lang="cs-CZ" dirty="0"/>
              <a:t> </a:t>
            </a:r>
            <a:r>
              <a:rPr lang="cs-CZ" dirty="0" smtClean="0"/>
              <a:t>             </a:t>
            </a:r>
            <a:r>
              <a:rPr lang="cs-CZ" b="1" u="sng" dirty="0" smtClean="0"/>
              <a:t>zinek : </a:t>
            </a:r>
            <a:r>
              <a:rPr lang="cs-CZ" dirty="0" smtClean="0"/>
              <a:t>pozinkovaný plech odolává povětrnostním vlivům</a:t>
            </a:r>
          </a:p>
          <a:p>
            <a:pPr lvl="4"/>
            <a:r>
              <a:rPr lang="cs-CZ" b="1" u="sng" dirty="0" smtClean="0"/>
              <a:t>Mosaz : </a:t>
            </a:r>
            <a:r>
              <a:rPr lang="cs-CZ" dirty="0" smtClean="0"/>
              <a:t> slitina </a:t>
            </a:r>
            <a:r>
              <a:rPr lang="cs-CZ" dirty="0" err="1" smtClean="0"/>
              <a:t>Zn</a:t>
            </a:r>
            <a:r>
              <a:rPr lang="cs-CZ" dirty="0" smtClean="0"/>
              <a:t> + </a:t>
            </a:r>
            <a:r>
              <a:rPr lang="cs-CZ" dirty="0" err="1" smtClean="0"/>
              <a:t>Cu</a:t>
            </a:r>
            <a:r>
              <a:rPr lang="cs-CZ" dirty="0" smtClean="0"/>
              <a:t> </a:t>
            </a:r>
            <a:r>
              <a:rPr lang="cs-CZ" dirty="0" smtClean="0"/>
              <a:t>: </a:t>
            </a:r>
            <a:r>
              <a:rPr lang="cs-CZ" dirty="0" smtClean="0"/>
              <a:t>hudební nástroje, kliky, hodiny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4084262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0549" y="980728"/>
            <a:ext cx="7370126" cy="4689243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707409" y="6021288"/>
            <a:ext cx="41967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http://cs.wikipedia.org/wiki/Soubor:Brass.jpg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8512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Sulfid železnatý ( pyrit, </a:t>
            </a:r>
            <a:r>
              <a:rPr lang="cs-CZ" dirty="0" err="1" smtClean="0"/>
              <a:t>FeS</a:t>
            </a:r>
            <a:r>
              <a:rPr lang="cs-CZ" dirty="0" smtClean="0"/>
              <a:t> )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31.05.2012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křehký nerost zlatavé barvy s kovovým leskem – </a:t>
            </a:r>
            <a:r>
              <a:rPr lang="cs-CZ" u="sng" dirty="0" smtClean="0"/>
              <a:t>kočičí zlato</a:t>
            </a:r>
          </a:p>
          <a:p>
            <a:r>
              <a:rPr lang="cs-CZ" dirty="0" smtClean="0"/>
              <a:t>Použití: </a:t>
            </a:r>
            <a:r>
              <a:rPr lang="cs-CZ" dirty="0" smtClean="0"/>
              <a:t>dříve k výrobě </a:t>
            </a:r>
            <a:r>
              <a:rPr lang="cs-CZ" dirty="0" err="1" smtClean="0"/>
              <a:t>kys</a:t>
            </a:r>
            <a:r>
              <a:rPr lang="cs-CZ" dirty="0" smtClean="0"/>
              <a:t>. sírové</a:t>
            </a:r>
            <a:r>
              <a:rPr lang="cs-CZ" dirty="0" smtClean="0"/>
              <a:t>, dnes ruda </a:t>
            </a:r>
            <a:r>
              <a:rPr lang="cs-CZ" b="1" dirty="0" smtClean="0"/>
              <a:t>železa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96341" y="2982787"/>
            <a:ext cx="3063612" cy="2894485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2286000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http://cs.wikipedia.org/wiki/Soubor:Pyriteespagne.jpg</a:t>
            </a:r>
          </a:p>
        </p:txBody>
      </p:sp>
    </p:spTree>
    <p:extLst>
      <p:ext uri="{BB962C8B-B14F-4D97-AF65-F5344CB8AC3E}">
        <p14:creationId xmlns:p14="http://schemas.microsoft.com/office/powerpoint/2010/main" xmlns="" val="30358731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31.05.2012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chemie Fraus pro 8. ročník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66</TotalTime>
  <Words>281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Sulfidy</vt:lpstr>
      <vt:lpstr>Sulfid olovnatý ( galenit, PbS )</vt:lpstr>
      <vt:lpstr>Sfalerit</vt:lpstr>
      <vt:lpstr>Sulfid zinečnatý (sfalerit, ZnS)</vt:lpstr>
      <vt:lpstr>Snímek 6</vt:lpstr>
      <vt:lpstr>Sulfid železnatý ( pyrit, FeS )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10</cp:revision>
  <dcterms:created xsi:type="dcterms:W3CDTF">2010-07-04T09:26:34Z</dcterms:created>
  <dcterms:modified xsi:type="dcterms:W3CDTF">2012-12-30T16:58:40Z</dcterms:modified>
</cp:coreProperties>
</file>