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1"/>
  </p:notesMasterIdLst>
  <p:handoutMasterIdLst>
    <p:handoutMasterId r:id="rId12"/>
  </p:handoutMasterIdLst>
  <p:sldIdLst>
    <p:sldId id="262" r:id="rId2"/>
    <p:sldId id="274" r:id="rId3"/>
    <p:sldId id="269" r:id="rId4"/>
    <p:sldId id="270" r:id="rId5"/>
    <p:sldId id="271" r:id="rId6"/>
    <p:sldId id="272" r:id="rId7"/>
    <p:sldId id="273" r:id="rId8"/>
    <p:sldId id="260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66213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15306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FBF76-AE42-40A0-9484-D481E1482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78C5CE-C3E3-4071-819B-FD92412CB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www.quido.cz/osobnosti/pythagoras.htm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gemini-praha.org/o-nas/idealy/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cheminfo.chemi.muni.cz/ktfch/kubacek/Symetrie/Pythagoras/index.htm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blip3.blogspot.cz/2012/10/week-2-down-to-business.html" TargetMode="External"/><Relationship Id="rId13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1.png"/><Relationship Id="rId12" Type="http://schemas.openxmlformats.org/officeDocument/2006/relationships/hyperlink" Target="http://historie-soucasnost.pise.cz/95936-vyvoj-osetrovatelstvi-v-prubehu-veku.html" TargetMode="External"/><Relationship Id="rId2" Type="http://schemas.openxmlformats.org/officeDocument/2006/relationships/hyperlink" Target="http://jaroslaw.blog.cz/1004/skatulkovani-pro-pouceni-i-zabavu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csus.edu/indiv/g/gaskilld/intro/Epistemology2.htm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10.jpeg"/><Relationship Id="rId10" Type="http://schemas.openxmlformats.org/officeDocument/2006/relationships/hyperlink" Target="http://drakkaria.cz/plastiky/evropa/antika/?vp-page=1" TargetMode="External"/><Relationship Id="rId4" Type="http://schemas.openxmlformats.org/officeDocument/2006/relationships/hyperlink" Target="http://www.supremetravel.gr/kos/" TargetMode="External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gif"/><Relationship Id="rId3" Type="http://schemas.openxmlformats.org/officeDocument/2006/relationships/image" Target="../media/image15.gif"/><Relationship Id="rId7" Type="http://schemas.openxmlformats.org/officeDocument/2006/relationships/hyperlink" Target="http://www.greek-islands.us/kos/" TargetMode="External"/><Relationship Id="rId2" Type="http://schemas.openxmlformats.org/officeDocument/2006/relationships/hyperlink" Target="http://www.naturista.cz/oplatil/forum/lefkada/index.htm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hyperlink" Target="http://web.media.mit.edu/~jwojcik/turkey2006/day7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databazeknih.cz/autori/aristoteles-240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hyperlink" Target="http://rudolfkohoutek.blog.cz/100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esoterikweb.cz/clanky-nahled.php?id=118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hyperlink" Target="http://drakkaria.cz/plastiky/evropa/antika/?vp-page=1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upremetravel.gr/kos/" TargetMode="External"/><Relationship Id="rId3" Type="http://schemas.openxmlformats.org/officeDocument/2006/relationships/hyperlink" Target="http://www.gemini-praha.org/o-nas/idealy/" TargetMode="External"/><Relationship Id="rId7" Type="http://schemas.openxmlformats.org/officeDocument/2006/relationships/hyperlink" Target="http://blip3.blogspot.cz/2012/10/week-2-down-to-business.html" TargetMode="External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sus.edu/indiv/g/gaskilld/intro/Epistemology2.htm" TargetMode="External"/><Relationship Id="rId11" Type="http://schemas.openxmlformats.org/officeDocument/2006/relationships/hyperlink" Target="http://jaroslaw.blog.cz/1004/skatulkovani-pro-pouceni-i-zabavu" TargetMode="External"/><Relationship Id="rId5" Type="http://schemas.openxmlformats.org/officeDocument/2006/relationships/hyperlink" Target="http://cheminfo.chemi.muni.cz/ktfch/kubacek/Symetrie/Pythagoras/index.htm" TargetMode="External"/><Relationship Id="rId10" Type="http://schemas.openxmlformats.org/officeDocument/2006/relationships/hyperlink" Target="http://drakkaria.cz/plastiky/evropa/antika/?vp-page=1" TargetMode="External"/><Relationship Id="rId4" Type="http://schemas.openxmlformats.org/officeDocument/2006/relationships/hyperlink" Target="http://www.quido.cz/osobnosti/pythagoras.htm" TargetMode="External"/><Relationship Id="rId9" Type="http://schemas.openxmlformats.org/officeDocument/2006/relationships/hyperlink" Target="http://historie-soucasnost.pise.cz/95936-vyvoj-osetrovatelstvi-v-prubehu-veku.html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soterikweb.cz/clanky-nahled.php?id=1184" TargetMode="External"/><Relationship Id="rId3" Type="http://schemas.openxmlformats.org/officeDocument/2006/relationships/hyperlink" Target="http://www.naturista.cz/oplatil/forum/lefkada/index.htm" TargetMode="External"/><Relationship Id="rId7" Type="http://schemas.openxmlformats.org/officeDocument/2006/relationships/hyperlink" Target="http://drakkaria.cz/plastiky/evropa/antika/?vp-page=1" TargetMode="External"/><Relationship Id="rId2" Type="http://schemas.openxmlformats.org/officeDocument/2006/relationships/hyperlink" Target="http://web.media.mit.edu/~jwojcik/turkey2006/day7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udolfkohoutek.blog.cz/1002" TargetMode="External"/><Relationship Id="rId5" Type="http://schemas.openxmlformats.org/officeDocument/2006/relationships/hyperlink" Target="http://www.databazeknih.cz/autori/aristoteles-240" TargetMode="External"/><Relationship Id="rId4" Type="http://schemas.openxmlformats.org/officeDocument/2006/relationships/hyperlink" Target="http://www.greek-islands.us/ko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Řecká vzdělanost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věda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5030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2"/>
          <p:cNvSpPr>
            <a:spLocks noGrp="1" noChangeArrowheads="1"/>
          </p:cNvSpPr>
          <p:nvPr>
            <p:ph type="title"/>
          </p:nvPr>
        </p:nvSpPr>
        <p:spPr>
          <a:xfrm>
            <a:off x="1259632" y="188640"/>
            <a:ext cx="684076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4000" b="1" dirty="0" smtClean="0">
                <a:latin typeface="Bookman Old Style" pitchFamily="18" charset="0"/>
              </a:rPr>
              <a:t>Řecká vzdělanost a věda</a:t>
            </a:r>
          </a:p>
        </p:txBody>
      </p:sp>
      <p:pic>
        <p:nvPicPr>
          <p:cNvPr id="198682" name="Picture 26" descr="pythagora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1313" y="5013325"/>
            <a:ext cx="124460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8683" name="Picture 27" descr="pythagoras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48163" y="5013325"/>
            <a:ext cx="1471612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8684" name="AutoShape 28"/>
          <p:cNvSpPr>
            <a:spLocks noChangeArrowheads="1"/>
          </p:cNvSpPr>
          <p:nvPr/>
        </p:nvSpPr>
        <p:spPr bwMode="auto">
          <a:xfrm>
            <a:off x="387350" y="5446713"/>
            <a:ext cx="1008063" cy="287337"/>
          </a:xfrm>
          <a:prstGeom prst="rightArrow">
            <a:avLst>
              <a:gd name="adj1" fmla="val 50000"/>
              <a:gd name="adj2" fmla="val 8770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8685" name="AutoShape 29"/>
          <p:cNvSpPr>
            <a:spLocks noChangeArrowheads="1"/>
          </p:cNvSpPr>
          <p:nvPr/>
        </p:nvSpPr>
        <p:spPr bwMode="auto">
          <a:xfrm>
            <a:off x="3195638" y="5518150"/>
            <a:ext cx="1008062" cy="287338"/>
          </a:xfrm>
          <a:prstGeom prst="rightArrow">
            <a:avLst>
              <a:gd name="adj1" fmla="val 50000"/>
              <a:gd name="adj2" fmla="val 8770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8686" name="AutoShape 30"/>
          <p:cNvSpPr>
            <a:spLocks noChangeArrowheads="1"/>
          </p:cNvSpPr>
          <p:nvPr/>
        </p:nvSpPr>
        <p:spPr bwMode="auto">
          <a:xfrm>
            <a:off x="6075363" y="5518150"/>
            <a:ext cx="1008062" cy="287338"/>
          </a:xfrm>
          <a:prstGeom prst="rightArrow">
            <a:avLst>
              <a:gd name="adj1" fmla="val 50000"/>
              <a:gd name="adj2" fmla="val 8770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8687" name="Text Box 31"/>
          <p:cNvSpPr txBox="1">
            <a:spLocks noChangeArrowheads="1"/>
          </p:cNvSpPr>
          <p:nvPr/>
        </p:nvSpPr>
        <p:spPr bwMode="auto">
          <a:xfrm>
            <a:off x="7299325" y="5446713"/>
            <a:ext cx="1844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Pythagoras</a:t>
            </a:r>
          </a:p>
        </p:txBody>
      </p:sp>
      <p:pic>
        <p:nvPicPr>
          <p:cNvPr id="30729" name="Picture 37" descr=" 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01000" y="0"/>
            <a:ext cx="11430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0" name="Picture 39" descr=" ">
            <a:hlinkClick r:id="rId6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0"/>
            <a:ext cx="11430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86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00113" y="1916113"/>
            <a:ext cx="8243887" cy="45259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VZDĚLANOST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řeckých městských státech uměli počítat, číst a psát téměř všichni svobodní občané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nutnost k podnikání a zastávání úřadů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VĚDA</a:t>
            </a:r>
          </a:p>
          <a:p>
            <a:pPr eaLnBrk="1" hangingPunct="1"/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zkoumání přírody a života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ní → rozvoj </a:t>
            </a: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přírodních věd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geometrie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37574" y="268634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24991" y="628386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16500" y="630134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986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98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98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8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8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8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1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1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1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8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8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8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8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8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8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8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8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86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86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86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86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98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8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8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9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98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8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98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8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8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8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8658" grpId="0"/>
      <p:bldP spid="198684" grpId="0" animBg="1"/>
      <p:bldP spid="198685" grpId="0" animBg="1"/>
      <p:bldP spid="198686" grpId="0" animBg="1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0"/>
            <a:ext cx="8496300" cy="452596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Tx/>
              <a:buNone/>
            </a:pPr>
            <a:endParaRPr lang="cs-CZ" sz="800" dirty="0" smtClean="0">
              <a:cs typeface="Arial" charset="0"/>
            </a:endParaRP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cs typeface="Arial" charset="0"/>
              </a:rPr>
              <a:t>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přírodopis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fyzika</a:t>
            </a:r>
          </a:p>
          <a:p>
            <a:pPr eaLnBrk="1" hangingPunct="1">
              <a:buFont typeface="Wingdings" pitchFamily="2" charset="2"/>
              <a:buChar char="ü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Char char="ü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Char char="ü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Char char="ü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Char char="ü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Char char="ü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lékařství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</a:p>
        </p:txBody>
      </p:sp>
      <p:pic>
        <p:nvPicPr>
          <p:cNvPr id="245764" name="Picture 4" descr="Hippokrat%2088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662738" y="4076700"/>
            <a:ext cx="2481262" cy="2781300"/>
          </a:xfrm>
          <a:noFill/>
        </p:spPr>
      </p:pic>
      <p:pic>
        <p:nvPicPr>
          <p:cNvPr id="245766" name="Picture 6" descr="Platane+des+Hippokrates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289425"/>
            <a:ext cx="3851275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73" name="AutoShape 13"/>
          <p:cNvSpPr>
            <a:spLocks noChangeArrowheads="1"/>
          </p:cNvSpPr>
          <p:nvPr/>
        </p:nvSpPr>
        <p:spPr bwMode="auto">
          <a:xfrm>
            <a:off x="2268538" y="3789363"/>
            <a:ext cx="649287" cy="215900"/>
          </a:xfrm>
          <a:prstGeom prst="rightArrow">
            <a:avLst>
              <a:gd name="adj1" fmla="val 50000"/>
              <a:gd name="adj2" fmla="val 751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774" name="Text Box 14"/>
          <p:cNvSpPr txBox="1">
            <a:spLocks noChangeArrowheads="1"/>
          </p:cNvSpPr>
          <p:nvPr/>
        </p:nvSpPr>
        <p:spPr bwMode="auto">
          <a:xfrm>
            <a:off x="3059113" y="3741738"/>
            <a:ext cx="1946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/>
              <a:t>Hippokrates</a:t>
            </a:r>
          </a:p>
        </p:txBody>
      </p:sp>
      <p:sp>
        <p:nvSpPr>
          <p:cNvPr id="245778" name="Rectangle 18"/>
          <p:cNvSpPr>
            <a:spLocks noChangeArrowheads="1"/>
          </p:cNvSpPr>
          <p:nvPr/>
        </p:nvSpPr>
        <p:spPr bwMode="auto">
          <a:xfrm>
            <a:off x="3059113" y="2781300"/>
            <a:ext cx="59118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 i="1" dirty="0">
                <a:solidFill>
                  <a:srgbClr val="0000FF"/>
                </a:solidFill>
              </a:rPr>
              <a:t>Těleso ponořené do kapaliny je nadlehčováno silou, </a:t>
            </a:r>
          </a:p>
          <a:p>
            <a:r>
              <a:rPr lang="cs-CZ" b="1" i="1" dirty="0">
                <a:solidFill>
                  <a:srgbClr val="0000FF"/>
                </a:solidFill>
              </a:rPr>
              <a:t>rovnající se tíze kapaliny stejného objemu </a:t>
            </a:r>
          </a:p>
          <a:p>
            <a:r>
              <a:rPr lang="cs-CZ" b="1" i="1" dirty="0">
                <a:solidFill>
                  <a:srgbClr val="0000FF"/>
                </a:solidFill>
              </a:rPr>
              <a:t>jako je ponořená část tělesa.</a:t>
            </a:r>
            <a:r>
              <a:rPr lang="cs-CZ" sz="1600" b="1" i="1" dirty="0">
                <a:solidFill>
                  <a:srgbClr val="0000FF"/>
                </a:solidFill>
              </a:rPr>
              <a:t> </a:t>
            </a:r>
          </a:p>
        </p:txBody>
      </p:sp>
      <p:pic>
        <p:nvPicPr>
          <p:cNvPr id="245779" name="Picture 19" descr="archimedes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980728"/>
            <a:ext cx="230425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3" name="Picture 23" descr="Archimedes in the bath examining water spilled on the floor.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463" y="0"/>
            <a:ext cx="38877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4" name="Text Box 24"/>
          <p:cNvSpPr txBox="1">
            <a:spLocks noChangeArrowheads="1"/>
          </p:cNvSpPr>
          <p:nvPr/>
        </p:nvSpPr>
        <p:spPr bwMode="auto">
          <a:xfrm>
            <a:off x="7812088" y="0"/>
            <a:ext cx="971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Eureka!</a:t>
            </a:r>
          </a:p>
        </p:txBody>
      </p:sp>
      <p:sp>
        <p:nvSpPr>
          <p:cNvPr id="245785" name="Text Box 25"/>
          <p:cNvSpPr txBox="1">
            <a:spLocks noChangeArrowheads="1"/>
          </p:cNvSpPr>
          <p:nvPr/>
        </p:nvSpPr>
        <p:spPr bwMode="auto">
          <a:xfrm>
            <a:off x="971550" y="3213100"/>
            <a:ext cx="67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páka</a:t>
            </a:r>
          </a:p>
        </p:txBody>
      </p:sp>
      <p:sp>
        <p:nvSpPr>
          <p:cNvPr id="245787" name="Text Box 27"/>
          <p:cNvSpPr txBox="1">
            <a:spLocks noChangeArrowheads="1"/>
          </p:cNvSpPr>
          <p:nvPr/>
        </p:nvSpPr>
        <p:spPr bwMode="auto">
          <a:xfrm>
            <a:off x="2771775" y="620713"/>
            <a:ext cx="1930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Archimedes</a:t>
            </a:r>
          </a:p>
        </p:txBody>
      </p:sp>
      <p:sp>
        <p:nvSpPr>
          <p:cNvPr id="245788" name="AutoShape 28"/>
          <p:cNvSpPr>
            <a:spLocks noChangeArrowheads="1"/>
          </p:cNvSpPr>
          <p:nvPr/>
        </p:nvSpPr>
        <p:spPr bwMode="auto">
          <a:xfrm rot="8114366">
            <a:off x="3995738" y="2349500"/>
            <a:ext cx="649287" cy="215900"/>
          </a:xfrm>
          <a:prstGeom prst="rightArrow">
            <a:avLst>
              <a:gd name="adj1" fmla="val 50000"/>
              <a:gd name="adj2" fmla="val 751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789" name="AutoShape 29"/>
          <p:cNvSpPr>
            <a:spLocks noChangeArrowheads="1"/>
          </p:cNvSpPr>
          <p:nvPr/>
        </p:nvSpPr>
        <p:spPr bwMode="auto">
          <a:xfrm rot="-3299409">
            <a:off x="2915444" y="1989932"/>
            <a:ext cx="649287" cy="215900"/>
          </a:xfrm>
          <a:prstGeom prst="rightArrow">
            <a:avLst>
              <a:gd name="adj1" fmla="val 50000"/>
              <a:gd name="adj2" fmla="val 751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790" name="AutoShape 30"/>
          <p:cNvSpPr>
            <a:spLocks noChangeArrowheads="1"/>
          </p:cNvSpPr>
          <p:nvPr/>
        </p:nvSpPr>
        <p:spPr bwMode="auto">
          <a:xfrm rot="-5400000">
            <a:off x="4069556" y="1359694"/>
            <a:ext cx="649288" cy="215900"/>
          </a:xfrm>
          <a:prstGeom prst="rightArrow">
            <a:avLst>
              <a:gd name="adj1" fmla="val 50000"/>
              <a:gd name="adj2" fmla="val 751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45792" name="Picture 32" descr="hippokratova-hul_3">
            <a:hlinkClick r:id="rId10" tooltip="Click to close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688" y="3500438"/>
            <a:ext cx="65881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65" name="Picture 5" descr="hippokrates_office">
            <a:hlinkClick r:id="rId12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13" cstate="print"/>
          <a:srcRect/>
          <a:stretch>
            <a:fillRect/>
          </a:stretch>
        </p:blipFill>
        <p:spPr>
          <a:xfrm>
            <a:off x="3983218" y="4289425"/>
            <a:ext cx="2592387" cy="2055813"/>
          </a:xfrm>
          <a:noFill/>
        </p:spPr>
      </p:pic>
      <p:sp>
        <p:nvSpPr>
          <p:cNvPr id="30738" name="Text Box 33"/>
          <p:cNvSpPr txBox="1">
            <a:spLocks noChangeArrowheads="1"/>
          </p:cNvSpPr>
          <p:nvPr/>
        </p:nvSpPr>
        <p:spPr bwMode="auto">
          <a:xfrm>
            <a:off x="1908175" y="1125538"/>
            <a:ext cx="2454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0000FF"/>
                </a:solidFill>
              </a:rPr>
              <a:t>Dejte mi pevný bod</a:t>
            </a:r>
          </a:p>
          <a:p>
            <a:r>
              <a:rPr lang="cs-CZ" b="1" i="1">
                <a:solidFill>
                  <a:srgbClr val="0000FF"/>
                </a:solidFill>
              </a:rPr>
              <a:t>a pohnu vesmírem…</a:t>
            </a:r>
          </a:p>
        </p:txBody>
      </p:sp>
      <p:sp>
        <p:nvSpPr>
          <p:cNvPr id="2" name="Obdélník 1"/>
          <p:cNvSpPr/>
          <p:nvPr/>
        </p:nvSpPr>
        <p:spPr>
          <a:xfrm>
            <a:off x="157100" y="293517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608750" y="239336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7362" y="64886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00612" y="370680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9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45221" y="6488668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70682" y="389147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5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5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5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57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57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57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57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57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57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457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57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57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457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57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57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457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57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57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57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57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4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457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57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57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07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07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7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457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57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45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5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45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45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3" dur="80"/>
                                        <p:tgtEl>
                                          <p:spTgt spid="2457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4" dur="80"/>
                                        <p:tgtEl>
                                          <p:spTgt spid="2457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80"/>
                                        <p:tgtEl>
                                          <p:spTgt spid="2457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457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457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457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57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57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457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457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457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457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45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45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457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45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45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457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457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457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3" grpId="0" animBg="1"/>
      <p:bldP spid="245774" grpId="0"/>
      <p:bldP spid="245778" grpId="0"/>
      <p:bldP spid="245784" grpId="0"/>
      <p:bldP spid="245785" grpId="0"/>
      <p:bldP spid="245785" grpId="1"/>
      <p:bldP spid="245787" grpId="0"/>
      <p:bldP spid="245788" grpId="0" animBg="1"/>
      <p:bldP spid="245789" grpId="0" animBg="1"/>
      <p:bldP spid="245790" grpId="0" animBg="1"/>
      <p:bldP spid="30738" grpId="0"/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www.naturista.cz/oplatil/forum/lefkada/mapa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958" y="323722"/>
            <a:ext cx="3098361" cy="338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4520" name="Text Box 24"/>
          <p:cNvSpPr txBox="1">
            <a:spLocks noChangeArrowheads="1"/>
          </p:cNvSpPr>
          <p:nvPr/>
        </p:nvSpPr>
        <p:spPr bwMode="auto">
          <a:xfrm>
            <a:off x="395334" y="1412542"/>
            <a:ext cx="163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 u="sng" dirty="0" err="1">
                <a:solidFill>
                  <a:schemeClr val="accent2"/>
                </a:solidFill>
              </a:rPr>
              <a:t>Asklepion</a:t>
            </a:r>
            <a:endParaRPr lang="cs-CZ" sz="2400" b="1" i="1" u="sng" dirty="0">
              <a:solidFill>
                <a:schemeClr val="accent2"/>
              </a:solidFill>
            </a:endParaRPr>
          </a:p>
        </p:txBody>
      </p:sp>
      <p:sp>
        <p:nvSpPr>
          <p:cNvPr id="18" name="Oval 25"/>
          <p:cNvSpPr>
            <a:spLocks noChangeArrowheads="1"/>
          </p:cNvSpPr>
          <p:nvPr/>
        </p:nvSpPr>
        <p:spPr bwMode="auto">
          <a:xfrm>
            <a:off x="8404432" y="2583616"/>
            <a:ext cx="583952" cy="189731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Line 26"/>
          <p:cNvSpPr>
            <a:spLocks noChangeShapeType="1"/>
          </p:cNvSpPr>
          <p:nvPr/>
        </p:nvSpPr>
        <p:spPr bwMode="auto">
          <a:xfrm flipH="1">
            <a:off x="7888312" y="2801395"/>
            <a:ext cx="808096" cy="1496893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" name="Line 27"/>
          <p:cNvSpPr>
            <a:spLocks noChangeShapeType="1"/>
          </p:cNvSpPr>
          <p:nvPr/>
        </p:nvSpPr>
        <p:spPr bwMode="auto">
          <a:xfrm flipV="1">
            <a:off x="7194656" y="5121473"/>
            <a:ext cx="433387" cy="71437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1026" name="Picture 2" descr="http://web.media.mit.edu/~jwojcik/turkey2006/pics/asklepion-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0600"/>
            <a:ext cx="393137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eb.media.mit.edu/~jwojcik/turkey2006/pics/asklepion-2.jpg">
            <a:hlinkClick r:id="rId4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40" y="3353260"/>
            <a:ext cx="4411191" cy="3312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451247" y="2798461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108" y="3340456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12.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32" name="Picture 8" descr="mapa Kos Řecko - mapa ko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405" y="4298288"/>
            <a:ext cx="3362627" cy="246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053792" y="315579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63618" y="4664303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45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4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4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4520" grpId="0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88913"/>
            <a:ext cx="8640763" cy="6048375"/>
          </a:xfrm>
        </p:spPr>
        <p:txBody>
          <a:bodyPr/>
          <a:lstStyle/>
          <a:p>
            <a:pPr eaLnBrk="1" hangingPunct="1"/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zkoumání příčin a důsledků událostí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→ 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    vznik dějepisu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Herodotos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Halikarnasu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eaLnBrk="1" hangingPunct="1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zkoumání schopností lidského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myšlení a moudrosti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→                                                     </a:t>
            </a: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vznik filozofie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(Aristoteles, Sokrates)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cs typeface="Arial" charset="0"/>
              </a:rPr>
              <a:t>                          </a:t>
            </a:r>
          </a:p>
        </p:txBody>
      </p:sp>
      <p:sp>
        <p:nvSpPr>
          <p:cNvPr id="230422" name="Text Box 22"/>
          <p:cNvSpPr txBox="1">
            <a:spLocks noChangeArrowheads="1"/>
          </p:cNvSpPr>
          <p:nvPr/>
        </p:nvSpPr>
        <p:spPr bwMode="auto">
          <a:xfrm>
            <a:off x="3563938" y="6092825"/>
            <a:ext cx="3241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accent2"/>
                </a:solidFill>
                <a:cs typeface="Arial" charset="0"/>
              </a:rPr>
              <a:t>→</a:t>
            </a:r>
            <a:r>
              <a:rPr lang="cs-CZ" sz="2400" b="1" i="1">
                <a:solidFill>
                  <a:schemeClr val="accent2"/>
                </a:solidFill>
                <a:cs typeface="Arial" charset="0"/>
              </a:rPr>
              <a:t> </a:t>
            </a:r>
            <a:r>
              <a:rPr lang="cs-CZ" b="1" i="1">
                <a:solidFill>
                  <a:schemeClr val="accent2"/>
                </a:solidFill>
                <a:cs typeface="Arial" charset="0"/>
              </a:rPr>
              <a:t>     </a:t>
            </a:r>
            <a:r>
              <a:rPr lang="cs-CZ" b="1" i="1">
                <a:solidFill>
                  <a:schemeClr val="accent2"/>
                </a:solidFill>
              </a:rPr>
              <a:t>„Vím, že nic nevím !“</a:t>
            </a:r>
          </a:p>
        </p:txBody>
      </p:sp>
      <p:pic>
        <p:nvPicPr>
          <p:cNvPr id="230431" name="Picture 31" descr="Aristotelés ze Stageiry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4581525"/>
            <a:ext cx="12604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0432" name="AutoShape 32"/>
          <p:cNvSpPr>
            <a:spLocks noChangeArrowheads="1"/>
          </p:cNvSpPr>
          <p:nvPr/>
        </p:nvSpPr>
        <p:spPr bwMode="auto">
          <a:xfrm rot="7947461">
            <a:off x="1402556" y="4150519"/>
            <a:ext cx="649288" cy="215900"/>
          </a:xfrm>
          <a:prstGeom prst="rightArrow">
            <a:avLst>
              <a:gd name="adj1" fmla="val 50000"/>
              <a:gd name="adj2" fmla="val 751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30433" name="Picture 33" descr="Sókratés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6600" y="4581525"/>
            <a:ext cx="116998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0434" name="AutoShape 34"/>
          <p:cNvSpPr>
            <a:spLocks noChangeArrowheads="1"/>
          </p:cNvSpPr>
          <p:nvPr/>
        </p:nvSpPr>
        <p:spPr bwMode="auto">
          <a:xfrm rot="3653335">
            <a:off x="2772569" y="4220369"/>
            <a:ext cx="649288" cy="215900"/>
          </a:xfrm>
          <a:prstGeom prst="rightArrow">
            <a:avLst>
              <a:gd name="adj1" fmla="val 50000"/>
              <a:gd name="adj2" fmla="val 751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30435" name="Picture 35" descr="P101011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32400" y="620713"/>
            <a:ext cx="3614738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244408" y="251381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70419" y="6180693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21026" y="6150354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17.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3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30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04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04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0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0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0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30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0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0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0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30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0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30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0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0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30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22" grpId="0"/>
      <p:bldP spid="230432" grpId="0" animBg="1"/>
      <p:bldP spid="230434" grpId="0" animBg="1"/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400" b="1" i="1" u="sng" dirty="0" err="1" smtClean="0">
                <a:solidFill>
                  <a:srgbClr val="0000FF"/>
                </a:solidFill>
              </a:rPr>
              <a:t>Gnóthi</a:t>
            </a:r>
            <a:r>
              <a:rPr lang="cs-CZ" sz="2400" b="1" i="1" u="sng" dirty="0" smtClean="0">
                <a:solidFill>
                  <a:srgbClr val="0000FF"/>
                </a:solidFill>
              </a:rPr>
              <a:t> </a:t>
            </a:r>
            <a:r>
              <a:rPr lang="cs-CZ" sz="2400" b="1" i="1" u="sng" dirty="0" err="1" smtClean="0">
                <a:solidFill>
                  <a:srgbClr val="0000FF"/>
                </a:solidFill>
              </a:rPr>
              <a:t>Seautón</a:t>
            </a:r>
            <a:r>
              <a:rPr lang="cs-CZ" sz="2400" b="1" i="1" u="sng" dirty="0" smtClean="0">
                <a:solidFill>
                  <a:srgbClr val="0000FF"/>
                </a:solidFill>
              </a:rPr>
              <a:t> neboli poznej sám sebe.</a:t>
            </a:r>
            <a:r>
              <a:rPr lang="cs-CZ" sz="2000" b="1" i="1" dirty="0" smtClean="0">
                <a:solidFill>
                  <a:srgbClr val="0000FF"/>
                </a:solidFill>
              </a:rPr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000" i="1" dirty="0" smtClean="0">
                <a:solidFill>
                  <a:srgbClr val="0000FF"/>
                </a:solidFill>
              </a:rPr>
              <a:t>Celý nápis, jenž se nacházel nad vchodem </a:t>
            </a:r>
            <a:r>
              <a:rPr lang="cs-CZ" sz="2000" i="1" dirty="0" err="1" smtClean="0">
                <a:solidFill>
                  <a:srgbClr val="0000FF"/>
                </a:solidFill>
              </a:rPr>
              <a:t>Apollónova</a:t>
            </a:r>
            <a:r>
              <a:rPr lang="cs-CZ" sz="2000" i="1" dirty="0" smtClean="0">
                <a:solidFill>
                  <a:srgbClr val="0000FF"/>
                </a:solidFill>
              </a:rPr>
              <a:t> chrámu a nejslavnější věštírny starověku – věštírny v Delfách, zněl: "Poznej sebe sama a poznáš vesmír a bohy."            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000" i="1" dirty="0" smtClean="0">
                <a:solidFill>
                  <a:srgbClr val="0000FF"/>
                </a:solidFill>
              </a:rPr>
              <a:t>V minulosti byl vodítkem všech, kteří se snažili hledat a následovat moudrost, protože nalezení hodnot v sobě samém je základním předpokladem k nalezení skutečné moudrosti.</a:t>
            </a:r>
          </a:p>
          <a:p>
            <a:endParaRPr lang="cs-CZ" sz="2000" i="1" dirty="0" smtClean="0">
              <a:solidFill>
                <a:srgbClr val="0000FF"/>
              </a:solidFill>
            </a:endParaRPr>
          </a:p>
        </p:txBody>
      </p:sp>
      <p:pic>
        <p:nvPicPr>
          <p:cNvPr id="61445" name="Picture 5" descr="ath_03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6238" y="4005263"/>
            <a:ext cx="3529012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9" name="Picture 9" descr="picture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975" y="188913"/>
            <a:ext cx="4535488" cy="1354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6875463" y="198728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18.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45250" y="6279118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19.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10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10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1043608" y="0"/>
            <a:ext cx="7772400" cy="76470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18453" y="692696"/>
            <a:ext cx="903649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marL="0" lv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OBRÁZKY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atenaspalace.com/paquetes.htm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http://www.gemini-praha.org/o-nas/idealy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www.quido.cz/osobnosti/pythagoras.htm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cheminfo.chemi.muni.cz/ktfch/kubacek/Symetrie/Pythagoras/index.htm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www.csus.edu/indiv/g/gaskilld/intro/Epistemology2.htm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blip3.blogspot.cz/2012/10/week-2-down-to-business.html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http://www.supremetravel.gr/kos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historie-soucasnost.pise.cz/95936-vyvoj-osetrovatelstvi-v-prubehu-veku.html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http://drakkaria.cz/plastiky/evropa/antika/?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vp-page=1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jaroslaw.blog.cz/1004/skatulkovani-pro-pouceni-i-zabavu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476672"/>
            <a:ext cx="8964488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11.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://web.media.mit.edu/~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jwojcik/turkey2006/day7.html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12.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://web.media.mit.edu/~jwojcik/turkey2006/day7.html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13.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://www.naturista.cz/oplatil/forum/lefkada/index.htm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14.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://www.greek-islands.us/kos/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15. Foto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 archivu autorky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16.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www.databazeknih.cz/autori/aristoteles-240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17. 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rudolfkohoutek.blog.cz/1002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18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7"/>
              </a:rPr>
              <a:t>http://drakkaria.cz/plastiky/evropa/antika/?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7"/>
              </a:rPr>
              <a:t>vp-page=1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19.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8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www.esoterikweb.cz/clanky-nahled.php?id=1184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33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195</TotalTime>
  <Words>431</Words>
  <Application>Microsoft Office PowerPoint</Application>
  <PresentationFormat>Předvádění na obrazovce (4:3)</PresentationFormat>
  <Paragraphs>115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Staré Město   Interaktivní škola pro žáka 21.století</vt:lpstr>
      <vt:lpstr>STAROVĚKÉ  ŘECKO</vt:lpstr>
      <vt:lpstr>Řecká vzdělanost a věda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23</cp:revision>
  <dcterms:created xsi:type="dcterms:W3CDTF">2010-07-04T09:26:34Z</dcterms:created>
  <dcterms:modified xsi:type="dcterms:W3CDTF">2013-01-02T01:29:46Z</dcterms:modified>
</cp:coreProperties>
</file>