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60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6102" autoAdjust="0"/>
  </p:normalViewPr>
  <p:slideViewPr>
    <p:cSldViewPr>
      <p:cViewPr varScale="1">
        <p:scale>
          <a:sx n="63" d="100"/>
          <a:sy n="63" d="100"/>
        </p:scale>
        <p:origin x="-159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908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3361BD74-9EA5-43A2-AEF3-F8C6316CA7C7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AF141FE-166C-4A41-9E66-4B16D801BB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630918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EBF459C-A35D-4B7A-B6DF-225EAB12CD4A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82E3F5C-7EE1-47CE-82EE-24D09017E18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95BDB3-2E74-45C8-A7AA-44A755D7FFD8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FB0F6E-305A-4BEF-969D-2C0A0771A6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34635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A3AC32-33C3-4A4B-81CA-00647262E4CF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27BA42-6D13-47BC-B452-2A0623368A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24979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B8793E-FA04-4C0C-998A-DAAF85FD250F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8A0FAB-9F0B-458F-B337-1CC6EC28B6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48374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F032B7-B556-4F7E-9BD3-1D174BA372F7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A2FC99-54A0-49B1-B67E-0C8A434B95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13844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A4FFF9-7AC9-4E51-8E02-E4CE97AF5742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8A8A5F-4374-43DE-B66B-3F21B076FA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88307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0E0AEF-BF80-4DF5-9F1A-D2530731382B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01136-4321-423C-BC85-7410B14589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34111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C42CB5-F083-4BD9-A524-C74AA57C6510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249B97-CBCF-47AB-A3BA-12962BDA5C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4170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75E6D6-3901-441D-B5F6-1EDC7550BFCD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5BCD34-ED2C-4340-92FA-1E4D351DB2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3695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599EE9-C2C7-4275-9329-59A1EF3559E2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4185F3-B2C8-40A3-9443-068147B030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62178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0556A8-2ABF-40E5-B70C-0C062A0CB18C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DF44F5-C640-41EF-91EB-FBE62C47A3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75732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228215-78CA-47BE-AFEB-A62608AF1BA9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B821AF-44A0-4A14-A1DE-8D36A382DF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3450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94884D1-35F4-48D6-996A-5F7AE618BF0F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F56E32D-22EC-46B1-BF68-1E7917DEB2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Mealworms_in_plastic_container_of_bran.jpg" TargetMode="External"/><Relationship Id="rId13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6.jpeg"/><Relationship Id="rId12" Type="http://schemas.openxmlformats.org/officeDocument/2006/relationships/hyperlink" Target="http://upload.wikimedia.org/wikipedia/commons/3/33/Orthetrum_cancellatum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c/c2/Corn_borer.jpg" TargetMode="External"/><Relationship Id="rId11" Type="http://schemas.openxmlformats.org/officeDocument/2006/relationships/image" Target="../media/image8.jpeg"/><Relationship Id="rId5" Type="http://schemas.openxmlformats.org/officeDocument/2006/relationships/image" Target="../media/image5.jpeg"/><Relationship Id="rId15" Type="http://schemas.openxmlformats.org/officeDocument/2006/relationships/image" Target="../media/image10.jpeg"/><Relationship Id="rId10" Type="http://schemas.openxmlformats.org/officeDocument/2006/relationships/hyperlink" Target="http://upload.wikimedia.org/wikipedia/commons/2/2f/Rumenice-dospelec-a-mimi.jpg" TargetMode="External"/><Relationship Id="rId4" Type="http://schemas.openxmlformats.org/officeDocument/2006/relationships/hyperlink" Target="http://upload.wikimedia.org/wikipedia/commons/d/d2/Tagpfauenauge.jpg" TargetMode="External"/><Relationship Id="rId9" Type="http://schemas.openxmlformats.org/officeDocument/2006/relationships/image" Target="../media/image7.jpeg"/><Relationship Id="rId14" Type="http://schemas.openxmlformats.org/officeDocument/2006/relationships/hyperlink" Target="http://upload.wikimedia.org/wikipedia/commons/a/ab/DragonflyNymph.jpg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11.jpeg"/><Relationship Id="rId7" Type="http://schemas.openxmlformats.org/officeDocument/2006/relationships/hyperlink" Target="http://cs.wikipedia.org/wiki/Soubor:Lucanus_cervus.jpg" TargetMode="External"/><Relationship Id="rId12" Type="http://schemas.openxmlformats.org/officeDocument/2006/relationships/image" Target="../media/image1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3.jpeg"/><Relationship Id="rId11" Type="http://schemas.openxmlformats.org/officeDocument/2006/relationships/hyperlink" Target="http://cs.wikipedia.org/wiki/Soubor:Tagpfauenauge_(Inachis_io)_d1_1.jpg" TargetMode="External"/><Relationship Id="rId5" Type="http://schemas.openxmlformats.org/officeDocument/2006/relationships/hyperlink" Target="http://cs.wikipedia.org/wiki/Soubor:Katnik_domowy_Tegenaria_domestica2.jpg" TargetMode="External"/><Relationship Id="rId10" Type="http://schemas.openxmlformats.org/officeDocument/2006/relationships/image" Target="../media/image15.jpeg"/><Relationship Id="rId4" Type="http://schemas.openxmlformats.org/officeDocument/2006/relationships/image" Target="../media/image12.jpeg"/><Relationship Id="rId9" Type="http://schemas.openxmlformats.org/officeDocument/2006/relationships/hyperlink" Target="http://upload.wikimedia.org/wikipedia/commons/9/9f/Pyrrhocoris_apterus_(aka)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Orthetrum_cancellatum.jpg" TargetMode="External"/><Relationship Id="rId2" Type="http://schemas.openxmlformats.org/officeDocument/2006/relationships/hyperlink" Target="http://cs.wikipedia.org/wiki/Soubor:Tagpfauenauge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755576" y="2708920"/>
            <a:ext cx="7772400" cy="1470025"/>
          </a:xfrm>
        </p:spPr>
        <p:txBody>
          <a:bodyPr/>
          <a:lstStyle/>
          <a:p>
            <a:pPr eaLnBrk="1" hangingPunct="1"/>
            <a:r>
              <a:rPr lang="cs-CZ" sz="3200" b="1" dirty="0" smtClean="0"/>
              <a:t>VY_52_INOVACE_05_Členovci- opakování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5170695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Obdélník 3"/>
          <p:cNvSpPr>
            <a:spLocks noChangeArrowheads="1"/>
          </p:cNvSpPr>
          <p:nvPr/>
        </p:nvSpPr>
        <p:spPr bwMode="auto">
          <a:xfrm>
            <a:off x="15240" y="1730375"/>
            <a:ext cx="8964613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 dirty="0"/>
              <a:t>Základní škola a Mateřská škola Choustník, okres Tábor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 descr="skenování00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1339850"/>
            <a:ext cx="2592387" cy="5329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Zástupný symbol pro obsah 3" descr="skenování0029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b="56412"/>
          <a:stretch>
            <a:fillRect/>
          </a:stretch>
        </p:blipFill>
        <p:spPr bwMode="auto">
          <a:xfrm>
            <a:off x="3779838" y="1196975"/>
            <a:ext cx="4624387" cy="5688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6" name="TextovéPole 3"/>
          <p:cNvSpPr txBox="1">
            <a:spLocks noChangeArrowheads="1"/>
          </p:cNvSpPr>
          <p:nvPr/>
        </p:nvSpPr>
        <p:spPr bwMode="auto">
          <a:xfrm>
            <a:off x="250825" y="476250"/>
            <a:ext cx="88931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/>
              <a:t>Opakuj stádia vývinu vážky, ploštice a roháče:</a:t>
            </a:r>
          </a:p>
        </p:txBody>
      </p:sp>
      <p:sp>
        <p:nvSpPr>
          <p:cNvPr id="3077" name="TextovéPole 4"/>
          <p:cNvSpPr txBox="1">
            <a:spLocks noChangeArrowheads="1"/>
          </p:cNvSpPr>
          <p:nvPr/>
        </p:nvSpPr>
        <p:spPr bwMode="auto">
          <a:xfrm>
            <a:off x="2916238" y="6381750"/>
            <a:ext cx="187166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Obr. 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914400" y="0"/>
            <a:ext cx="8229600" cy="1143000"/>
          </a:xfrm>
        </p:spPr>
        <p:txBody>
          <a:bodyPr/>
          <a:lstStyle/>
          <a:p>
            <a:pPr eaLnBrk="1" hangingPunct="1"/>
            <a:r>
              <a:rPr lang="cs-CZ" sz="2800" b="1" smtClean="0"/>
              <a:t>NEPŘÍMÝ VÝVIN ČLENOVCŮ-  urči typ vývinu:</a:t>
            </a:r>
          </a:p>
        </p:txBody>
      </p:sp>
      <p:sp>
        <p:nvSpPr>
          <p:cNvPr id="4099" name="TextovéPole 6"/>
          <p:cNvSpPr txBox="1">
            <a:spLocks noChangeArrowheads="1"/>
          </p:cNvSpPr>
          <p:nvPr/>
        </p:nvSpPr>
        <p:spPr bwMode="auto">
          <a:xfrm>
            <a:off x="3563938" y="2924175"/>
            <a:ext cx="3189287" cy="401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b="1">
                <a:latin typeface="Calibri" pitchFamily="34" charset="0"/>
              </a:rPr>
              <a:t>Proměna nedokonalá</a:t>
            </a:r>
          </a:p>
        </p:txBody>
      </p:sp>
      <p:sp>
        <p:nvSpPr>
          <p:cNvPr id="4100" name="TextovéPole 10"/>
          <p:cNvSpPr txBox="1">
            <a:spLocks noChangeArrowheads="1"/>
          </p:cNvSpPr>
          <p:nvPr/>
        </p:nvSpPr>
        <p:spPr bwMode="auto">
          <a:xfrm>
            <a:off x="3419475" y="3213100"/>
            <a:ext cx="223202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b="1">
                <a:latin typeface="Calibri" pitchFamily="34" charset="0"/>
              </a:rPr>
              <a:t>Proměna dokonalá</a:t>
            </a:r>
          </a:p>
        </p:txBody>
      </p:sp>
      <p:sp>
        <p:nvSpPr>
          <p:cNvPr id="4101" name="TextovéPole 8"/>
          <p:cNvSpPr txBox="1">
            <a:spLocks noChangeArrowheads="1"/>
          </p:cNvSpPr>
          <p:nvPr/>
        </p:nvSpPr>
        <p:spPr bwMode="auto">
          <a:xfrm>
            <a:off x="4284663" y="2708275"/>
            <a:ext cx="1841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cs-CZ"/>
          </a:p>
        </p:txBody>
      </p:sp>
      <p:sp>
        <p:nvSpPr>
          <p:cNvPr id="4102" name="TextovéPole 9"/>
          <p:cNvSpPr txBox="1">
            <a:spLocks noChangeArrowheads="1"/>
          </p:cNvSpPr>
          <p:nvPr/>
        </p:nvSpPr>
        <p:spPr bwMode="auto">
          <a:xfrm rot="10800000" flipV="1">
            <a:off x="1042988" y="2708275"/>
            <a:ext cx="720725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 dirty="0"/>
              <a:t>Obr.1a</a:t>
            </a:r>
          </a:p>
        </p:txBody>
      </p:sp>
      <p:sp>
        <p:nvSpPr>
          <p:cNvPr id="4103" name="TextovéPole 10"/>
          <p:cNvSpPr txBox="1">
            <a:spLocks noChangeArrowheads="1"/>
          </p:cNvSpPr>
          <p:nvPr/>
        </p:nvSpPr>
        <p:spPr bwMode="auto">
          <a:xfrm>
            <a:off x="6948488" y="2636838"/>
            <a:ext cx="812800" cy="28733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Obr.2b</a:t>
            </a:r>
          </a:p>
        </p:txBody>
      </p:sp>
      <p:sp>
        <p:nvSpPr>
          <p:cNvPr id="4104" name="TextovéPole 11"/>
          <p:cNvSpPr txBox="1">
            <a:spLocks noChangeArrowheads="1"/>
          </p:cNvSpPr>
          <p:nvPr/>
        </p:nvSpPr>
        <p:spPr bwMode="auto">
          <a:xfrm rot="10800000" flipV="1">
            <a:off x="0" y="6381750"/>
            <a:ext cx="1187450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Obr.3</a:t>
            </a:r>
          </a:p>
        </p:txBody>
      </p:sp>
      <p:sp>
        <p:nvSpPr>
          <p:cNvPr id="4105" name="TextovéPole 12"/>
          <p:cNvSpPr txBox="1">
            <a:spLocks noChangeArrowheads="1"/>
          </p:cNvSpPr>
          <p:nvPr/>
        </p:nvSpPr>
        <p:spPr bwMode="auto">
          <a:xfrm>
            <a:off x="3635375" y="6442075"/>
            <a:ext cx="2647950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 dirty="0"/>
              <a:t>Obr.4a                      obr.4b</a:t>
            </a:r>
          </a:p>
        </p:txBody>
      </p:sp>
      <p:pic>
        <p:nvPicPr>
          <p:cNvPr id="4106" name="Obrázek 15" descr="258px-Tenebrio_molitor01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125" y="765175"/>
            <a:ext cx="2555875" cy="1871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7" name="TextovéPole 16"/>
          <p:cNvSpPr txBox="1">
            <a:spLocks noChangeArrowheads="1"/>
          </p:cNvSpPr>
          <p:nvPr/>
        </p:nvSpPr>
        <p:spPr bwMode="auto">
          <a:xfrm rot="10800000" flipV="1">
            <a:off x="2400300" y="2764245"/>
            <a:ext cx="1235075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 dirty="0"/>
              <a:t>Obr.1b</a:t>
            </a:r>
          </a:p>
        </p:txBody>
      </p:sp>
      <p:pic>
        <p:nvPicPr>
          <p:cNvPr id="4109" name="Picture 17" descr="Soubor:Tagpfauenauge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4125" y="938880"/>
            <a:ext cx="2124074" cy="16979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10" name="Picture 19" descr="Soubor:Corn borer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08050"/>
            <a:ext cx="2400300" cy="1695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11" name="Picture 21" descr="http://upload.wikimedia.org/wikipedia/commons/thumb/3/38/Mealworms_in_plastic_container_of_bran.jpg/220px-Mealworms_in_plastic_container_of_bran.jpg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463" y="765175"/>
            <a:ext cx="1836737" cy="1979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12" name="TextovéPole 10"/>
          <p:cNvSpPr txBox="1">
            <a:spLocks noChangeArrowheads="1"/>
          </p:cNvSpPr>
          <p:nvPr/>
        </p:nvSpPr>
        <p:spPr bwMode="auto">
          <a:xfrm>
            <a:off x="5795963" y="2636838"/>
            <a:ext cx="720725" cy="277812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Obr.2a</a:t>
            </a:r>
          </a:p>
        </p:txBody>
      </p:sp>
      <p:pic>
        <p:nvPicPr>
          <p:cNvPr id="4113" name="Picture 23" descr="Soubor:Rumenice-dospelec-a-mimi.jpg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8" y="3357563"/>
            <a:ext cx="2268537" cy="3024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14" name="Picture 25" descr="Soubor:Orthetrum cancellatum.jpg">
            <a:hlinkClick r:id="rId12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4673" y="3576553"/>
            <a:ext cx="3810000" cy="2916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15" name="Picture 27" descr="Soubor:DragonflyNymph.jpg">
            <a:hlinkClick r:id="rId14"/>
          </p:cNvPr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0299" y="4077071"/>
            <a:ext cx="2872480" cy="21529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413965" y="-4152"/>
            <a:ext cx="8229600" cy="1143000"/>
          </a:xfrm>
        </p:spPr>
        <p:txBody>
          <a:bodyPr/>
          <a:lstStyle/>
          <a:p>
            <a:pPr eaLnBrk="1" hangingPunct="1"/>
            <a:r>
              <a:rPr lang="cs-CZ" sz="2800" b="1" dirty="0" smtClean="0"/>
              <a:t>Zařaď členovce do skupin a pojmenuj</a:t>
            </a:r>
          </a:p>
        </p:txBody>
      </p:sp>
      <p:pic>
        <p:nvPicPr>
          <p:cNvPr id="5123" name="Zástupný symbol pro obsah 7" descr="moucha domácí.jpg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1268413"/>
            <a:ext cx="1403350" cy="1095375"/>
          </a:xfrm>
        </p:spPr>
      </p:pic>
      <p:sp>
        <p:nvSpPr>
          <p:cNvPr id="5124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23850" y="765175"/>
            <a:ext cx="863600" cy="503238"/>
          </a:xfrm>
        </p:spPr>
        <p:txBody>
          <a:bodyPr/>
          <a:lstStyle/>
          <a:p>
            <a:pPr eaLnBrk="1" hangingPunct="1"/>
            <a:r>
              <a:rPr lang="cs-CZ" smtClean="0"/>
              <a:t>1.</a:t>
            </a: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4"/>
          </p:nvPr>
        </p:nvGraphicFramePr>
        <p:xfrm>
          <a:off x="4787900" y="2276475"/>
          <a:ext cx="4356100" cy="38562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56100"/>
              </a:tblGrid>
              <a:tr h="64002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Motýl  A.</a:t>
                      </a:r>
                    </a:p>
                    <a:p>
                      <a:endParaRPr lang="cs-CZ" sz="1800" dirty="0"/>
                    </a:p>
                  </a:txBody>
                  <a:tcPr marL="91443" marR="91443" marT="45711" marB="45711"/>
                </a:tc>
              </a:tr>
              <a:tr h="65594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Brouk   B.</a:t>
                      </a:r>
                    </a:p>
                    <a:p>
                      <a:endParaRPr lang="cs-CZ" sz="1800" dirty="0"/>
                    </a:p>
                  </a:txBody>
                  <a:tcPr marL="91443" marR="91443" marT="45711" marB="45711"/>
                </a:tc>
              </a:tr>
              <a:tr h="64002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Pavouk  C.</a:t>
                      </a:r>
                    </a:p>
                    <a:p>
                      <a:endParaRPr lang="cs-CZ" sz="1800" dirty="0" smtClean="0"/>
                    </a:p>
                  </a:txBody>
                  <a:tcPr marL="91443" marR="91443" marT="45711" marB="45711"/>
                </a:tc>
              </a:tr>
              <a:tr h="64002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Roztoč  D.</a:t>
                      </a:r>
                    </a:p>
                    <a:p>
                      <a:endParaRPr lang="cs-CZ" sz="1800" dirty="0"/>
                    </a:p>
                  </a:txBody>
                  <a:tcPr marL="91443" marR="91443" marT="45711" marB="45711"/>
                </a:tc>
              </a:tr>
              <a:tr h="64002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Ploštice   E.</a:t>
                      </a:r>
                    </a:p>
                    <a:p>
                      <a:endParaRPr lang="cs-CZ" sz="1800" dirty="0"/>
                    </a:p>
                  </a:txBody>
                  <a:tcPr marL="91443" marR="91443" marT="45711" marB="45711"/>
                </a:tc>
              </a:tr>
              <a:tr h="64002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Dvoukřídlí   F.</a:t>
                      </a:r>
                    </a:p>
                    <a:p>
                      <a:endParaRPr lang="cs-CZ" sz="1800" dirty="0"/>
                    </a:p>
                  </a:txBody>
                  <a:tcPr marL="91443" marR="91443" marT="45711" marB="45711"/>
                </a:tc>
              </a:tr>
            </a:tbl>
          </a:graphicData>
        </a:graphic>
      </p:graphicFrame>
      <p:pic>
        <p:nvPicPr>
          <p:cNvPr id="5141" name="Obrázek 11" descr="klíště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4438" y="981075"/>
            <a:ext cx="1944687" cy="1249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42" name="Obdélník 15"/>
          <p:cNvSpPr>
            <a:spLocks noChangeArrowheads="1"/>
          </p:cNvSpPr>
          <p:nvPr/>
        </p:nvSpPr>
        <p:spPr bwMode="auto">
          <a:xfrm>
            <a:off x="3003550" y="2009775"/>
            <a:ext cx="252413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0000"/>
                </a:solidFill>
                <a:latin typeface="Calibri" pitchFamily="34" charset="0"/>
              </a:rPr>
              <a:t> </a:t>
            </a:r>
            <a:endParaRPr lang="cs-CZ">
              <a:latin typeface="Calibri" pitchFamily="34" charset="0"/>
            </a:endParaRPr>
          </a:p>
        </p:txBody>
      </p:sp>
      <p:sp>
        <p:nvSpPr>
          <p:cNvPr id="5143" name="Zástupný symbol pro text 18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227013" cy="525462"/>
          </a:xfrm>
        </p:spPr>
        <p:txBody>
          <a:bodyPr/>
          <a:lstStyle/>
          <a:p>
            <a:pPr eaLnBrk="1" hangingPunct="1"/>
            <a:r>
              <a:rPr lang="cs-CZ" smtClean="0"/>
              <a:t>1</a:t>
            </a:r>
          </a:p>
        </p:txBody>
      </p:sp>
      <p:sp>
        <p:nvSpPr>
          <p:cNvPr id="5144" name="TextovéPole 19"/>
          <p:cNvSpPr txBox="1">
            <a:spLocks noChangeArrowheads="1"/>
          </p:cNvSpPr>
          <p:nvPr/>
        </p:nvSpPr>
        <p:spPr bwMode="auto">
          <a:xfrm>
            <a:off x="2268538" y="1989138"/>
            <a:ext cx="503237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b="1">
                <a:latin typeface="Calibri" pitchFamily="34" charset="0"/>
              </a:rPr>
              <a:t>2.</a:t>
            </a:r>
          </a:p>
        </p:txBody>
      </p:sp>
      <p:sp>
        <p:nvSpPr>
          <p:cNvPr id="5145" name="TextovéPole 20"/>
          <p:cNvSpPr txBox="1">
            <a:spLocks noChangeArrowheads="1"/>
          </p:cNvSpPr>
          <p:nvPr/>
        </p:nvSpPr>
        <p:spPr bwMode="auto">
          <a:xfrm>
            <a:off x="1979613" y="2852738"/>
            <a:ext cx="431800" cy="40005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b="1">
                <a:latin typeface="Calibri" pitchFamily="34" charset="0"/>
              </a:rPr>
              <a:t>3.</a:t>
            </a:r>
          </a:p>
        </p:txBody>
      </p:sp>
      <p:sp>
        <p:nvSpPr>
          <p:cNvPr id="5146" name="TextovéPole 21"/>
          <p:cNvSpPr txBox="1">
            <a:spLocks noChangeArrowheads="1"/>
          </p:cNvSpPr>
          <p:nvPr/>
        </p:nvSpPr>
        <p:spPr bwMode="auto">
          <a:xfrm>
            <a:off x="2268538" y="2349500"/>
            <a:ext cx="3587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latin typeface="Calibri" pitchFamily="34" charset="0"/>
              </a:rPr>
              <a:t>4.</a:t>
            </a:r>
          </a:p>
        </p:txBody>
      </p:sp>
      <p:sp>
        <p:nvSpPr>
          <p:cNvPr id="5147" name="Rectangle 5"/>
          <p:cNvSpPr>
            <a:spLocks noChangeArrowheads="1"/>
          </p:cNvSpPr>
          <p:nvPr/>
        </p:nvSpPr>
        <p:spPr bwMode="auto">
          <a:xfrm>
            <a:off x="0" y="-23813"/>
            <a:ext cx="4159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indent="228600" eaLnBrk="0" hangingPunct="0"/>
            <a:endParaRPr lang="cs-CZ"/>
          </a:p>
        </p:txBody>
      </p:sp>
      <p:sp>
        <p:nvSpPr>
          <p:cNvPr id="5148" name="TextovéPole 24"/>
          <p:cNvSpPr txBox="1">
            <a:spLocks noChangeArrowheads="1"/>
          </p:cNvSpPr>
          <p:nvPr/>
        </p:nvSpPr>
        <p:spPr bwMode="auto">
          <a:xfrm>
            <a:off x="323850" y="4581525"/>
            <a:ext cx="50482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b="1">
                <a:latin typeface="Calibri" pitchFamily="34" charset="0"/>
              </a:rPr>
              <a:t>5.</a:t>
            </a:r>
          </a:p>
        </p:txBody>
      </p:sp>
      <p:sp>
        <p:nvSpPr>
          <p:cNvPr id="5149" name="TextovéPole 27"/>
          <p:cNvSpPr txBox="1">
            <a:spLocks noChangeArrowheads="1"/>
          </p:cNvSpPr>
          <p:nvPr/>
        </p:nvSpPr>
        <p:spPr bwMode="auto">
          <a:xfrm>
            <a:off x="2843213" y="4652963"/>
            <a:ext cx="3587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latin typeface="Calibri" pitchFamily="34" charset="0"/>
              </a:rPr>
              <a:t>6.</a:t>
            </a:r>
          </a:p>
        </p:txBody>
      </p:sp>
      <p:sp>
        <p:nvSpPr>
          <p:cNvPr id="5150" name="TextovéPole 21"/>
          <p:cNvSpPr txBox="1">
            <a:spLocks noChangeArrowheads="1"/>
          </p:cNvSpPr>
          <p:nvPr/>
        </p:nvSpPr>
        <p:spPr bwMode="auto">
          <a:xfrm>
            <a:off x="1403350" y="1341438"/>
            <a:ext cx="561975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Obr.5</a:t>
            </a:r>
          </a:p>
        </p:txBody>
      </p:sp>
      <p:sp>
        <p:nvSpPr>
          <p:cNvPr id="5151" name="TextovéPole 22"/>
          <p:cNvSpPr txBox="1">
            <a:spLocks noChangeArrowheads="1"/>
          </p:cNvSpPr>
          <p:nvPr/>
        </p:nvSpPr>
        <p:spPr bwMode="auto">
          <a:xfrm>
            <a:off x="3995738" y="2276475"/>
            <a:ext cx="560387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Obr.6</a:t>
            </a:r>
          </a:p>
        </p:txBody>
      </p:sp>
      <p:sp>
        <p:nvSpPr>
          <p:cNvPr id="5152" name="TextovéPole 23"/>
          <p:cNvSpPr txBox="1">
            <a:spLocks noChangeArrowheads="1"/>
          </p:cNvSpPr>
          <p:nvPr/>
        </p:nvSpPr>
        <p:spPr bwMode="auto">
          <a:xfrm>
            <a:off x="1476375" y="3933825"/>
            <a:ext cx="560388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Obr.7</a:t>
            </a:r>
          </a:p>
        </p:txBody>
      </p:sp>
      <p:sp>
        <p:nvSpPr>
          <p:cNvPr id="5153" name="TextovéPole 24"/>
          <p:cNvSpPr txBox="1">
            <a:spLocks noChangeArrowheads="1"/>
          </p:cNvSpPr>
          <p:nvPr/>
        </p:nvSpPr>
        <p:spPr bwMode="auto">
          <a:xfrm>
            <a:off x="4067175" y="3573463"/>
            <a:ext cx="560388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Obr.8</a:t>
            </a:r>
          </a:p>
        </p:txBody>
      </p:sp>
      <p:sp>
        <p:nvSpPr>
          <p:cNvPr id="5154" name="TextovéPole 25"/>
          <p:cNvSpPr txBox="1">
            <a:spLocks noChangeArrowheads="1"/>
          </p:cNvSpPr>
          <p:nvPr/>
        </p:nvSpPr>
        <p:spPr bwMode="auto">
          <a:xfrm>
            <a:off x="1187450" y="5732463"/>
            <a:ext cx="614363" cy="261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100"/>
              <a:t>Obr.10</a:t>
            </a:r>
          </a:p>
        </p:txBody>
      </p:sp>
      <p:sp>
        <p:nvSpPr>
          <p:cNvPr id="5155" name="TextovéPole 26"/>
          <p:cNvSpPr txBox="1">
            <a:spLocks noChangeArrowheads="1"/>
          </p:cNvSpPr>
          <p:nvPr/>
        </p:nvSpPr>
        <p:spPr bwMode="auto">
          <a:xfrm>
            <a:off x="4284663" y="6237288"/>
            <a:ext cx="719137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Obr.10</a:t>
            </a:r>
          </a:p>
        </p:txBody>
      </p:sp>
      <p:pic>
        <p:nvPicPr>
          <p:cNvPr id="5156" name="Picture 49" descr="Pokoutník domácí (Tegenaria domestica)">
            <a:hlinkClick r:id="rId5" tooltip="Pokoutník domácí (Tegenaria domestica)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4581525"/>
            <a:ext cx="1704975" cy="2016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57" name="TextovéPole 32"/>
          <p:cNvSpPr txBox="1">
            <a:spLocks noChangeArrowheads="1"/>
          </p:cNvSpPr>
          <p:nvPr/>
        </p:nvSpPr>
        <p:spPr bwMode="auto">
          <a:xfrm flipH="1">
            <a:off x="1763713" y="6597650"/>
            <a:ext cx="863600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Obr.9</a:t>
            </a:r>
          </a:p>
        </p:txBody>
      </p:sp>
      <p:pic>
        <p:nvPicPr>
          <p:cNvPr id="5158" name="Picture 42" descr="Roháč obecný - samec">
            <a:hlinkClick r:id="rId7" tooltip="Roháč obecný - samec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36838"/>
            <a:ext cx="1484313" cy="1979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59" name="Picture 44" descr="Soubor:Pyrrhocoris apterus (aka)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4743" y="2372995"/>
            <a:ext cx="1722437" cy="2303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60" name="Picture 46" descr="Babočka paví oko">
            <a:hlinkClick r:id="rId11" tooltip="Babočka paví oko"/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9500" y="4693603"/>
            <a:ext cx="1812925" cy="1836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61" name="Picture 42" descr="Roháč obecný - samec">
            <a:hlinkClick r:id="rId7" tooltip="Roháč obecný - samec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36838"/>
            <a:ext cx="1484313" cy="1979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62" name="TextovéPole 26"/>
          <p:cNvSpPr txBox="1">
            <a:spLocks noChangeArrowheads="1"/>
          </p:cNvSpPr>
          <p:nvPr/>
        </p:nvSpPr>
        <p:spPr bwMode="auto">
          <a:xfrm>
            <a:off x="684213" y="6237288"/>
            <a:ext cx="57467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b="1"/>
              <a:t>6.</a:t>
            </a:r>
          </a:p>
        </p:txBody>
      </p:sp>
      <p:sp>
        <p:nvSpPr>
          <p:cNvPr id="5163" name="TextovéPole 27"/>
          <p:cNvSpPr txBox="1">
            <a:spLocks noChangeArrowheads="1"/>
          </p:cNvSpPr>
          <p:nvPr/>
        </p:nvSpPr>
        <p:spPr bwMode="auto">
          <a:xfrm>
            <a:off x="3203575" y="6524625"/>
            <a:ext cx="6477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b="1"/>
              <a:t>4.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ovéPole 6"/>
          <p:cNvSpPr txBox="1">
            <a:spLocks noChangeArrowheads="1"/>
          </p:cNvSpPr>
          <p:nvPr/>
        </p:nvSpPr>
        <p:spPr bwMode="auto">
          <a:xfrm>
            <a:off x="827088" y="908050"/>
            <a:ext cx="5862637" cy="2862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Zdroje obrázků:</a:t>
            </a:r>
          </a:p>
          <a:p>
            <a:pPr eaLnBrk="1" hangingPunct="1"/>
            <a:r>
              <a:rPr lang="cs-CZ" sz="1200"/>
              <a:t>Obr. a- učebnice : Ekologický přírodopis pro 7.třídu</a:t>
            </a:r>
          </a:p>
          <a:p>
            <a:pPr eaLnBrk="1" hangingPunct="1"/>
            <a:r>
              <a:rPr lang="cs-CZ" sz="1200"/>
              <a:t>Obr1a- http://upload.wikimedia.org/wikipedia/commons/c/c2/Corn_borer.jpg </a:t>
            </a:r>
          </a:p>
          <a:p>
            <a:pPr eaLnBrk="1" hangingPunct="1"/>
            <a:r>
              <a:rPr lang="cs-CZ" sz="1200"/>
              <a:t>Obr.1b- </a:t>
            </a:r>
            <a:r>
              <a:rPr lang="cs-CZ" sz="1200">
                <a:hlinkClick r:id="rId2"/>
              </a:rPr>
              <a:t>http://cs.wikipedia.org/wiki/Soubor:Tagpfauenauge.jpg</a:t>
            </a:r>
            <a:endParaRPr lang="cs-CZ" sz="1200"/>
          </a:p>
          <a:p>
            <a:pPr eaLnBrk="1" hangingPunct="1"/>
            <a:r>
              <a:rPr lang="cs-CZ" sz="1200"/>
              <a:t>Obr.2a- http://cs.wikipedia.org/wiki/Soubor:Tenebrio_molitor01.jpg</a:t>
            </a:r>
          </a:p>
          <a:p>
            <a:pPr eaLnBrk="1" hangingPunct="1"/>
            <a:r>
              <a:rPr lang="cs-CZ" sz="1200"/>
              <a:t>Obr.2b- http://cs.wikipedia.org/wiki/Soubor:Tenebrio_molitor01.jpg</a:t>
            </a:r>
          </a:p>
          <a:p>
            <a:pPr eaLnBrk="1" hangingPunct="1"/>
            <a:r>
              <a:rPr lang="cs-CZ" sz="1200"/>
              <a:t>Obr.3- http://cs.wikipedia.org/wiki/Soubor:Rumenice-dospelec-a-mimi.jpg </a:t>
            </a:r>
          </a:p>
          <a:p>
            <a:pPr eaLnBrk="1" hangingPunct="1"/>
            <a:r>
              <a:rPr lang="cs-CZ" sz="1200"/>
              <a:t>Obr.4a- </a:t>
            </a:r>
            <a:r>
              <a:rPr lang="cs-CZ" sz="1200">
                <a:hlinkClick r:id="rId3"/>
              </a:rPr>
              <a:t>http://cs.wikipedia.org/wiki/Soubor:Orthetrum_cancellatum.jpg</a:t>
            </a:r>
            <a:endParaRPr lang="cs-CZ" sz="1200"/>
          </a:p>
          <a:p>
            <a:pPr eaLnBrk="1" hangingPunct="1"/>
            <a:r>
              <a:rPr lang="cs-CZ" sz="1200"/>
              <a:t>Obr.4b- http://cs.wikipedia.org/wiki/Soubor:DragonflyNymph.jpg </a:t>
            </a:r>
          </a:p>
          <a:p>
            <a:pPr eaLnBrk="1" hangingPunct="1"/>
            <a:r>
              <a:rPr lang="cs-CZ" sz="1200"/>
              <a:t>Obr.5-http://cs.wikipedia.org/wiki/Soubor:Blatella_germanica_p1160206.jpg</a:t>
            </a:r>
          </a:p>
          <a:p>
            <a:pPr eaLnBrk="1" hangingPunct="1"/>
            <a:r>
              <a:rPr lang="cs-CZ" sz="1200"/>
              <a:t>Obr.6--http://cs.wikipedia.org/wiki/Moucha_dom%C3%A1c%C3%AD</a:t>
            </a:r>
          </a:p>
          <a:p>
            <a:pPr eaLnBrk="1" hangingPunct="1"/>
            <a:r>
              <a:rPr lang="cs-CZ" sz="1200"/>
              <a:t>Obr.7- http://cs.wikipedia.org/wiki/Roh%C3%A1%C4%8D_obecn%C3%BD</a:t>
            </a:r>
          </a:p>
          <a:p>
            <a:pPr eaLnBrk="1" hangingPunct="1"/>
            <a:r>
              <a:rPr lang="cs-CZ" sz="1200"/>
              <a:t>Obr.8- http://cs.wikipedia.org/wiki/Soubor:Pyrrhocoris_apterus_(aka).jpg</a:t>
            </a:r>
          </a:p>
          <a:p>
            <a:pPr eaLnBrk="1" hangingPunct="1"/>
            <a:r>
              <a:rPr lang="cs-CZ" sz="1200"/>
              <a:t>Obr.9-http://cs.wikipedia.org/wiki/%C5%A0t%C4%9Bnice_dom%C3%A1c%C3%AD</a:t>
            </a:r>
          </a:p>
          <a:p>
            <a:pPr eaLnBrk="1" hangingPunct="1"/>
            <a:r>
              <a:rPr lang="cs-CZ" sz="1200"/>
              <a:t>Obr.10- http://cs.wikipedia.org/wiki/Soubor:Tagpfauenauge_(Inachis_io)_d1_1.jpg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291</TotalTime>
  <Words>165</Words>
  <Application>Microsoft Office PowerPoint</Application>
  <PresentationFormat>Předvádění na obrazovce (4:3)</PresentationFormat>
  <Paragraphs>54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VY_52_INOVACE_05_Členovci- opakování</vt:lpstr>
      <vt:lpstr>Prezentace aplikace PowerPoint</vt:lpstr>
      <vt:lpstr>NEPŘÍMÝ VÝVIN ČLENOVCŮ-  urči typ vývinu:</vt:lpstr>
      <vt:lpstr>Zařaď členovce do skupin a pojmenuj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EU-05</dc:title>
  <dc:creator>Hercík</dc:creator>
  <cp:lastModifiedBy>Hercíková</cp:lastModifiedBy>
  <cp:revision>36</cp:revision>
  <dcterms:created xsi:type="dcterms:W3CDTF">2010-12-19T13:38:01Z</dcterms:created>
  <dcterms:modified xsi:type="dcterms:W3CDTF">2011-06-30T06:09:34Z</dcterms:modified>
</cp:coreProperties>
</file>