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1"/>
  </p:notesMasterIdLst>
  <p:handoutMasterIdLst>
    <p:handoutMasterId r:id="rId12"/>
  </p:handoutMasterIdLst>
  <p:sldIdLst>
    <p:sldId id="262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 snapVertSplitter="1" vertBarState="minimized" horzBarState="maximized">
    <p:restoredLeft sz="34587" autoAdjust="0"/>
    <p:restoredTop sz="86444" autoAdjust="0"/>
  </p:normalViewPr>
  <p:slideViewPr>
    <p:cSldViewPr>
      <p:cViewPr varScale="1">
        <p:scale>
          <a:sx n="75" d="100"/>
          <a:sy n="75" d="100"/>
        </p:scale>
        <p:origin x="-186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04" y="471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02014627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5795745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78C5CE-C3E3-4071-819B-FD92412CBD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C0648D-8A4F-4A76-860C-0EBE83C291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6D951-930B-4F39-A997-1B27EF8658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9FBB7-D93F-4284-91B0-C519D2F260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sk.detske-hry.com/na-sochy-12134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history-if.blog.cz/0905/starovek-rim" TargetMode="External"/><Relationship Id="rId1" Type="http://schemas.openxmlformats.org/officeDocument/2006/relationships/slideLayout" Target="../slideLayouts/slideLayout12.xml"/><Relationship Id="rId6" Type="http://schemas.openxmlformats.org/officeDocument/2006/relationships/slide" Target="slide5.xml"/><Relationship Id="rId5" Type="http://schemas.openxmlformats.org/officeDocument/2006/relationships/image" Target="../media/image6.png"/><Relationship Id="rId4" Type="http://schemas.openxmlformats.org/officeDocument/2006/relationships/hyperlink" Target="http://sicilie2002.sweb.cz/mapy.htm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hyperlink" Target="http://www.ldskorea.net/rome-empire.htm" TargetMode="Externa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history-if.blog.cz/0905/starovek-rim" TargetMode="Externa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althistory.wikia.com/wiki/File:SPQR_Stone.jpg" TargetMode="Externa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jpeg"/><Relationship Id="rId4" Type="http://schemas.openxmlformats.org/officeDocument/2006/relationships/hyperlink" Target="http://history-if.blog.cz/0905/starovek-rim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rome101.com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upload.wikimedia.org/wikipedia/commons/a/a3/Maccari-Cicero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a/a3/Maccari-Cicero.jpg" TargetMode="External"/><Relationship Id="rId3" Type="http://schemas.openxmlformats.org/officeDocument/2006/relationships/hyperlink" Target="http://sicilie2002.sweb.cz/mapy.htm" TargetMode="External"/><Relationship Id="rId7" Type="http://schemas.openxmlformats.org/officeDocument/2006/relationships/hyperlink" Target="http://www.rome101.com/" TargetMode="External"/><Relationship Id="rId2" Type="http://schemas.openxmlformats.org/officeDocument/2006/relationships/hyperlink" Target="http://sk.detske-hry.com/na-sochy-12134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lthistory.wikia.com/wiki/File:SPQR_Stone.jpg" TargetMode="External"/><Relationship Id="rId5" Type="http://schemas.openxmlformats.org/officeDocument/2006/relationships/hyperlink" Target="http://www.ldskorea.net/rome-empire.htm" TargetMode="External"/><Relationship Id="rId4" Type="http://schemas.openxmlformats.org/officeDocument/2006/relationships/hyperlink" Target="http://history-if.blog.cz/0905/starovek-ri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755576" y="3645024"/>
            <a:ext cx="7848872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Dějepis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 6.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Založení Říma. Obyvatelé Říma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</a:t>
            </a:r>
            <a:r>
              <a:rPr lang="cs-CZ" dirty="0" err="1" smtClean="0"/>
              <a:t>Mgr.Barbora</a:t>
            </a:r>
            <a:r>
              <a:rPr lang="cs-CZ" dirty="0" smtClean="0"/>
              <a:t> Mazurová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1" descr="v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7050" y="0"/>
            <a:ext cx="2266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12" descr="v 1">
            <a:hlinkClick r:id="rId2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511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80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349500"/>
            <a:ext cx="80645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  <a:t>STAROVĚKÝ </a:t>
            </a:r>
            <a:b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  <a:t>ŘÍM</a:t>
            </a:r>
          </a:p>
        </p:txBody>
      </p:sp>
      <p:sp>
        <p:nvSpPr>
          <p:cNvPr id="2" name="Obdélník 1"/>
          <p:cNvSpPr/>
          <p:nvPr/>
        </p:nvSpPr>
        <p:spPr>
          <a:xfrm>
            <a:off x="0" y="6488668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1.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712337" y="6444734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1.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title"/>
          </p:nvPr>
        </p:nvSpPr>
        <p:spPr>
          <a:xfrm>
            <a:off x="2123728" y="0"/>
            <a:ext cx="7020272" cy="836613"/>
          </a:xfrm>
        </p:spPr>
        <p:txBody>
          <a:bodyPr/>
          <a:lstStyle/>
          <a:p>
            <a:pPr eaLnBrk="1" hangingPunct="1"/>
            <a:r>
              <a:rPr lang="cs-CZ" b="1" dirty="0" smtClean="0">
                <a:latin typeface="Book Antiqua" pitchFamily="18" charset="0"/>
              </a:rPr>
              <a:t>     Počátky římského státu</a:t>
            </a:r>
          </a:p>
        </p:txBody>
      </p:sp>
      <p:sp>
        <p:nvSpPr>
          <p:cNvPr id="2488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052513"/>
            <a:ext cx="9144000" cy="58054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Italické indoevropské kmeny pronikají na Apeninský     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poloostrov od r.1000 př.n.l. (Latinové, Etruskové)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000" u="sng" dirty="0" smtClean="0">
                <a:latin typeface="Times New Roman" pitchFamily="18" charset="0"/>
                <a:cs typeface="Times New Roman" pitchFamily="18" charset="0"/>
              </a:rPr>
              <a:t>Založení Města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1. Bájní bratři </a:t>
            </a:r>
            <a:r>
              <a:rPr lang="cs-CZ" sz="20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Romulus a Remus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2. Sjednocením osad u řeky Tibery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kolem r.753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př.n.l. založili Etruskové </a:t>
            </a:r>
            <a:r>
              <a:rPr lang="cs-CZ" sz="2000" u="sng" dirty="0" smtClean="0">
                <a:latin typeface="Times New Roman" pitchFamily="18" charset="0"/>
                <a:cs typeface="Times New Roman" pitchFamily="18" charset="0"/>
              </a:rPr>
              <a:t>Řím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ve kterém vládli do r.500 př.n.l.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Řím se stává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republikou</a:t>
            </a:r>
          </a:p>
          <a:p>
            <a:pPr eaLnBrk="1" hangingPunct="1">
              <a:lnSpc>
                <a:spcPct val="80000"/>
              </a:lnSpc>
              <a:buFont typeface="Wingdings 3" pitchFamily="18" charset="2"/>
              <a:buChar char=" "/>
            </a:pPr>
            <a:r>
              <a:rPr lang="cs-CZ" sz="2000" b="1" dirty="0" smtClean="0">
                <a:latin typeface="Wingdings 3" pitchFamily="18" charset="2"/>
              </a:rPr>
              <a:t>          </a:t>
            </a:r>
            <a:r>
              <a:rPr lang="cs-CZ" sz="2800" b="1" dirty="0" smtClean="0">
                <a:latin typeface="Wingdings 3" pitchFamily="18" charset="2"/>
              </a:rPr>
              <a:t>l   m</a:t>
            </a:r>
            <a:r>
              <a:rPr lang="cs-CZ" sz="2000" dirty="0" smtClean="0">
                <a:latin typeface="Wingdings 3" pitchFamily="18" charset="2"/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 3" pitchFamily="18" charset="2"/>
              <a:buChar char=" "/>
            </a:pPr>
            <a:r>
              <a:rPr lang="cs-CZ" sz="2000" dirty="0" smtClean="0"/>
              <a:t>                      </a:t>
            </a:r>
            <a:r>
              <a:rPr lang="cs-CZ" sz="2000" u="sng" dirty="0" smtClean="0"/>
              <a:t>res</a:t>
            </a:r>
            <a:r>
              <a:rPr lang="cs-CZ" sz="2000" dirty="0" smtClean="0"/>
              <a:t> (= věc)                                   </a:t>
            </a:r>
            <a:r>
              <a:rPr lang="cs-CZ" sz="2000" u="sng" dirty="0" err="1" smtClean="0"/>
              <a:t>publicus</a:t>
            </a:r>
            <a:r>
              <a:rPr lang="cs-CZ" sz="2000" dirty="0" smtClean="0"/>
              <a:t> (= veřejný)</a:t>
            </a:r>
          </a:p>
          <a:p>
            <a:pPr eaLnBrk="1" hangingPunct="1">
              <a:lnSpc>
                <a:spcPct val="80000"/>
              </a:lnSpc>
              <a:buFont typeface="Wingdings 3" pitchFamily="18" charset="2"/>
              <a:buChar char=" "/>
            </a:pPr>
            <a:endParaRPr lang="cs-CZ" sz="2000" dirty="0" smtClean="0"/>
          </a:p>
          <a:p>
            <a:pPr eaLnBrk="1" hangingPunct="1">
              <a:lnSpc>
                <a:spcPct val="80000"/>
              </a:lnSpc>
            </a:pPr>
            <a:r>
              <a:rPr lang="cs-CZ" sz="2000" b="1" u="sng" dirty="0" smtClean="0"/>
              <a:t>REPUBLIKA</a:t>
            </a:r>
            <a:r>
              <a:rPr lang="cs-CZ" sz="2000" dirty="0" smtClean="0"/>
              <a:t> = správa státu je věcí veřejnou, podílejí se na ní plnoprávní občané = </a:t>
            </a:r>
            <a:r>
              <a:rPr lang="cs-CZ" sz="2000" dirty="0" err="1" smtClean="0"/>
              <a:t>patriciové</a:t>
            </a:r>
            <a:endParaRPr lang="cs-CZ" sz="2000" dirty="0" smtClean="0"/>
          </a:p>
        </p:txBody>
      </p:sp>
      <p:pic>
        <p:nvPicPr>
          <p:cNvPr id="248837" name="Picture 5" descr="Image:She-wolf suckles Romulus and Remu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1628775"/>
            <a:ext cx="2903537" cy="217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8840" name="AutoShape 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01013" y="3500438"/>
            <a:ext cx="647700" cy="287337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5126" name="Picture 10" descr="satelit-den">
            <a:hlinkClick r:id="rId4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0" y="0"/>
            <a:ext cx="2124075" cy="2124075"/>
          </a:xfrm>
          <a:noFill/>
        </p:spPr>
      </p:pic>
      <p:sp>
        <p:nvSpPr>
          <p:cNvPr id="8" name="Tlačítko akce: Dopředu nebo Další 7">
            <a:hlinkClick r:id="rId6" action="ppaction://hlinksldjump" highlightClick="1"/>
          </p:cNvPr>
          <p:cNvSpPr/>
          <p:nvPr/>
        </p:nvSpPr>
        <p:spPr>
          <a:xfrm>
            <a:off x="8358188" y="6357938"/>
            <a:ext cx="571500" cy="28575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2051720" y="0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2.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773990" y="2987596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3.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488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488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488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8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8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48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8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8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48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8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8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8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488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8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8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8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88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88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488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88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88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88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488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488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488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88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88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488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883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883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4883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834" grpId="0"/>
      <p:bldP spid="248840" grpId="0" animBg="1"/>
      <p:bldP spid="8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7"/>
          <p:cNvSpPr>
            <a:spLocks noGrp="1" noChangeArrowheads="1"/>
          </p:cNvSpPr>
          <p:nvPr>
            <p:ph type="title" sz="quarter"/>
          </p:nvPr>
        </p:nvSpPr>
        <p:spPr>
          <a:xfrm>
            <a:off x="2123728" y="274638"/>
            <a:ext cx="6563072" cy="5619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sz="4000" i="1" dirty="0" smtClean="0">
                <a:solidFill>
                  <a:schemeClr val="accent2"/>
                </a:solidFill>
              </a:rPr>
              <a:t>Romulus a Remus</a:t>
            </a:r>
          </a:p>
        </p:txBody>
      </p:sp>
      <p:pic>
        <p:nvPicPr>
          <p:cNvPr id="6147" name="Picture 4" descr="twins5">
            <a:hlinkClick r:id="rId2"/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339975" y="981075"/>
            <a:ext cx="4032250" cy="2311400"/>
          </a:xfrm>
          <a:noFill/>
        </p:spPr>
      </p:pic>
      <p:pic>
        <p:nvPicPr>
          <p:cNvPr id="6148" name="Picture 8" descr="twins3">
            <a:hlinkClick r:id="rId2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0" y="0"/>
            <a:ext cx="1963738" cy="2852738"/>
          </a:xfrm>
          <a:noFill/>
        </p:spPr>
      </p:pic>
      <p:pic>
        <p:nvPicPr>
          <p:cNvPr id="6149" name="Picture 12" descr="twins4">
            <a:hlinkClick r:id="rId2"/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6813550" y="0"/>
            <a:ext cx="2330450" cy="2781300"/>
          </a:xfrm>
          <a:noFill/>
        </p:spPr>
      </p:pic>
      <p:pic>
        <p:nvPicPr>
          <p:cNvPr id="6150" name="Picture 16" descr="twins7">
            <a:hlinkClick r:id="rId2"/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611188" y="3586163"/>
            <a:ext cx="3671887" cy="3271837"/>
          </a:xfrm>
          <a:noFill/>
        </p:spPr>
      </p:pic>
      <p:pic>
        <p:nvPicPr>
          <p:cNvPr id="6151" name="Picture 20" descr="romulus">
            <a:hlinkClick r:id="rId2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40313" y="3576638"/>
            <a:ext cx="4103687" cy="328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2" name="AutoShape 21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323850" y="3213100"/>
            <a:ext cx="431800" cy="287338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4397112" y="3244334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4.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3895" name="Picture 7" descr="Rozmístění národností na apeninském poloostrově cca 500 před Kristem">
            <a:hlinkClick r:id="rId2"/>
          </p:cNvPr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411760" y="0"/>
            <a:ext cx="4610100" cy="5805488"/>
          </a:xfrm>
          <a:noFill/>
        </p:spPr>
      </p:pic>
      <p:sp>
        <p:nvSpPr>
          <p:cNvPr id="293897" name="Text Box 9"/>
          <p:cNvSpPr txBox="1">
            <a:spLocks noChangeArrowheads="1"/>
          </p:cNvSpPr>
          <p:nvPr/>
        </p:nvSpPr>
        <p:spPr bwMode="auto">
          <a:xfrm>
            <a:off x="0" y="6027003"/>
            <a:ext cx="951529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400" b="1" i="1" dirty="0">
                <a:solidFill>
                  <a:schemeClr val="accent2"/>
                </a:solidFill>
              </a:rPr>
              <a:t>ROZMÍSTĚNÍ NÁRODNOSTÍ NA APENINSKÉM POLOOSROVĚ</a:t>
            </a:r>
          </a:p>
          <a:p>
            <a:r>
              <a:rPr lang="cs-CZ" sz="2400" b="1" i="1" dirty="0">
                <a:solidFill>
                  <a:schemeClr val="accent2"/>
                </a:solidFill>
              </a:rPr>
              <a:t>CCA 500 LET PŘED KRISTEM</a:t>
            </a:r>
          </a:p>
        </p:txBody>
      </p:sp>
      <p:sp>
        <p:nvSpPr>
          <p:cNvPr id="5" name="Obdélník 4"/>
          <p:cNvSpPr/>
          <p:nvPr/>
        </p:nvSpPr>
        <p:spPr>
          <a:xfrm>
            <a:off x="7164288" y="5445224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5</a:t>
            </a:r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938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938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938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38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3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3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389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-8511" y="188640"/>
            <a:ext cx="9144000" cy="4446404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cs-CZ" sz="2400" dirty="0" smtClean="0"/>
              <a:t>                                            </a:t>
            </a:r>
            <a:r>
              <a:rPr lang="cs-CZ" sz="2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Obyvatelé Říma</a:t>
            </a:r>
          </a:p>
          <a:p>
            <a:pPr eaLnBrk="1" hangingPunct="1">
              <a:buFont typeface="Wingdings 3" pitchFamily="18" charset="2"/>
              <a:buChar char=" "/>
              <a:defRPr/>
            </a:pPr>
            <a:endParaRPr lang="cs-CZ" sz="2400" dirty="0" smtClean="0">
              <a:latin typeface="Wingdings 3" pitchFamily="18" charset="2"/>
            </a:endParaRPr>
          </a:p>
          <a:p>
            <a:pPr eaLnBrk="1" hangingPunct="1">
              <a:buFont typeface="Wingdings 3" pitchFamily="18" charset="2"/>
              <a:buChar char=" "/>
              <a:defRPr/>
            </a:pPr>
            <a:r>
              <a:rPr lang="cs-CZ" sz="2400" dirty="0" smtClean="0">
                <a:latin typeface="Wingdings 3" pitchFamily="18" charset="2"/>
              </a:rPr>
              <a:t> </a:t>
            </a:r>
          </a:p>
          <a:p>
            <a:pPr eaLnBrk="1" hangingPunct="1">
              <a:buFont typeface="Wingdings 3" pitchFamily="18" charset="2"/>
              <a:buChar char=" "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patriciové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(pater = otec)</a:t>
            </a:r>
          </a:p>
          <a:p>
            <a:pPr eaLnBrk="1" hangingPunct="1">
              <a:buFont typeface="Wingdings 3" pitchFamily="18" charset="2"/>
              <a:buChar char=" "/>
              <a:defRPr/>
            </a:pPr>
            <a:r>
              <a:rPr lang="cs-CZ" sz="2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Správa </a:t>
            </a:r>
            <a:r>
              <a:rPr lang="cs-CZ" sz="2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státu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3" pitchFamily="18" charset="2"/>
              <a:buChar char=" "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cs-CZ" sz="2400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 konzulové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dva úředníci voleni na dobu 1 roku</a:t>
            </a:r>
          </a:p>
          <a:p>
            <a:pPr eaLnBrk="1" hangingPunct="1">
              <a:buFont typeface="Wingdings 3" pitchFamily="18" charset="2"/>
              <a:buChar char=" "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2400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diktátor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jeden s neomezenou mocí v době nebezpečí na ½ roku</a:t>
            </a:r>
          </a:p>
          <a:p>
            <a:pPr eaLnBrk="1" hangingPunct="1">
              <a:buFont typeface="Wingdings 3" pitchFamily="18" charset="2"/>
              <a:buChar char=" "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sz="2400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senát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sbor patriciů, řídí správu státu  </a:t>
            </a:r>
          </a:p>
          <a:p>
            <a:pPr eaLnBrk="1" hangingPunct="1">
              <a:buFontTx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4. </a:t>
            </a:r>
            <a:r>
              <a:rPr lang="cs-CZ" sz="2400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občanský (lidový sněm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 – schází se na fóru (náměstí) a hlasuje</a:t>
            </a:r>
          </a:p>
        </p:txBody>
      </p:sp>
      <p:pic>
        <p:nvPicPr>
          <p:cNvPr id="249865" name="Picture 9" descr="spqr">
            <a:hlinkClick r:id="rId2"/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87900" y="4508500"/>
            <a:ext cx="4038600" cy="2108200"/>
          </a:xfrm>
          <a:noFill/>
        </p:spPr>
      </p:pic>
      <p:pic>
        <p:nvPicPr>
          <p:cNvPr id="249870" name="Picture 14" descr="toga2">
            <a:hlinkClick r:id="rId4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1692275" y="4508500"/>
            <a:ext cx="2441575" cy="2185988"/>
          </a:xfrm>
          <a:noFill/>
        </p:spPr>
      </p:pic>
      <p:sp>
        <p:nvSpPr>
          <p:cNvPr id="249873" name="AutoShape 17"/>
          <p:cNvSpPr>
            <a:spLocks noChangeArrowheads="1"/>
          </p:cNvSpPr>
          <p:nvPr/>
        </p:nvSpPr>
        <p:spPr bwMode="auto">
          <a:xfrm rot="2010206">
            <a:off x="3419475" y="549275"/>
            <a:ext cx="215900" cy="576263"/>
          </a:xfrm>
          <a:prstGeom prst="downArrow">
            <a:avLst>
              <a:gd name="adj1" fmla="val 50000"/>
              <a:gd name="adj2" fmla="val 667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9874" name="AutoShape 18"/>
          <p:cNvSpPr>
            <a:spLocks noChangeArrowheads="1"/>
          </p:cNvSpPr>
          <p:nvPr/>
        </p:nvSpPr>
        <p:spPr bwMode="auto">
          <a:xfrm rot="-1990711">
            <a:off x="4716463" y="620713"/>
            <a:ext cx="201612" cy="619125"/>
          </a:xfrm>
          <a:prstGeom prst="downArrow">
            <a:avLst>
              <a:gd name="adj1" fmla="val 50000"/>
              <a:gd name="adj2" fmla="val 7677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9875" name="Text Box 19"/>
          <p:cNvSpPr txBox="1">
            <a:spLocks noChangeArrowheads="1"/>
          </p:cNvSpPr>
          <p:nvPr/>
        </p:nvSpPr>
        <p:spPr bwMode="auto">
          <a:xfrm>
            <a:off x="4284663" y="1341438"/>
            <a:ext cx="34671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 typeface="Wingdings 3" pitchFamily="18" charset="2"/>
              <a:buChar char=" "/>
            </a:pPr>
            <a:r>
              <a:rPr lang="cs-CZ" sz="2400">
                <a:solidFill>
                  <a:schemeClr val="hlink"/>
                </a:solidFill>
              </a:rPr>
              <a:t>plebejové</a:t>
            </a:r>
            <a:r>
              <a:rPr lang="cs-CZ" sz="2400"/>
              <a:t> (plebs = lid)</a:t>
            </a:r>
          </a:p>
          <a:p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331640" y="6237312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6.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460432" y="4077072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7.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49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49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49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98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98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9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9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9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9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9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9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98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98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9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9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49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9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9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9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249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98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98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498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98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98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498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498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9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49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498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498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498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9873" grpId="0" animBg="1"/>
      <p:bldP spid="249874" grpId="0" animBg="1"/>
      <p:bldP spid="249875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clanok_fot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6206" y="260648"/>
            <a:ext cx="7488832" cy="6316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8460432" y="6093296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8.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941" name="Picture 5" descr="Soubor:Maccari-Cicer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1075"/>
            <a:ext cx="9144000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6"/>
          <p:cNvSpPr>
            <a:spLocks noChangeArrowheads="1"/>
          </p:cNvSpPr>
          <p:nvPr/>
        </p:nvSpPr>
        <p:spPr bwMode="auto">
          <a:xfrm>
            <a:off x="900113" y="165785"/>
            <a:ext cx="326884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cs-CZ" sz="3600" b="1" i="1" dirty="0">
                <a:solidFill>
                  <a:schemeClr val="accent2"/>
                </a:solidFill>
              </a:rPr>
              <a:t>Zasedání senátu</a:t>
            </a:r>
            <a:r>
              <a:rPr lang="cs-CZ" sz="3600" dirty="0"/>
              <a:t> </a:t>
            </a:r>
          </a:p>
        </p:txBody>
      </p:sp>
      <p:sp>
        <p:nvSpPr>
          <p:cNvPr id="3" name="Obdélník 2"/>
          <p:cNvSpPr/>
          <p:nvPr/>
        </p:nvSpPr>
        <p:spPr>
          <a:xfrm>
            <a:off x="8418250" y="390010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9.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95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908720"/>
          </a:xfrm>
        </p:spPr>
        <p:txBody>
          <a:bodyPr>
            <a:normAutofit/>
          </a:bodyPr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>
          <a:xfrm>
            <a:off x="107504" y="764704"/>
            <a:ext cx="9036495" cy="6093296"/>
          </a:xfrm>
        </p:spPr>
        <p:txBody>
          <a:bodyPr/>
          <a:lstStyle/>
          <a:p>
            <a:pPr marL="0" indent="0">
              <a:buNone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TEXT - Tato prezentace slouží jako osnova k výkladu vyučujícího a  podklad pro zápis žáků. </a:t>
            </a:r>
          </a:p>
          <a:p>
            <a:pPr marL="0" indent="0">
              <a:buNone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Není-li uvedeno jinak, je materiál dílem autorky podle učebních osnov odpovídajících ŠVP vyučovaných podle učebnic:</a:t>
            </a:r>
          </a:p>
          <a:p>
            <a:pPr marL="0" indent="0">
              <a:buNone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UČEBNICE</a:t>
            </a: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Fraus – Dějepis pro 6.ročník</a:t>
            </a:r>
          </a:p>
          <a:p>
            <a:r>
              <a:rPr lang="cs-CZ" sz="1400" dirty="0" err="1">
                <a:latin typeface="Times New Roman" pitchFamily="18" charset="0"/>
                <a:cs typeface="Times New Roman" pitchFamily="18" charset="0"/>
              </a:rPr>
              <a:t>V.Michovský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„Pravěk a starověk pro ZŠ“, SPN 1. a 2. díl</a:t>
            </a:r>
          </a:p>
          <a:p>
            <a:r>
              <a:rPr lang="cs-CZ" sz="1400" dirty="0" err="1">
                <a:latin typeface="Times New Roman" pitchFamily="18" charset="0"/>
                <a:cs typeface="Times New Roman" pitchFamily="18" charset="0"/>
              </a:rPr>
              <a:t>J.Rulf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400" dirty="0" err="1">
                <a:latin typeface="Times New Roman" pitchFamily="18" charset="0"/>
                <a:cs typeface="Times New Roman" pitchFamily="18" charset="0"/>
              </a:rPr>
              <a:t>V.Válková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 „Pravěk a starověk pro 6.ročník ZŠ“, SPN</a:t>
            </a:r>
          </a:p>
          <a:p>
            <a:pPr marL="0" lvl="0" indent="0">
              <a:buNone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INTERNET – </a:t>
            </a:r>
            <a:r>
              <a:rPr lang="cs-CZ" sz="1400" dirty="0" err="1"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- viz odkazy v prezentaci</a:t>
            </a:r>
          </a:p>
          <a:p>
            <a:pPr marL="0" lvl="0" indent="0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OBRÁZKY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sk.detske-hry.com/na-sochy-12134.htm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sicilie2002.sweb.cz/mapy.htm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history-if.blog.cz/0905/starovek-rim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</a:t>
            </a:r>
            <a:r>
              <a:rPr lang="cs-CZ" sz="1400" dirty="0">
                <a:latin typeface="Times New Roman" pitchFamily="18" charset="0"/>
                <a:cs typeface="Times New Roman" pitchFamily="18" charset="0"/>
                <a:hlinkClick r:id="rId5"/>
              </a:rPr>
              <a:t>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www.ldskorea.net/rome-empire.htm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history-if.blog.cz/0905/starovek-rim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</a:t>
            </a:r>
            <a:r>
              <a:rPr lang="cs-CZ" sz="1400" dirty="0">
                <a:latin typeface="Times New Roman" pitchFamily="18" charset="0"/>
                <a:cs typeface="Times New Roman" pitchFamily="18" charset="0"/>
                <a:hlinkClick r:id="rId4"/>
              </a:rPr>
              <a:t>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history-if.blog.cz/0905/starovek-rim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6"/>
              </a:rPr>
              <a:t>althistory.wikia.com/wiki/File:SPQR_Stone.jpg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7"/>
              </a:rPr>
              <a:t>http://www.rome101.com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/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8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upload.wikimedia.org/wikipedia/commons/a/a3/Maccari-Cicero.jpg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173</TotalTime>
  <Words>262</Words>
  <Application>Microsoft Office PowerPoint</Application>
  <PresentationFormat>Předvádění na obrazovce (4:3)</PresentationFormat>
  <Paragraphs>76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Jmění</vt:lpstr>
      <vt:lpstr>Základní škola a mateřská škola Staré Město   Interaktivní škola pro žáka 21.století</vt:lpstr>
      <vt:lpstr>STAROVĚKÝ  ŘÍM</vt:lpstr>
      <vt:lpstr>     Počátky římského státu</vt:lpstr>
      <vt:lpstr>Romulus a Remus</vt:lpstr>
      <vt:lpstr>Snímek 5</vt:lpstr>
      <vt:lpstr>Snímek 6</vt:lpstr>
      <vt:lpstr>Snímek 7</vt:lpstr>
      <vt:lpstr>Snímek 8</vt:lpstr>
      <vt:lpstr>Přehled zdrojů a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U1</cp:lastModifiedBy>
  <cp:revision>26</cp:revision>
  <dcterms:created xsi:type="dcterms:W3CDTF">2010-07-04T09:26:34Z</dcterms:created>
  <dcterms:modified xsi:type="dcterms:W3CDTF">2013-01-03T23:39:04Z</dcterms:modified>
</cp:coreProperties>
</file>