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44" r:id="rId1"/>
  </p:sldMasterIdLst>
  <p:notesMasterIdLst>
    <p:notesMasterId r:id="rId9"/>
  </p:notesMasterIdLst>
  <p:handoutMasterIdLst>
    <p:handoutMasterId r:id="rId10"/>
  </p:handoutMasterIdLst>
  <p:sldIdLst>
    <p:sldId id="262" r:id="rId2"/>
    <p:sldId id="274" r:id="rId3"/>
    <p:sldId id="271" r:id="rId4"/>
    <p:sldId id="275" r:id="rId5"/>
    <p:sldId id="272" r:id="rId6"/>
    <p:sldId id="273" r:id="rId7"/>
    <p:sldId id="260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4658" autoAdjust="0"/>
  </p:normalViewPr>
  <p:slideViewPr>
    <p:cSldViewPr>
      <p:cViewPr varScale="1">
        <p:scale>
          <a:sx n="70" d="100"/>
          <a:sy n="70" d="100"/>
        </p:scale>
        <p:origin x="-762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Relationship Id="rId14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cs-CZ" smtClean="0"/>
              <a:t>ZŠaMŠ Staré Město, Jamnická 270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692CDFC-8FD0-49DC-A0A4-ED42502CDC35}" type="datetimeFigureOut">
              <a:rPr lang="cs-CZ" smtClean="0"/>
              <a:pPr/>
              <a:t>2.1.2013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Interaktivní škola pro 21.století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EC2A71F-541F-4D21-B04C-84FAB2006B0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18436085"/>
      </p:ext>
    </p:extLst>
  </p:cSld>
  <p:clrMap bg1="lt1" tx1="dk1" bg2="lt2" tx2="dk2" accent1="accent1" accent2="accent2" accent3="accent3" accent4="accent4" accent5="accent5" accent6="accent6" hlink="hlink" folHlink="folHlink"/>
  <p:hf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cs-CZ" smtClean="0"/>
              <a:t>ZŠaMŠ Staré Město, Jamnická 270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47D9224-DE73-446D-BF98-EEBBFC187DC5}" type="datetimeFigureOut">
              <a:rPr lang="cs-CZ" smtClean="0"/>
              <a:pPr/>
              <a:t>2.1.2013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Interaktivní škola pro 21.století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D561369-3170-43D5-BE99-2362ADE0537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35484524"/>
      </p:ext>
    </p:extLst>
  </p:cSld>
  <p:clrMap bg1="lt1" tx1="dk1" bg2="lt2" tx2="dk2" accent1="accent1" accent2="accent2" accent3="accent3" accent4="accent4" accent5="accent5" accent6="accent6" hlink="hlink" folHlink="folHlink"/>
  <p:hf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3685F3-E133-4858-B294-0C6E49408448}" type="datetime1">
              <a:rPr lang="cs-CZ" smtClean="0"/>
              <a:pPr/>
              <a:t>2.1.2013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3E955E-D009-4903-8C19-D9F05332AE09}" type="datetime1">
              <a:rPr lang="cs-CZ" smtClean="0"/>
              <a:pPr/>
              <a:t>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BB2F36-BD2C-49D8-8191-9D7331C24EE2}" type="datetime1">
              <a:rPr lang="cs-CZ" smtClean="0"/>
              <a:pPr/>
              <a:t>2.1.2013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2112E3-0750-447A-90FE-A30DF891D1BB}" type="datetime1">
              <a:rPr lang="cs-CZ" smtClean="0"/>
              <a:pPr/>
              <a:t>2.1.2013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AC3B8B-2BE7-46BD-AD0D-1A575DB0D3E0}" type="datetime1">
              <a:rPr lang="cs-CZ" smtClean="0"/>
              <a:pPr/>
              <a:t>2.1.2013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DAC1B2-999C-43D5-8EE2-D53AEF34293D}" type="datetime1">
              <a:rPr lang="cs-CZ" smtClean="0"/>
              <a:pPr/>
              <a:t>2.1.2013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5B0D9D-E761-40AC-B6CF-0CC5B762B30E}" type="datetime1">
              <a:rPr lang="cs-CZ" smtClean="0"/>
              <a:pPr/>
              <a:t>2.1.2013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88B553-629D-4CD8-A611-8DB37B3A896B}" type="datetime1">
              <a:rPr lang="cs-CZ" smtClean="0"/>
              <a:pPr/>
              <a:t>2.1.2013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122096-18D7-4782-B560-593545B1ED3F}" type="datetime1">
              <a:rPr lang="cs-CZ" smtClean="0"/>
              <a:pPr/>
              <a:t>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A7F02A-1B24-4407-AB42-6A36ABE131B3}" type="datetime1">
              <a:rPr lang="cs-CZ" smtClean="0"/>
              <a:pPr/>
              <a:t>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TwoObj">
  <p:cSld name="Nadpis, text a 2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5988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4648200" y="3938588"/>
            <a:ext cx="4038600" cy="2187575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459FBB7-D93F-4284-91B0-C519D2F2604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623C3DFD-CF4D-4908-AC01-BBB60C592872}" type="datetime1">
              <a:rPr lang="cs-CZ" smtClean="0"/>
              <a:pPr/>
              <a:t>2.1.2013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  <p:sldLayoutId id="2147483756" r:id="rId12"/>
  </p:sldLayoutIdLst>
  <p:hf hdr="0"/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http://sk.detske-hry.com/na-sochy-12134.htm" TargetMode="Externa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hyperlink" Target="http://www.youtube.com/watch?v=yEwBa6h_G_s" TargetMode="External"/><Relationship Id="rId3" Type="http://schemas.openxmlformats.org/officeDocument/2006/relationships/image" Target="../media/image4.jpeg"/><Relationship Id="rId7" Type="http://schemas.openxmlformats.org/officeDocument/2006/relationships/image" Target="../media/image6.jpeg"/><Relationship Id="rId2" Type="http://schemas.openxmlformats.org/officeDocument/2006/relationships/hyperlink" Target="http://vladcizivlu.blog.cz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selfhelpwarehouse.com/category/sand-play-miniatures.html" TargetMode="External"/><Relationship Id="rId5" Type="http://schemas.openxmlformats.org/officeDocument/2006/relationships/image" Target="../media/image5.jpeg"/><Relationship Id="rId4" Type="http://schemas.openxmlformats.org/officeDocument/2006/relationships/hyperlink" Target="http://www.papo.cz/Historie/" TargetMode="Externa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gif"/><Relationship Id="rId3" Type="http://schemas.openxmlformats.org/officeDocument/2006/relationships/image" Target="../media/image7.jpeg"/><Relationship Id="rId7" Type="http://schemas.openxmlformats.org/officeDocument/2006/relationships/hyperlink" Target="http://bestpage.cz/gif/gif8.html" TargetMode="External"/><Relationship Id="rId2" Type="http://schemas.openxmlformats.org/officeDocument/2006/relationships/hyperlink" Target="http://history-if.blog.cz/0905/starovek-rim" TargetMode="Externa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9.jpeg"/><Relationship Id="rId5" Type="http://schemas.openxmlformats.org/officeDocument/2006/relationships/hyperlink" Target="http://ahwar.pise.cz/" TargetMode="External"/><Relationship Id="rId10" Type="http://schemas.openxmlformats.org/officeDocument/2006/relationships/hyperlink" Target="http://www.youtube.com/watch?v=0-_ia-ib7KU&amp;feature=related" TargetMode="External"/><Relationship Id="rId4" Type="http://schemas.openxmlformats.org/officeDocument/2006/relationships/image" Target="../media/image8.jpeg"/><Relationship Id="rId9" Type="http://schemas.openxmlformats.org/officeDocument/2006/relationships/hyperlink" Target="http://www.youtube.com/watch?v=Hu90eMHTkMg&amp;feature=related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7" Type="http://schemas.openxmlformats.org/officeDocument/2006/relationships/image" Target="../media/image13.jpeg"/><Relationship Id="rId2" Type="http://schemas.openxmlformats.org/officeDocument/2006/relationships/hyperlink" Target="http://zstrebivlice.blog.cz/0603/referat-6-trida-staroveky-rim-krize-a-zanik-republiky" TargetMode="External"/><Relationship Id="rId1" Type="http://schemas.openxmlformats.org/officeDocument/2006/relationships/slideLayout" Target="../slideLayouts/slideLayout12.xml"/><Relationship Id="rId6" Type="http://schemas.openxmlformats.org/officeDocument/2006/relationships/hyperlink" Target="http://bohasetha.blog.cz/0902/slavne-historicke-filmy" TargetMode="External"/><Relationship Id="rId5" Type="http://schemas.openxmlformats.org/officeDocument/2006/relationships/image" Target="../media/image12.jpeg"/><Relationship Id="rId4" Type="http://schemas.openxmlformats.org/officeDocument/2006/relationships/hyperlink" Target="http://cs.wikipedia.org/wiki/Soubor:Via_appia.jpg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hyperlink" Target="http://history-if.blog.cz/0905/starovek-rim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hyperlink" Target="http://vladcizivlu.blog.cz/" TargetMode="External"/><Relationship Id="rId13" Type="http://schemas.openxmlformats.org/officeDocument/2006/relationships/hyperlink" Target="http://zstrebivlice.blog.cz/0603/referat-6-trida-staroveky-rim-krize-a-zanik-republiky" TargetMode="External"/><Relationship Id="rId3" Type="http://schemas.openxmlformats.org/officeDocument/2006/relationships/hyperlink" Target="http://www.youtube.com/watch?v=Hu90eMHTkMg&amp;feature=related" TargetMode="External"/><Relationship Id="rId7" Type="http://schemas.openxmlformats.org/officeDocument/2006/relationships/hyperlink" Target="http://www.selfhelpwarehouse.com/category/sand-play-miniatures.html" TargetMode="External"/><Relationship Id="rId12" Type="http://schemas.openxmlformats.org/officeDocument/2006/relationships/hyperlink" Target="http://bohasetha.blog.cz/0902/slavne-historicke-filmy" TargetMode="External"/><Relationship Id="rId2" Type="http://schemas.openxmlformats.org/officeDocument/2006/relationships/hyperlink" Target="http://www.youtube.com/watch?v=yEwBa6h_G_s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papo.cz/Historie/" TargetMode="External"/><Relationship Id="rId11" Type="http://schemas.openxmlformats.org/officeDocument/2006/relationships/hyperlink" Target="http://bestpage.cz/gif/gif8.html" TargetMode="External"/><Relationship Id="rId5" Type="http://schemas.openxmlformats.org/officeDocument/2006/relationships/hyperlink" Target="http://sk.detske-hry.com/na-sochy-12134.htm" TargetMode="External"/><Relationship Id="rId10" Type="http://schemas.openxmlformats.org/officeDocument/2006/relationships/hyperlink" Target="http://ahwar.pise.cz/" TargetMode="External"/><Relationship Id="rId4" Type="http://schemas.openxmlformats.org/officeDocument/2006/relationships/hyperlink" Target="http://www.youtube.com/watch?v=0-_ia-ib7KU&amp;feature=related" TargetMode="External"/><Relationship Id="rId9" Type="http://schemas.openxmlformats.org/officeDocument/2006/relationships/hyperlink" Target="http://history-if.blog.cz/0905/starovek-rim" TargetMode="External"/><Relationship Id="rId14" Type="http://schemas.openxmlformats.org/officeDocument/2006/relationships/hyperlink" Target="http://cs.wikipedia.org/wiki/Soubor:Via_appia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755576" y="3645024"/>
            <a:ext cx="7848872" cy="1872208"/>
          </a:xfrm>
        </p:spPr>
        <p:txBody>
          <a:bodyPr>
            <a:normAutofit lnSpcReduction="10000"/>
          </a:bodyPr>
          <a:lstStyle/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Předmět: Dějepis</a:t>
            </a: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Ročník:  6.</a:t>
            </a:r>
          </a:p>
          <a:p>
            <a:pPr algn="l"/>
            <a:r>
              <a:rPr lang="cs-CZ" dirty="0" err="1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Tématický</a:t>
            </a:r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celek: Krize Římské republiky</a:t>
            </a: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Autor prezentace</a:t>
            </a:r>
            <a:r>
              <a:rPr lang="cs-CZ" dirty="0" smtClean="0"/>
              <a:t>:</a:t>
            </a:r>
            <a:r>
              <a:rPr lang="cs-CZ" dirty="0" err="1" smtClean="0"/>
              <a:t>Mgr.Barbora</a:t>
            </a:r>
            <a:r>
              <a:rPr lang="cs-CZ" dirty="0" smtClean="0"/>
              <a:t> Mazurová</a:t>
            </a:r>
          </a:p>
          <a:p>
            <a:pPr algn="l"/>
            <a:endParaRPr lang="cs-CZ" dirty="0" smtClean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5B0D9D-E761-40AC-B6CF-0CC5B762B30E}" type="datetime1">
              <a:rPr lang="cs-CZ" smtClean="0"/>
              <a:pPr/>
              <a:t>2.1.2013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EU do škol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1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755576" y="548680"/>
            <a:ext cx="7772400" cy="2232248"/>
          </a:xfrm>
        </p:spPr>
        <p:txBody>
          <a:bodyPr>
            <a:normAutofit fontScale="90000"/>
          </a:bodyPr>
          <a:lstStyle/>
          <a:p>
            <a:r>
              <a:rPr lang="cs-CZ" sz="3200" dirty="0" smtClean="0">
                <a:solidFill>
                  <a:srgbClr val="00B0F0"/>
                </a:solidFill>
              </a:rPr>
              <a:t>Základní škola a mateřská škola Staré Město </a:t>
            </a: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4000" dirty="0" smtClean="0"/>
              <a:t>Interaktivní škola pro žáka 21.století</a:t>
            </a:r>
            <a:endParaRPr lang="cs-CZ" sz="40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80112" y="2636912"/>
            <a:ext cx="2724150" cy="828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11" descr="v 2">
            <a:hlinkClick r:id="rId2"/>
          </p:cNvPr>
          <p:cNvPicPr>
            <a:picLocks noChangeAspect="1" noChangeArrowheads="1"/>
          </p:cNvPicPr>
          <p:nvPr/>
        </p:nvPicPr>
        <p:blipFill>
          <a:blip cstate="print"/>
          <a:srcRect/>
          <a:stretch>
            <a:fillRect/>
          </a:stretch>
        </p:blipFill>
        <p:spPr bwMode="auto">
          <a:xfrm>
            <a:off x="6877050" y="0"/>
            <a:ext cx="226695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099" name="Picture 12" descr="v 1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2511425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28002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4213" y="2349500"/>
            <a:ext cx="8064500" cy="1470025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cs-CZ" sz="6600" b="1" dirty="0" smtClean="0">
                <a:solidFill>
                  <a:schemeClr val="tx1"/>
                </a:solidFill>
                <a:latin typeface="Bookman Old Style" pitchFamily="18" charset="0"/>
              </a:rPr>
              <a:t>STAROVĚKÝ </a:t>
            </a:r>
            <a:br>
              <a:rPr lang="cs-CZ" sz="6600" b="1" dirty="0" smtClean="0">
                <a:solidFill>
                  <a:schemeClr val="tx1"/>
                </a:solidFill>
                <a:latin typeface="Bookman Old Style" pitchFamily="18" charset="0"/>
              </a:rPr>
            </a:br>
            <a:r>
              <a:rPr lang="cs-CZ" sz="6600" b="1" dirty="0" smtClean="0">
                <a:solidFill>
                  <a:schemeClr val="tx1"/>
                </a:solidFill>
                <a:latin typeface="Bookman Old Style" pitchFamily="18" charset="0"/>
              </a:rPr>
              <a:t>ŘÍM</a:t>
            </a:r>
          </a:p>
        </p:txBody>
      </p:sp>
      <p:sp>
        <p:nvSpPr>
          <p:cNvPr id="2" name="Obdélník 1"/>
          <p:cNvSpPr/>
          <p:nvPr/>
        </p:nvSpPr>
        <p:spPr>
          <a:xfrm>
            <a:off x="0" y="6488668"/>
            <a:ext cx="34977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>
                <a:solidFill>
                  <a:srgbClr val="00B050"/>
                </a:solidFill>
                <a:hlinkClick r:id="" action="ppaction://noaction"/>
              </a:rPr>
              <a:t>1.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8712337" y="6444734"/>
            <a:ext cx="34977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>
                <a:solidFill>
                  <a:srgbClr val="00B050"/>
                </a:solidFill>
                <a:hlinkClick r:id="" action="ppaction://noaction"/>
              </a:rPr>
              <a:t>1.</a:t>
            </a:r>
            <a:endParaRPr lang="cs-CZ" b="1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7450490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0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1280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1280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800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8770" name="Rectangle 2"/>
          <p:cNvSpPr>
            <a:spLocks noGrp="1" noChangeArrowheads="1"/>
          </p:cNvSpPr>
          <p:nvPr>
            <p:ph type="title"/>
          </p:nvPr>
        </p:nvSpPr>
        <p:spPr>
          <a:xfrm>
            <a:off x="468313" y="0"/>
            <a:ext cx="8229600" cy="765175"/>
          </a:xfrm>
        </p:spPr>
        <p:txBody>
          <a:bodyPr/>
          <a:lstStyle/>
          <a:p>
            <a:pPr eaLnBrk="1" hangingPunct="1"/>
            <a:r>
              <a:rPr lang="cs-CZ" b="1" smtClean="0">
                <a:latin typeface="Book Antiqua" pitchFamily="18" charset="0"/>
              </a:rPr>
              <a:t>Krize římské republiky</a:t>
            </a:r>
          </a:p>
        </p:txBody>
      </p:sp>
      <p:sp>
        <p:nvSpPr>
          <p:cNvPr id="28877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51520" y="836613"/>
            <a:ext cx="8784976" cy="4525962"/>
          </a:xfrm>
        </p:spPr>
        <p:txBody>
          <a:bodyPr/>
          <a:lstStyle/>
          <a:p>
            <a:pPr eaLnBrk="1" hangingPunct="1"/>
            <a:r>
              <a:rPr lang="cs-CZ" sz="2400" b="1" u="sng" dirty="0" smtClean="0">
                <a:latin typeface="Times New Roman" pitchFamily="18" charset="0"/>
                <a:cs typeface="Times New Roman" pitchFamily="18" charset="0"/>
              </a:rPr>
              <a:t>Žoldnéřská armáda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= vojáci (i bezzemci) najímáni na 20 let, dostávali výzbroj a žold (= plat), pak příděl půdy</a:t>
            </a:r>
          </a:p>
          <a:p>
            <a:pPr eaLnBrk="1" hangingPunct="1"/>
            <a:r>
              <a:rPr lang="cs-CZ" sz="2400" b="1" u="sng" dirty="0" smtClean="0">
                <a:latin typeface="Times New Roman" pitchFamily="18" charset="0"/>
                <a:cs typeface="Times New Roman" pitchFamily="18" charset="0"/>
              </a:rPr>
              <a:t>Otroci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= bezprávný a osobně nesvobodný „mluvící nástroj“</a:t>
            </a:r>
          </a:p>
          <a:p>
            <a:pPr eaLnBrk="1" hangingPunct="1"/>
            <a:r>
              <a:rPr lang="cs-CZ" sz="2400" b="1" u="sng" dirty="0" smtClean="0">
                <a:latin typeface="Times New Roman" pitchFamily="18" charset="0"/>
                <a:cs typeface="Times New Roman" pitchFamily="18" charset="0"/>
              </a:rPr>
              <a:t>Gladiátoři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(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gladius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= meč) = otroci zvlášť vycvičeni k boji a zápasům pro pobavení diváků (= publika)</a:t>
            </a:r>
          </a:p>
        </p:txBody>
      </p:sp>
      <p:pic>
        <p:nvPicPr>
          <p:cNvPr id="288772" name="Picture 4" descr="Gladiátor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651500" y="3387725"/>
            <a:ext cx="3492500" cy="3470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88775" name="Text Box 7"/>
          <p:cNvSpPr txBox="1">
            <a:spLocks noChangeArrowheads="1"/>
          </p:cNvSpPr>
          <p:nvPr/>
        </p:nvSpPr>
        <p:spPr bwMode="auto">
          <a:xfrm>
            <a:off x="3131840" y="5122862"/>
            <a:ext cx="22288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b="1" dirty="0">
                <a:solidFill>
                  <a:schemeClr val="accent2"/>
                </a:solidFill>
              </a:rPr>
              <a:t>gladiátorský zápas</a:t>
            </a:r>
          </a:p>
        </p:txBody>
      </p:sp>
      <p:sp>
        <p:nvSpPr>
          <p:cNvPr id="288776" name="Rectangle 8"/>
          <p:cNvSpPr>
            <a:spLocks noChangeArrowheads="1"/>
          </p:cNvSpPr>
          <p:nvPr/>
        </p:nvSpPr>
        <p:spPr bwMode="auto">
          <a:xfrm>
            <a:off x="3131840" y="5513294"/>
            <a:ext cx="22415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b="1" dirty="0" err="1">
                <a:solidFill>
                  <a:schemeClr val="accent2"/>
                </a:solidFill>
              </a:rPr>
              <a:t>Morituri</a:t>
            </a:r>
            <a:r>
              <a:rPr lang="cs-CZ" b="1" dirty="0">
                <a:solidFill>
                  <a:schemeClr val="accent2"/>
                </a:solidFill>
              </a:rPr>
              <a:t> </a:t>
            </a:r>
            <a:r>
              <a:rPr lang="cs-CZ" b="1" dirty="0" err="1">
                <a:solidFill>
                  <a:schemeClr val="accent2"/>
                </a:solidFill>
              </a:rPr>
              <a:t>te</a:t>
            </a:r>
            <a:r>
              <a:rPr lang="cs-CZ" b="1" dirty="0">
                <a:solidFill>
                  <a:schemeClr val="accent2"/>
                </a:solidFill>
              </a:rPr>
              <a:t> </a:t>
            </a:r>
            <a:r>
              <a:rPr lang="cs-CZ" b="1" dirty="0" err="1">
                <a:solidFill>
                  <a:schemeClr val="accent2"/>
                </a:solidFill>
              </a:rPr>
              <a:t>salutant</a:t>
            </a:r>
            <a:endParaRPr lang="cs-CZ" b="1" dirty="0">
              <a:solidFill>
                <a:schemeClr val="accent2"/>
              </a:solidFill>
            </a:endParaRPr>
          </a:p>
        </p:txBody>
      </p:sp>
      <p:pic>
        <p:nvPicPr>
          <p:cNvPr id="288779" name="Picture 11" descr="Gladiátor - klikněte pro větší náhled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0" y="3429000"/>
            <a:ext cx="2347913" cy="3429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88774" name="Picture 6" descr="39803-50029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347913" y="2902498"/>
            <a:ext cx="3527425" cy="22494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Obdélník 1"/>
          <p:cNvSpPr/>
          <p:nvPr/>
        </p:nvSpPr>
        <p:spPr>
          <a:xfrm>
            <a:off x="3204945" y="5880007"/>
            <a:ext cx="2082639" cy="80021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>
                <a:hlinkClick r:id="rId8"/>
              </a:rPr>
              <a:t>http://</a:t>
            </a:r>
            <a:r>
              <a:rPr lang="cs-CZ" sz="1400" dirty="0" smtClean="0">
                <a:hlinkClick r:id="rId8"/>
              </a:rPr>
              <a:t>www.youtube.com/watch?v=yEwBa6h_G_s</a:t>
            </a:r>
            <a:endParaRPr lang="cs-CZ" sz="1400" dirty="0" smtClean="0"/>
          </a:p>
          <a:p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1998137" y="6280116"/>
            <a:ext cx="34977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solidFill>
                  <a:srgbClr val="00B050"/>
                </a:solidFill>
                <a:hlinkClick r:id="" action="ppaction://noaction"/>
              </a:rPr>
              <a:t>2.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5232993" y="4906600"/>
            <a:ext cx="34977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solidFill>
                  <a:srgbClr val="00B050"/>
                </a:solidFill>
                <a:hlinkClick r:id="" action="ppaction://noaction"/>
              </a:rPr>
              <a:t>3.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8603097" y="6324140"/>
            <a:ext cx="34977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solidFill>
                  <a:srgbClr val="00B050"/>
                </a:solidFill>
                <a:hlinkClick r:id="" action="ppaction://noaction"/>
              </a:rPr>
              <a:t>4.</a:t>
            </a:r>
            <a:endParaRPr lang="cs-CZ" b="1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87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28877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28877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28877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87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887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887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2887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87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887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887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2887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87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887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887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2887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87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8877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887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887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87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2887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2887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2887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8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87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28877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2887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2887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87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28877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2887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2887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87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28877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2887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2887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3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3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8770" grpId="0"/>
      <p:bldP spid="288775" grpId="0"/>
      <p:bldP spid="288776" grpId="0"/>
      <p:bldP spid="2" grpId="0"/>
      <p:bldP spid="3" grpId="0"/>
      <p:bldP spid="4" grpId="0"/>
      <p:bldP spid="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media.novinky.cz/243/152435-original-h2dt9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622" y="0"/>
            <a:ext cx="4826803" cy="33123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89794" name="Picture 2" descr="Gladiátor">
            <a:hlinkClick r:id="rId2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950" y="3312394"/>
            <a:ext cx="5219700" cy="34750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89795" name="Picture 3" descr="gladiator_">
            <a:hlinkClick r:id="rId5"/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24475" y="188913"/>
            <a:ext cx="3819525" cy="4572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7413" name="Picture 9" descr="s9462">
            <a:hlinkClick r:id="rId7"/>
          </p:cNvPr>
          <p:cNvPicPr>
            <a:picLocks noChangeAspect="1" noChangeArrowheads="1" noCrop="1"/>
          </p:cNvPicPr>
          <p:nvPr>
            <p:ph sz="half" idx="2"/>
          </p:nvPr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6948488" y="5229225"/>
            <a:ext cx="1800225" cy="1371600"/>
          </a:xfrm>
          <a:noFill/>
        </p:spPr>
      </p:pic>
      <p:sp>
        <p:nvSpPr>
          <p:cNvPr id="17414" name="Obdélník 5"/>
          <p:cNvSpPr>
            <a:spLocks noChangeArrowheads="1"/>
          </p:cNvSpPr>
          <p:nvPr/>
        </p:nvSpPr>
        <p:spPr bwMode="auto">
          <a:xfrm>
            <a:off x="0" y="0"/>
            <a:ext cx="5004048" cy="5232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/>
          <a:p>
            <a:r>
              <a:rPr lang="cs-CZ" sz="1400" dirty="0">
                <a:hlinkClick r:id="rId9"/>
              </a:rPr>
              <a:t>http://www.youtube.com/watch?v=Hu90eMHTkMg&amp;feature=related</a:t>
            </a:r>
            <a:endParaRPr lang="cs-CZ" sz="1400" dirty="0"/>
          </a:p>
          <a:p>
            <a:endParaRPr lang="cs-CZ" sz="1400" dirty="0"/>
          </a:p>
        </p:txBody>
      </p:sp>
      <p:sp>
        <p:nvSpPr>
          <p:cNvPr id="17415" name="Obdélník 6"/>
          <p:cNvSpPr>
            <a:spLocks noChangeArrowheads="1"/>
          </p:cNvSpPr>
          <p:nvPr/>
        </p:nvSpPr>
        <p:spPr bwMode="auto">
          <a:xfrm>
            <a:off x="5327650" y="4797425"/>
            <a:ext cx="3816350" cy="7381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r>
              <a:rPr lang="cs-CZ" sz="1400" dirty="0">
                <a:hlinkClick r:id="rId10"/>
              </a:rPr>
              <a:t>http://www.youtube.com/watch?v=0-_ia-ib7KU&amp;feature=related</a:t>
            </a:r>
            <a:endParaRPr lang="cs-CZ" sz="1400" dirty="0"/>
          </a:p>
          <a:p>
            <a:endParaRPr lang="cs-CZ" sz="1400" dirty="0"/>
          </a:p>
        </p:txBody>
      </p:sp>
      <p:sp>
        <p:nvSpPr>
          <p:cNvPr id="2" name="Obdélník 1"/>
          <p:cNvSpPr/>
          <p:nvPr/>
        </p:nvSpPr>
        <p:spPr>
          <a:xfrm>
            <a:off x="4915425" y="177891"/>
            <a:ext cx="34977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solidFill>
                  <a:srgbClr val="00B050"/>
                </a:solidFill>
                <a:hlinkClick r:id="" action="ppaction://noaction"/>
              </a:rPr>
              <a:t>5.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5411616" y="6391281"/>
            <a:ext cx="34977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solidFill>
                  <a:srgbClr val="00B050"/>
                </a:solidFill>
                <a:hlinkClick r:id="" action="ppaction://noaction"/>
              </a:rPr>
              <a:t>6.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8794224" y="4757922"/>
            <a:ext cx="34977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solidFill>
                  <a:srgbClr val="00B050"/>
                </a:solidFill>
                <a:hlinkClick r:id="" action="ppaction://noaction"/>
              </a:rPr>
              <a:t>7.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8657746" y="6418099"/>
            <a:ext cx="34977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solidFill>
                  <a:srgbClr val="00B050"/>
                </a:solidFill>
                <a:hlinkClick r:id="" action="ppaction://noaction"/>
              </a:rPr>
              <a:t>8.</a:t>
            </a:r>
            <a:endParaRPr lang="cs-CZ" b="1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467316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8290" name="Rectangle 2"/>
          <p:cNvSpPr>
            <a:spLocks noGrp="1" noChangeArrowheads="1"/>
          </p:cNvSpPr>
          <p:nvPr>
            <p:ph type="title"/>
          </p:nvPr>
        </p:nvSpPr>
        <p:spPr>
          <a:xfrm>
            <a:off x="468313" y="0"/>
            <a:ext cx="4824412" cy="1143000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cs-CZ" sz="3600" b="1" smtClean="0">
                <a:latin typeface="Book Antiqua" pitchFamily="18" charset="0"/>
              </a:rPr>
              <a:t>Spartakovo povstání </a:t>
            </a:r>
            <a:br>
              <a:rPr lang="cs-CZ" sz="3600" b="1" smtClean="0">
                <a:latin typeface="Book Antiqua" pitchFamily="18" charset="0"/>
              </a:rPr>
            </a:br>
            <a:r>
              <a:rPr lang="cs-CZ" sz="3600" b="1" smtClean="0">
                <a:latin typeface="Book Antiqua" pitchFamily="18" charset="0"/>
              </a:rPr>
              <a:t>(73 – 71 př.n.l.)</a:t>
            </a:r>
          </a:p>
        </p:txBody>
      </p:sp>
      <p:sp>
        <p:nvSpPr>
          <p:cNvPr id="268291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179388" y="1268413"/>
            <a:ext cx="4608512" cy="2736850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cs-CZ" sz="2000" b="1" u="sng" dirty="0" smtClean="0">
                <a:latin typeface="Times New Roman" pitchFamily="18" charset="0"/>
                <a:cs typeface="Times New Roman" pitchFamily="18" charset="0"/>
              </a:rPr>
              <a:t>Spartakus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= gladiátor (otrok) z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Kapuy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. Postavil se do čela povstání, které postihlo celou Itálii a bylo krvavě potlačeno díky rozporům ve statisícové armádě otroků (ukřižováni podél cesty Via Apia).</a:t>
            </a:r>
          </a:p>
        </p:txBody>
      </p:sp>
      <p:pic>
        <p:nvPicPr>
          <p:cNvPr id="268293" name="Picture 5" descr="Spartakovo povstání">
            <a:hlinkClick r:id="rId2"/>
          </p:cNvPr>
          <p:cNvPicPr>
            <a:picLocks noGrp="1" noChangeAspect="1" noChangeArrowheads="1"/>
          </p:cNvPicPr>
          <p:nvPr>
            <p:ph sz="quarter" idx="2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4572000" y="1700213"/>
            <a:ext cx="4371975" cy="5157787"/>
          </a:xfrm>
          <a:noFill/>
        </p:spPr>
      </p:pic>
      <p:pic>
        <p:nvPicPr>
          <p:cNvPr id="268301" name="Picture 13" descr="Soubor:Via appia.jpg">
            <a:hlinkClick r:id="rId4"/>
          </p:cNvPr>
          <p:cNvPicPr>
            <a:picLocks noGrp="1" noChangeAspect="1" noChangeArrowheads="1"/>
          </p:cNvPicPr>
          <p:nvPr>
            <p:ph sz="quarter" idx="3"/>
          </p:nvPr>
        </p:nvPicPr>
        <p:blipFill>
          <a:blip r:embed="rId5" cstate="print"/>
          <a:srcRect/>
          <a:stretch>
            <a:fillRect/>
          </a:stretch>
        </p:blipFill>
        <p:spPr>
          <a:xfrm>
            <a:off x="1116013" y="3357563"/>
            <a:ext cx="2432050" cy="3241675"/>
          </a:xfrm>
        </p:spPr>
      </p:pic>
      <p:pic>
        <p:nvPicPr>
          <p:cNvPr id="268303" name="Picture 15" descr="ActDouglasSpartacus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508625" y="0"/>
            <a:ext cx="3635375" cy="1668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68305" name="Line 17"/>
          <p:cNvSpPr>
            <a:spLocks noChangeShapeType="1"/>
          </p:cNvSpPr>
          <p:nvPr/>
        </p:nvSpPr>
        <p:spPr bwMode="auto">
          <a:xfrm>
            <a:off x="1618631" y="3063330"/>
            <a:ext cx="576758" cy="180181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2" name="Obdélník 1"/>
          <p:cNvSpPr/>
          <p:nvPr/>
        </p:nvSpPr>
        <p:spPr>
          <a:xfrm>
            <a:off x="5158849" y="188640"/>
            <a:ext cx="34977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solidFill>
                  <a:srgbClr val="00B050"/>
                </a:solidFill>
                <a:hlinkClick r:id="" action="ppaction://noaction"/>
              </a:rPr>
              <a:t>9.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4169325" y="3204130"/>
            <a:ext cx="45557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solidFill>
                  <a:srgbClr val="00B050"/>
                </a:solidFill>
                <a:hlinkClick r:id="" action="ppaction://noaction"/>
              </a:rPr>
              <a:t>10.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683568" y="6237312"/>
            <a:ext cx="45557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solidFill>
                  <a:srgbClr val="00B050"/>
                </a:solidFill>
                <a:hlinkClick r:id="" action="ppaction://noaction"/>
              </a:rPr>
              <a:t>11.</a:t>
            </a:r>
            <a:endParaRPr lang="cs-CZ" b="1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82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26829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26829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26829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83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6830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6830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683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82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26" dur="80"/>
                                        <p:tgtEl>
                                          <p:spTgt spid="2682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27" dur="80"/>
                                        <p:tgtEl>
                                          <p:spTgt spid="2682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8" dur="80"/>
                                        <p:tgtEl>
                                          <p:spTgt spid="2682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82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26829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26829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26829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83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26830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683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2683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83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26830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26830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2683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8290" grpId="0"/>
      <p:bldP spid="268291" grpId="0" build="p"/>
      <p:bldP spid="268305" grpId="0" animBg="1"/>
      <p:bldP spid="2" grpId="0"/>
      <p:bldP spid="3" grpId="0"/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92869" name="Picture 5" descr="5014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388" y="0"/>
            <a:ext cx="6000750" cy="475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9286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230438" y="5013325"/>
            <a:ext cx="6913562" cy="2409825"/>
          </a:xfrm>
        </p:spPr>
        <p:txBody>
          <a:bodyPr/>
          <a:lstStyle/>
          <a:p>
            <a:pPr eaLnBrk="1" hangingPunct="1">
              <a:lnSpc>
                <a:spcPct val="80000"/>
              </a:lnSpc>
              <a:buFontTx/>
              <a:buNone/>
            </a:pPr>
            <a:r>
              <a:rPr lang="cs-CZ" sz="2400" b="1" i="1" dirty="0" smtClean="0">
                <a:solidFill>
                  <a:schemeClr val="accent2"/>
                </a:solidFill>
                <a:latin typeface="Times New Roman" pitchFamily="18" charset="0"/>
                <a:cs typeface="Times New Roman" pitchFamily="18" charset="0"/>
              </a:rPr>
              <a:t>Zatímco </a:t>
            </a:r>
            <a:r>
              <a:rPr lang="cs-CZ" sz="2400" b="1" i="1" dirty="0" smtClean="0">
                <a:solidFill>
                  <a:schemeClr val="accent2"/>
                </a:solidFill>
                <a:latin typeface="Times New Roman" pitchFamily="18" charset="0"/>
                <a:cs typeface="Times New Roman" pitchFamily="18" charset="0"/>
              </a:rPr>
              <a:t>většina římských obyvatel bydlela </a:t>
            </a:r>
            <a:r>
              <a:rPr lang="cs-CZ" sz="2400" b="1" i="1" dirty="0" smtClean="0">
                <a:solidFill>
                  <a:schemeClr val="accent2"/>
                </a:solidFill>
                <a:latin typeface="Times New Roman" pitchFamily="18" charset="0"/>
                <a:cs typeface="Times New Roman" pitchFamily="18" charset="0"/>
              </a:rPr>
              <a:t>v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cs-CZ" sz="2400" b="1" i="1" dirty="0" err="1" smtClean="0">
                <a:solidFill>
                  <a:schemeClr val="accent2"/>
                </a:solidFill>
                <a:latin typeface="Times New Roman" pitchFamily="18" charset="0"/>
                <a:cs typeface="Times New Roman" pitchFamily="18" charset="0"/>
              </a:rPr>
              <a:t>insulách</a:t>
            </a:r>
            <a:r>
              <a:rPr lang="cs-CZ" sz="2400" b="1" i="1" dirty="0" smtClean="0">
                <a:solidFill>
                  <a:schemeClr val="accent2"/>
                </a:solidFill>
                <a:latin typeface="Times New Roman" pitchFamily="18" charset="0"/>
                <a:cs typeface="Times New Roman" pitchFamily="18" charset="0"/>
              </a:rPr>
              <a:t>, bohatí Římané obývali </a:t>
            </a:r>
            <a:r>
              <a:rPr lang="cs-CZ" sz="2400" b="1" i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velké luxusní </a:t>
            </a:r>
            <a:r>
              <a:rPr lang="cs-CZ" sz="2400" b="1" i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domy,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cs-CZ" sz="2400" b="1" i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zvané </a:t>
            </a:r>
            <a:r>
              <a:rPr lang="cs-CZ" sz="2400" b="1" i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"</a:t>
            </a:r>
            <a:r>
              <a:rPr lang="cs-CZ" sz="2400" b="1" i="1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domus</a:t>
            </a:r>
            <a:r>
              <a:rPr lang="cs-CZ" sz="2400" b="1" i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"</a:t>
            </a:r>
            <a:r>
              <a:rPr lang="cs-CZ" sz="2400" b="1" i="1" dirty="0" smtClean="0">
                <a:solidFill>
                  <a:schemeClr val="accent2"/>
                </a:solidFill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cs-CZ" sz="2400" b="1" i="1" dirty="0" smtClean="0">
                <a:solidFill>
                  <a:schemeClr val="accent2"/>
                </a:solidFill>
                <a:latin typeface="Times New Roman" pitchFamily="18" charset="0"/>
                <a:cs typeface="Times New Roman" pitchFamily="18" charset="0"/>
              </a:rPr>
              <a:t>(</a:t>
            </a:r>
            <a:r>
              <a:rPr lang="cs-CZ" sz="2400" b="1" i="1" dirty="0" smtClean="0">
                <a:solidFill>
                  <a:schemeClr val="accent2"/>
                </a:solidFill>
                <a:latin typeface="Times New Roman" pitchFamily="18" charset="0"/>
                <a:cs typeface="Times New Roman" pitchFamily="18" charset="0"/>
              </a:rPr>
              <a:t>z tohoto slova vzniklo české slovo "dům")</a:t>
            </a: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92870" name="Text Box 6"/>
          <p:cNvSpPr txBox="1">
            <a:spLocks noChangeArrowheads="1"/>
          </p:cNvSpPr>
          <p:nvPr/>
        </p:nvSpPr>
        <p:spPr bwMode="auto">
          <a:xfrm>
            <a:off x="6588125" y="1700213"/>
            <a:ext cx="1116013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 dirty="0">
                <a:solidFill>
                  <a:schemeClr val="accent2"/>
                </a:solidFill>
                <a:latin typeface="Times New Roman" pitchFamily="18" charset="0"/>
                <a:cs typeface="Times New Roman" pitchFamily="18" charset="0"/>
              </a:rPr>
              <a:t>atrium</a:t>
            </a:r>
          </a:p>
        </p:txBody>
      </p:sp>
      <p:sp>
        <p:nvSpPr>
          <p:cNvPr id="292871" name="Text Box 7"/>
          <p:cNvSpPr txBox="1">
            <a:spLocks noChangeArrowheads="1"/>
          </p:cNvSpPr>
          <p:nvPr/>
        </p:nvSpPr>
        <p:spPr bwMode="auto">
          <a:xfrm>
            <a:off x="6516688" y="908050"/>
            <a:ext cx="1261884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 dirty="0">
                <a:solidFill>
                  <a:schemeClr val="accent2"/>
                </a:solidFill>
                <a:latin typeface="Times New Roman" pitchFamily="18" charset="0"/>
                <a:cs typeface="Times New Roman" pitchFamily="18" charset="0"/>
              </a:rPr>
              <a:t>zahrada</a:t>
            </a:r>
          </a:p>
        </p:txBody>
      </p:sp>
      <p:sp>
        <p:nvSpPr>
          <p:cNvPr id="292872" name="Text Box 8"/>
          <p:cNvSpPr txBox="1">
            <a:spLocks noChangeArrowheads="1"/>
          </p:cNvSpPr>
          <p:nvPr/>
        </p:nvSpPr>
        <p:spPr bwMode="auto">
          <a:xfrm>
            <a:off x="611188" y="5229225"/>
            <a:ext cx="1088760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 dirty="0">
                <a:solidFill>
                  <a:schemeClr val="accent2"/>
                </a:solidFill>
                <a:latin typeface="Times New Roman" pitchFamily="18" charset="0"/>
                <a:cs typeface="Times New Roman" pitchFamily="18" charset="0"/>
              </a:rPr>
              <a:t>ložnice</a:t>
            </a:r>
          </a:p>
        </p:txBody>
      </p:sp>
      <p:sp>
        <p:nvSpPr>
          <p:cNvPr id="292873" name="Rectangle 9"/>
          <p:cNvSpPr>
            <a:spLocks noChangeArrowheads="1"/>
          </p:cNvSpPr>
          <p:nvPr/>
        </p:nvSpPr>
        <p:spPr bwMode="auto">
          <a:xfrm>
            <a:off x="6300788" y="2852738"/>
            <a:ext cx="2374368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 dirty="0">
                <a:solidFill>
                  <a:schemeClr val="accent2"/>
                </a:solidFill>
                <a:latin typeface="Times New Roman" pitchFamily="18" charset="0"/>
                <a:cs typeface="Times New Roman" pitchFamily="18" charset="0"/>
              </a:rPr>
              <a:t>kuchyň a jídelna</a:t>
            </a:r>
          </a:p>
        </p:txBody>
      </p:sp>
      <p:sp>
        <p:nvSpPr>
          <p:cNvPr id="292874" name="Line 10"/>
          <p:cNvSpPr>
            <a:spLocks noChangeShapeType="1"/>
          </p:cNvSpPr>
          <p:nvPr/>
        </p:nvSpPr>
        <p:spPr bwMode="auto">
          <a:xfrm flipH="1">
            <a:off x="1476375" y="3500438"/>
            <a:ext cx="1295400" cy="1657350"/>
          </a:xfrm>
          <a:prstGeom prst="line">
            <a:avLst/>
          </a:prstGeom>
          <a:noFill/>
          <a:ln w="31750">
            <a:solidFill>
              <a:srgbClr val="000080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292875" name="Line 11"/>
          <p:cNvSpPr>
            <a:spLocks noChangeShapeType="1"/>
          </p:cNvSpPr>
          <p:nvPr/>
        </p:nvSpPr>
        <p:spPr bwMode="auto">
          <a:xfrm>
            <a:off x="2555875" y="836613"/>
            <a:ext cx="3816350" cy="288925"/>
          </a:xfrm>
          <a:prstGeom prst="line">
            <a:avLst/>
          </a:prstGeom>
          <a:noFill/>
          <a:ln w="31750">
            <a:solidFill>
              <a:srgbClr val="000080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292876" name="Line 12"/>
          <p:cNvSpPr>
            <a:spLocks noChangeShapeType="1"/>
          </p:cNvSpPr>
          <p:nvPr/>
        </p:nvSpPr>
        <p:spPr bwMode="auto">
          <a:xfrm>
            <a:off x="4500563" y="1557338"/>
            <a:ext cx="2087562" cy="431800"/>
          </a:xfrm>
          <a:prstGeom prst="line">
            <a:avLst/>
          </a:prstGeom>
          <a:noFill/>
          <a:ln w="31750">
            <a:solidFill>
              <a:srgbClr val="000080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292877" name="Line 13">
            <a:hlinkClick r:id="rId2"/>
          </p:cNvPr>
          <p:cNvSpPr>
            <a:spLocks noChangeShapeType="1"/>
          </p:cNvSpPr>
          <p:nvPr/>
        </p:nvSpPr>
        <p:spPr bwMode="auto">
          <a:xfrm>
            <a:off x="1187450" y="2492375"/>
            <a:ext cx="5040313" cy="576263"/>
          </a:xfrm>
          <a:prstGeom prst="line">
            <a:avLst/>
          </a:prstGeom>
          <a:noFill/>
          <a:ln w="31750">
            <a:solidFill>
              <a:srgbClr val="000080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292878" name="Line 14"/>
          <p:cNvSpPr>
            <a:spLocks noChangeShapeType="1"/>
          </p:cNvSpPr>
          <p:nvPr/>
        </p:nvSpPr>
        <p:spPr bwMode="auto">
          <a:xfrm>
            <a:off x="2484438" y="2060575"/>
            <a:ext cx="3743325" cy="1008063"/>
          </a:xfrm>
          <a:prstGeom prst="line">
            <a:avLst/>
          </a:prstGeom>
          <a:noFill/>
          <a:ln w="31750">
            <a:solidFill>
              <a:srgbClr val="000080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2" name="Obdélník 1"/>
          <p:cNvSpPr/>
          <p:nvPr/>
        </p:nvSpPr>
        <p:spPr>
          <a:xfrm>
            <a:off x="124797" y="4756150"/>
            <a:ext cx="45557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solidFill>
                  <a:srgbClr val="00B050"/>
                </a:solidFill>
                <a:hlinkClick r:id="" action="ppaction://noaction"/>
              </a:rPr>
              <a:t>12.</a:t>
            </a:r>
            <a:endParaRPr lang="cs-CZ" b="1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28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9286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928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928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28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9" dur="80"/>
                                        <p:tgtEl>
                                          <p:spTgt spid="2928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20" dur="80"/>
                                        <p:tgtEl>
                                          <p:spTgt spid="2928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1" dur="80"/>
                                        <p:tgtEl>
                                          <p:spTgt spid="2928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28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26" dur="80"/>
                                        <p:tgtEl>
                                          <p:spTgt spid="2928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27" dur="80"/>
                                        <p:tgtEl>
                                          <p:spTgt spid="2928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8" dur="80"/>
                                        <p:tgtEl>
                                          <p:spTgt spid="2928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28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33" dur="80"/>
                                        <p:tgtEl>
                                          <p:spTgt spid="2928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34" dur="80"/>
                                        <p:tgtEl>
                                          <p:spTgt spid="2928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5" dur="80"/>
                                        <p:tgtEl>
                                          <p:spTgt spid="2928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286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40" dur="80"/>
                                        <p:tgtEl>
                                          <p:spTgt spid="29286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41" dur="80"/>
                                        <p:tgtEl>
                                          <p:spTgt spid="29286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2" dur="80"/>
                                        <p:tgtEl>
                                          <p:spTgt spid="29286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28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47" dur="80"/>
                                        <p:tgtEl>
                                          <p:spTgt spid="29287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48" dur="80"/>
                                        <p:tgtEl>
                                          <p:spTgt spid="29287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9" dur="80"/>
                                        <p:tgtEl>
                                          <p:spTgt spid="29287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28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2928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2928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2928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28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61" dur="80"/>
                                        <p:tgtEl>
                                          <p:spTgt spid="29287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62" dur="80"/>
                                        <p:tgtEl>
                                          <p:spTgt spid="29287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3" dur="80"/>
                                        <p:tgtEl>
                                          <p:spTgt spid="29287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28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2928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500" fill="hold"/>
                                        <p:tgtEl>
                                          <p:spTgt spid="2928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0" dur="500"/>
                                        <p:tgtEl>
                                          <p:spTgt spid="2928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28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5" dur="80"/>
                                        <p:tgtEl>
                                          <p:spTgt spid="29287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76" dur="80"/>
                                        <p:tgtEl>
                                          <p:spTgt spid="29287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7" dur="80"/>
                                        <p:tgtEl>
                                          <p:spTgt spid="29287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28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2" dur="500" fill="hold"/>
                                        <p:tgtEl>
                                          <p:spTgt spid="2928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500" fill="hold"/>
                                        <p:tgtEl>
                                          <p:spTgt spid="2928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4" dur="500"/>
                                        <p:tgtEl>
                                          <p:spTgt spid="2928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28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89" dur="80"/>
                                        <p:tgtEl>
                                          <p:spTgt spid="29287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90" dur="80"/>
                                        <p:tgtEl>
                                          <p:spTgt spid="29287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1" dur="80"/>
                                        <p:tgtEl>
                                          <p:spTgt spid="29287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28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6" dur="500" fill="hold"/>
                                        <p:tgtEl>
                                          <p:spTgt spid="29287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500" fill="hold"/>
                                        <p:tgtEl>
                                          <p:spTgt spid="29287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8" dur="500"/>
                                        <p:tgtEl>
                                          <p:spTgt spid="2928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9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28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1" dur="500" fill="hold"/>
                                        <p:tgtEl>
                                          <p:spTgt spid="29287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500" fill="hold"/>
                                        <p:tgtEl>
                                          <p:spTgt spid="29287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3" dur="500"/>
                                        <p:tgtEl>
                                          <p:spTgt spid="2928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2867" grpId="0" build="p"/>
      <p:bldP spid="292870" grpId="0"/>
      <p:bldP spid="292871" grpId="0"/>
      <p:bldP spid="292872" grpId="0"/>
      <p:bldP spid="292873" grpId="0"/>
      <p:bldP spid="292874" grpId="0" animBg="1"/>
      <p:bldP spid="292875" grpId="0" animBg="1"/>
      <p:bldP spid="292876" grpId="0" animBg="1"/>
      <p:bldP spid="292877" grpId="0" animBg="1"/>
      <p:bldP spid="292878" grpId="0" animBg="1"/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899592" y="0"/>
            <a:ext cx="7772400" cy="764704"/>
          </a:xfrm>
        </p:spPr>
        <p:txBody>
          <a:bodyPr/>
          <a:lstStyle/>
          <a:p>
            <a:r>
              <a:rPr lang="cs-CZ" dirty="0" smtClean="0"/>
              <a:t>Přehled zdrojů a odkazů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A66514-6054-4BDC-84C6-E336E59F1CDD}" type="datetime1">
              <a:rPr lang="cs-CZ" smtClean="0"/>
              <a:pPr/>
              <a:t>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7</a:t>
            </a:fld>
            <a:endParaRPr lang="cs-CZ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1"/>
          </p:nvPr>
        </p:nvSpPr>
        <p:spPr>
          <a:xfrm>
            <a:off x="611560" y="620688"/>
            <a:ext cx="8259590" cy="5976664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1300" dirty="0">
                <a:latin typeface="Times New Roman" pitchFamily="18" charset="0"/>
                <a:cs typeface="Times New Roman" pitchFamily="18" charset="0"/>
              </a:rPr>
              <a:t>TEXT - Tato prezentace slouží jako osnova k výkladu vyučujícího a  podklad pro zápis žáků. </a:t>
            </a:r>
          </a:p>
          <a:p>
            <a:pPr marL="0" indent="0">
              <a:buNone/>
            </a:pPr>
            <a:r>
              <a:rPr lang="cs-CZ" sz="1300" dirty="0">
                <a:latin typeface="Times New Roman" pitchFamily="18" charset="0"/>
                <a:cs typeface="Times New Roman" pitchFamily="18" charset="0"/>
              </a:rPr>
              <a:t>Není-li uvedeno jinak, je materiál dílem autorky podle učebních osnov odpovídajících ŠVP vyučovaných podle učebnic:</a:t>
            </a:r>
          </a:p>
          <a:p>
            <a:pPr marL="0" indent="0">
              <a:buNone/>
            </a:pPr>
            <a:r>
              <a:rPr lang="cs-CZ" sz="1300" dirty="0">
                <a:latin typeface="Times New Roman" pitchFamily="18" charset="0"/>
                <a:cs typeface="Times New Roman" pitchFamily="18" charset="0"/>
              </a:rPr>
              <a:t>UČEBNICE</a:t>
            </a:r>
          </a:p>
          <a:p>
            <a:r>
              <a:rPr lang="cs-CZ" sz="1300" dirty="0">
                <a:latin typeface="Times New Roman" pitchFamily="18" charset="0"/>
                <a:cs typeface="Times New Roman" pitchFamily="18" charset="0"/>
              </a:rPr>
              <a:t>Fraus – Dějepis pro 6.ročník</a:t>
            </a:r>
          </a:p>
          <a:p>
            <a:r>
              <a:rPr lang="cs-CZ" sz="1300" dirty="0" err="1">
                <a:latin typeface="Times New Roman" pitchFamily="18" charset="0"/>
                <a:cs typeface="Times New Roman" pitchFamily="18" charset="0"/>
              </a:rPr>
              <a:t>V.Michovský</a:t>
            </a:r>
            <a:r>
              <a:rPr lang="cs-CZ" sz="1300" dirty="0">
                <a:latin typeface="Times New Roman" pitchFamily="18" charset="0"/>
                <a:cs typeface="Times New Roman" pitchFamily="18" charset="0"/>
              </a:rPr>
              <a:t> „Pravěk a starověk pro ZŠ“, SPN 1. a 2. díl</a:t>
            </a:r>
          </a:p>
          <a:p>
            <a:r>
              <a:rPr lang="cs-CZ" sz="1300" dirty="0" err="1">
                <a:latin typeface="Times New Roman" pitchFamily="18" charset="0"/>
                <a:cs typeface="Times New Roman" pitchFamily="18" charset="0"/>
              </a:rPr>
              <a:t>J.Rulf</a:t>
            </a:r>
            <a:r>
              <a:rPr lang="cs-CZ" sz="1300" dirty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1300" dirty="0" err="1">
                <a:latin typeface="Times New Roman" pitchFamily="18" charset="0"/>
                <a:cs typeface="Times New Roman" pitchFamily="18" charset="0"/>
              </a:rPr>
              <a:t>V.Válková</a:t>
            </a:r>
            <a:r>
              <a:rPr lang="cs-CZ" sz="1300" dirty="0">
                <a:latin typeface="Times New Roman" pitchFamily="18" charset="0"/>
                <a:cs typeface="Times New Roman" pitchFamily="18" charset="0"/>
              </a:rPr>
              <a:t>  „Pravěk a starověk pro 6.ročník ZŠ“, SPN</a:t>
            </a:r>
          </a:p>
          <a:p>
            <a:pPr marL="0" lvl="0" indent="0">
              <a:buNone/>
            </a:pPr>
            <a:r>
              <a:rPr lang="cs-CZ" sz="1300" dirty="0">
                <a:latin typeface="Times New Roman" pitchFamily="18" charset="0"/>
                <a:cs typeface="Times New Roman" pitchFamily="18" charset="0"/>
              </a:rPr>
              <a:t>INTERNET – </a:t>
            </a:r>
            <a:r>
              <a:rPr lang="cs-CZ" sz="1300" dirty="0" err="1">
                <a:latin typeface="Times New Roman" pitchFamily="18" charset="0"/>
                <a:cs typeface="Times New Roman" pitchFamily="18" charset="0"/>
              </a:rPr>
              <a:t>Youtube</a:t>
            </a:r>
            <a:r>
              <a:rPr lang="cs-CZ" sz="1300" dirty="0">
                <a:latin typeface="Times New Roman" pitchFamily="18" charset="0"/>
                <a:cs typeface="Times New Roman" pitchFamily="18" charset="0"/>
              </a:rPr>
              <a:t> - viz odkazy v prezentaci</a:t>
            </a:r>
          </a:p>
          <a:p>
            <a:pPr marL="0" indent="0">
              <a:buNone/>
            </a:pPr>
            <a:r>
              <a:rPr lang="cs-CZ" sz="1300" dirty="0">
                <a:hlinkClick r:id="rId2"/>
              </a:rPr>
              <a:t>http://</a:t>
            </a:r>
            <a:r>
              <a:rPr lang="cs-CZ" sz="1300" dirty="0" smtClean="0">
                <a:hlinkClick r:id="rId2"/>
              </a:rPr>
              <a:t>www.youtube.com/watch?v=yEwBa6h_G_s</a:t>
            </a:r>
            <a:endParaRPr lang="cs-CZ" sz="1300" dirty="0" smtClean="0"/>
          </a:p>
          <a:p>
            <a:pPr marL="0" indent="0">
              <a:buNone/>
            </a:pPr>
            <a:r>
              <a:rPr lang="cs-CZ" sz="1300" dirty="0">
                <a:hlinkClick r:id="rId3"/>
              </a:rPr>
              <a:t>http://www.youtube.com/watch?v=Hu90eMHTkMg&amp;feature=related</a:t>
            </a:r>
            <a:endParaRPr lang="cs-CZ" sz="1300" dirty="0"/>
          </a:p>
          <a:p>
            <a:pPr marL="0" indent="0">
              <a:buNone/>
            </a:pPr>
            <a:r>
              <a:rPr lang="cs-CZ" sz="1300" dirty="0">
                <a:hlinkClick r:id="rId4"/>
              </a:rPr>
              <a:t>http://www.youtube.com/watch?v=0-_ia-ib7KU&amp;feature=related</a:t>
            </a:r>
            <a:endParaRPr lang="cs-CZ" sz="1300" dirty="0"/>
          </a:p>
          <a:p>
            <a:pPr marL="0" lvl="0" indent="0">
              <a:buNone/>
            </a:pPr>
            <a:r>
              <a:rPr lang="cs-CZ" sz="1300" dirty="0" smtClean="0">
                <a:latin typeface="Times New Roman" pitchFamily="18" charset="0"/>
                <a:cs typeface="Times New Roman" pitchFamily="18" charset="0"/>
              </a:rPr>
              <a:t>OBRÁZKY</a:t>
            </a:r>
            <a:endParaRPr lang="cs-CZ" sz="1300" dirty="0">
              <a:latin typeface="Times New Roman" pitchFamily="18" charset="0"/>
              <a:cs typeface="Times New Roman" pitchFamily="18" charset="0"/>
            </a:endParaRPr>
          </a:p>
          <a:p>
            <a:pPr marL="514350" indent="-514350">
              <a:buAutoNum type="arabicPeriod"/>
            </a:pPr>
            <a:r>
              <a:rPr lang="cs-CZ" sz="1300" dirty="0">
                <a:latin typeface="Times New Roman" pitchFamily="18" charset="0"/>
                <a:cs typeface="Times New Roman" pitchFamily="18" charset="0"/>
                <a:hlinkClick r:id="rId5"/>
              </a:rPr>
              <a:t>http://</a:t>
            </a:r>
            <a:r>
              <a:rPr lang="cs-CZ" sz="1300" dirty="0" smtClean="0">
                <a:latin typeface="Times New Roman" pitchFamily="18" charset="0"/>
                <a:cs typeface="Times New Roman" pitchFamily="18" charset="0"/>
                <a:hlinkClick r:id="rId5"/>
              </a:rPr>
              <a:t>sk.detske-hry.com/na-sochy-12134.htm</a:t>
            </a:r>
            <a:endParaRPr lang="cs-CZ" sz="1300" dirty="0" smtClean="0">
              <a:latin typeface="Times New Roman" pitchFamily="18" charset="0"/>
              <a:cs typeface="Times New Roman" pitchFamily="18" charset="0"/>
            </a:endParaRPr>
          </a:p>
          <a:p>
            <a:pPr marL="514350" indent="-514350">
              <a:buAutoNum type="arabicPeriod"/>
            </a:pPr>
            <a:r>
              <a:rPr lang="cs-CZ" sz="1300" dirty="0">
                <a:latin typeface="Times New Roman" pitchFamily="18" charset="0"/>
                <a:cs typeface="Times New Roman" pitchFamily="18" charset="0"/>
                <a:hlinkClick r:id="rId6"/>
              </a:rPr>
              <a:t>http://www.papo.cz/Historie</a:t>
            </a:r>
            <a:r>
              <a:rPr lang="cs-CZ" sz="1300" dirty="0" smtClean="0">
                <a:latin typeface="Times New Roman" pitchFamily="18" charset="0"/>
                <a:cs typeface="Times New Roman" pitchFamily="18" charset="0"/>
                <a:hlinkClick r:id="rId6"/>
              </a:rPr>
              <a:t>/</a:t>
            </a:r>
            <a:endParaRPr lang="cs-CZ" sz="1300" dirty="0" smtClean="0">
              <a:latin typeface="Times New Roman" pitchFamily="18" charset="0"/>
              <a:cs typeface="Times New Roman" pitchFamily="18" charset="0"/>
            </a:endParaRPr>
          </a:p>
          <a:p>
            <a:pPr marL="514350" indent="-514350">
              <a:buAutoNum type="arabicPeriod"/>
            </a:pPr>
            <a:r>
              <a:rPr lang="cs-CZ" sz="1300" dirty="0">
                <a:latin typeface="Times New Roman" pitchFamily="18" charset="0"/>
                <a:cs typeface="Times New Roman" pitchFamily="18" charset="0"/>
                <a:hlinkClick r:id="rId7"/>
              </a:rPr>
              <a:t>http://</a:t>
            </a:r>
            <a:r>
              <a:rPr lang="cs-CZ" sz="1300" dirty="0" smtClean="0">
                <a:latin typeface="Times New Roman" pitchFamily="18" charset="0"/>
                <a:cs typeface="Times New Roman" pitchFamily="18" charset="0"/>
                <a:hlinkClick r:id="rId7"/>
              </a:rPr>
              <a:t>www.selfhelpwarehouse.com/category/sand-play-miniatures.html</a:t>
            </a:r>
            <a:endParaRPr lang="cs-CZ" sz="1300" dirty="0" smtClean="0">
              <a:latin typeface="Times New Roman" pitchFamily="18" charset="0"/>
              <a:cs typeface="Times New Roman" pitchFamily="18" charset="0"/>
            </a:endParaRPr>
          </a:p>
          <a:p>
            <a:pPr marL="514350" indent="-514350">
              <a:buAutoNum type="arabicPeriod"/>
            </a:pPr>
            <a:r>
              <a:rPr lang="cs-CZ" sz="1300" dirty="0">
                <a:latin typeface="Times New Roman" pitchFamily="18" charset="0"/>
                <a:cs typeface="Times New Roman" pitchFamily="18" charset="0"/>
                <a:hlinkClick r:id="rId8"/>
              </a:rPr>
              <a:t>http://vladcizivlu.blog.cz</a:t>
            </a:r>
            <a:r>
              <a:rPr lang="cs-CZ" sz="1300" dirty="0" smtClean="0">
                <a:latin typeface="Times New Roman" pitchFamily="18" charset="0"/>
                <a:cs typeface="Times New Roman" pitchFamily="18" charset="0"/>
                <a:hlinkClick r:id="rId8"/>
              </a:rPr>
              <a:t>/</a:t>
            </a:r>
            <a:endParaRPr lang="cs-CZ" sz="1300" dirty="0" smtClean="0">
              <a:latin typeface="Times New Roman" pitchFamily="18" charset="0"/>
              <a:cs typeface="Times New Roman" pitchFamily="18" charset="0"/>
            </a:endParaRPr>
          </a:p>
          <a:p>
            <a:pPr marL="514350" indent="-514350">
              <a:buAutoNum type="arabicPeriod"/>
            </a:pPr>
            <a:r>
              <a:rPr lang="cs-CZ" sz="1300" dirty="0">
                <a:latin typeface="Times New Roman" pitchFamily="18" charset="0"/>
                <a:cs typeface="Times New Roman" pitchFamily="18" charset="0"/>
                <a:hlinkClick r:id="rId9"/>
              </a:rPr>
              <a:t>http://</a:t>
            </a:r>
            <a:r>
              <a:rPr lang="cs-CZ" sz="1300" dirty="0" smtClean="0">
                <a:latin typeface="Times New Roman" pitchFamily="18" charset="0"/>
                <a:cs typeface="Times New Roman" pitchFamily="18" charset="0"/>
                <a:hlinkClick r:id="rId9"/>
              </a:rPr>
              <a:t>history-if.blog.cz/0905/starovek-rim</a:t>
            </a:r>
            <a:endParaRPr lang="cs-CZ" sz="1300" dirty="0" smtClean="0">
              <a:latin typeface="Times New Roman" pitchFamily="18" charset="0"/>
              <a:cs typeface="Times New Roman" pitchFamily="18" charset="0"/>
            </a:endParaRPr>
          </a:p>
          <a:p>
            <a:pPr marL="514350" indent="-514350">
              <a:buAutoNum type="arabicPeriod"/>
            </a:pPr>
            <a:r>
              <a:rPr lang="cs-CZ" sz="1300" dirty="0">
                <a:latin typeface="Times New Roman" pitchFamily="18" charset="0"/>
                <a:cs typeface="Times New Roman" pitchFamily="18" charset="0"/>
                <a:hlinkClick r:id="rId9"/>
              </a:rPr>
              <a:t>http://</a:t>
            </a:r>
            <a:r>
              <a:rPr lang="cs-CZ" sz="1300" dirty="0" smtClean="0">
                <a:latin typeface="Times New Roman" pitchFamily="18" charset="0"/>
                <a:cs typeface="Times New Roman" pitchFamily="18" charset="0"/>
                <a:hlinkClick r:id="rId9"/>
              </a:rPr>
              <a:t>history-if.blog.cz/0905/starovek-rim</a:t>
            </a:r>
            <a:endParaRPr lang="cs-CZ" sz="1300" dirty="0" smtClean="0">
              <a:latin typeface="Times New Roman" pitchFamily="18" charset="0"/>
              <a:cs typeface="Times New Roman" pitchFamily="18" charset="0"/>
            </a:endParaRPr>
          </a:p>
          <a:p>
            <a:pPr marL="514350" indent="-514350">
              <a:buAutoNum type="arabicPeriod"/>
            </a:pPr>
            <a:r>
              <a:rPr lang="cs-CZ" sz="1300" dirty="0">
                <a:latin typeface="Times New Roman" pitchFamily="18" charset="0"/>
                <a:cs typeface="Times New Roman" pitchFamily="18" charset="0"/>
                <a:hlinkClick r:id="rId10"/>
              </a:rPr>
              <a:t>http://ahwar.pise.cz</a:t>
            </a:r>
            <a:r>
              <a:rPr lang="cs-CZ" sz="1300" dirty="0" smtClean="0">
                <a:latin typeface="Times New Roman" pitchFamily="18" charset="0"/>
                <a:cs typeface="Times New Roman" pitchFamily="18" charset="0"/>
                <a:hlinkClick r:id="rId10"/>
              </a:rPr>
              <a:t>/</a:t>
            </a:r>
            <a:endParaRPr lang="cs-CZ" sz="1300" dirty="0" smtClean="0">
              <a:latin typeface="Times New Roman" pitchFamily="18" charset="0"/>
              <a:cs typeface="Times New Roman" pitchFamily="18" charset="0"/>
            </a:endParaRPr>
          </a:p>
          <a:p>
            <a:pPr marL="514350" indent="-514350">
              <a:buAutoNum type="arabicPeriod"/>
            </a:pPr>
            <a:r>
              <a:rPr lang="cs-CZ" sz="1300" dirty="0">
                <a:latin typeface="Times New Roman" pitchFamily="18" charset="0"/>
                <a:cs typeface="Times New Roman" pitchFamily="18" charset="0"/>
                <a:hlinkClick r:id="rId11"/>
              </a:rPr>
              <a:t>http://</a:t>
            </a:r>
            <a:r>
              <a:rPr lang="cs-CZ" sz="1300" dirty="0" smtClean="0">
                <a:latin typeface="Times New Roman" pitchFamily="18" charset="0"/>
                <a:cs typeface="Times New Roman" pitchFamily="18" charset="0"/>
                <a:hlinkClick r:id="rId11"/>
              </a:rPr>
              <a:t>bestpage.cz/gif/gif8.html</a:t>
            </a:r>
            <a:endParaRPr lang="cs-CZ" sz="1300" dirty="0" smtClean="0">
              <a:latin typeface="Times New Roman" pitchFamily="18" charset="0"/>
              <a:cs typeface="Times New Roman" pitchFamily="18" charset="0"/>
            </a:endParaRPr>
          </a:p>
          <a:p>
            <a:pPr marL="514350" indent="-514350">
              <a:buAutoNum type="arabicPeriod"/>
            </a:pPr>
            <a:r>
              <a:rPr lang="cs-CZ" sz="1300" dirty="0">
                <a:latin typeface="Times New Roman" pitchFamily="18" charset="0"/>
                <a:cs typeface="Times New Roman" pitchFamily="18" charset="0"/>
                <a:hlinkClick r:id="rId12"/>
              </a:rPr>
              <a:t>http://</a:t>
            </a:r>
            <a:r>
              <a:rPr lang="cs-CZ" sz="1300" dirty="0" smtClean="0">
                <a:latin typeface="Times New Roman" pitchFamily="18" charset="0"/>
                <a:cs typeface="Times New Roman" pitchFamily="18" charset="0"/>
                <a:hlinkClick r:id="rId12"/>
              </a:rPr>
              <a:t>bohasetha.blog.cz/0902/slavne-historicke-filmy</a:t>
            </a:r>
            <a:endParaRPr lang="cs-CZ" sz="1300" dirty="0" smtClean="0">
              <a:latin typeface="Times New Roman" pitchFamily="18" charset="0"/>
              <a:cs typeface="Times New Roman" pitchFamily="18" charset="0"/>
            </a:endParaRPr>
          </a:p>
          <a:p>
            <a:pPr marL="514350" indent="-514350">
              <a:buAutoNum type="arabicPeriod"/>
            </a:pPr>
            <a:r>
              <a:rPr lang="cs-CZ" sz="1300" dirty="0">
                <a:latin typeface="Times New Roman" pitchFamily="18" charset="0"/>
                <a:cs typeface="Times New Roman" pitchFamily="18" charset="0"/>
                <a:hlinkClick r:id="rId13"/>
              </a:rPr>
              <a:t>http://</a:t>
            </a:r>
            <a:r>
              <a:rPr lang="cs-CZ" sz="1300" dirty="0" smtClean="0">
                <a:latin typeface="Times New Roman" pitchFamily="18" charset="0"/>
                <a:cs typeface="Times New Roman" pitchFamily="18" charset="0"/>
                <a:hlinkClick r:id="rId13"/>
              </a:rPr>
              <a:t>zstrebivlice.blog.cz/0603/referat-6-trida-staroveky-rim-krize-a-zanik-republiky</a:t>
            </a:r>
            <a:endParaRPr lang="cs-CZ" sz="1300" dirty="0" smtClean="0">
              <a:latin typeface="Times New Roman" pitchFamily="18" charset="0"/>
              <a:cs typeface="Times New Roman" pitchFamily="18" charset="0"/>
            </a:endParaRPr>
          </a:p>
          <a:p>
            <a:pPr marL="514350" indent="-514350">
              <a:buAutoNum type="arabicPeriod"/>
            </a:pPr>
            <a:r>
              <a:rPr lang="cs-CZ" sz="1300" dirty="0">
                <a:latin typeface="Times New Roman" pitchFamily="18" charset="0"/>
                <a:cs typeface="Times New Roman" pitchFamily="18" charset="0"/>
                <a:hlinkClick r:id="rId14"/>
              </a:rPr>
              <a:t>http://</a:t>
            </a:r>
            <a:r>
              <a:rPr lang="cs-CZ" sz="1300" dirty="0" smtClean="0">
                <a:latin typeface="Times New Roman" pitchFamily="18" charset="0"/>
                <a:cs typeface="Times New Roman" pitchFamily="18" charset="0"/>
                <a:hlinkClick r:id="rId14"/>
              </a:rPr>
              <a:t>cs.wikipedia.org/wiki/Soubor:Via_appia.jpg</a:t>
            </a:r>
            <a:endParaRPr lang="cs-CZ" sz="1300" dirty="0" smtClean="0">
              <a:latin typeface="Times New Roman" pitchFamily="18" charset="0"/>
              <a:cs typeface="Times New Roman" pitchFamily="18" charset="0"/>
            </a:endParaRPr>
          </a:p>
          <a:p>
            <a:pPr marL="514350" indent="-514350">
              <a:buAutoNum type="arabicPeriod"/>
            </a:pPr>
            <a:r>
              <a:rPr lang="cs-CZ" sz="1300" dirty="0">
                <a:latin typeface="Times New Roman" pitchFamily="18" charset="0"/>
                <a:cs typeface="Times New Roman" pitchFamily="18" charset="0"/>
                <a:hlinkClick r:id="rId9"/>
              </a:rPr>
              <a:t>http://</a:t>
            </a:r>
            <a:r>
              <a:rPr lang="cs-CZ" sz="1300" dirty="0" smtClean="0">
                <a:latin typeface="Times New Roman" pitchFamily="18" charset="0"/>
                <a:cs typeface="Times New Roman" pitchFamily="18" charset="0"/>
                <a:hlinkClick r:id="rId9"/>
              </a:rPr>
              <a:t>history-if.blog.cz/0905/starovek-rim</a:t>
            </a:r>
            <a:endParaRPr lang="cs-CZ" sz="1300" dirty="0" smtClean="0">
              <a:latin typeface="Times New Roman" pitchFamily="18" charset="0"/>
              <a:cs typeface="Times New Roman" pitchFamily="18" charset="0"/>
            </a:endParaRPr>
          </a:p>
          <a:p>
            <a:pPr marL="514350" indent="-514350">
              <a:buAutoNum type="arabicPeriod"/>
            </a:pPr>
            <a:endParaRPr lang="cs-CZ" sz="1300" dirty="0" smtClean="0">
              <a:latin typeface="Times New Roman" pitchFamily="18" charset="0"/>
              <a:cs typeface="Times New Roman" pitchFamily="18" charset="0"/>
            </a:endParaRPr>
          </a:p>
          <a:p>
            <a:pPr marL="514350" indent="-514350">
              <a:buAutoNum type="arabicPeriod"/>
            </a:pP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 marL="514350" indent="-514350">
              <a:buAutoNum type="arabicPeriod"/>
            </a:pP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 marL="514350" indent="-514350">
              <a:buAutoNum type="arabicPeriod"/>
            </a:pP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 marL="514350" indent="-514350">
              <a:buAutoNum type="arabicPeriod"/>
            </a:pP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 marL="514350" indent="-514350">
              <a:buAutoNum type="arabicPeriod"/>
            </a:pP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 marL="514350" indent="-514350">
              <a:buAutoNum type="arabicPeriod"/>
            </a:pP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 marL="514350" indent="-514350">
              <a:buAutoNum type="arabicPeriod"/>
            </a:pP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 marL="514350" indent="-514350">
              <a:buAutoNum type="arabicPeriod"/>
            </a:pPr>
            <a:endParaRPr lang="cs-CZ" sz="1400" dirty="0">
              <a:latin typeface="Times New Roman" pitchFamily="18" charset="0"/>
              <a:cs typeface="Times New Roman" pitchFamily="18" charset="0"/>
            </a:endParaRP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195</TotalTime>
  <Words>334</Words>
  <Application>Microsoft Office PowerPoint</Application>
  <PresentationFormat>Předvádění na obrazovce (4:3)</PresentationFormat>
  <Paragraphs>77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Jmění</vt:lpstr>
      <vt:lpstr>Základní škola a mateřská škola Staré Město   Interaktivní škola pro žáka 21.století</vt:lpstr>
      <vt:lpstr>STAROVĚKÝ  ŘÍM</vt:lpstr>
      <vt:lpstr>Krize římské republiky</vt:lpstr>
      <vt:lpstr>Prezentace aplikace PowerPoint</vt:lpstr>
      <vt:lpstr>Spartakovo povstání  (73 – 71 př.n.l.)</vt:lpstr>
      <vt:lpstr>Prezentace aplikace PowerPoint</vt:lpstr>
      <vt:lpstr>Přehled zdrojů a odkazů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Interaktivní škola pro žáka 21.století</dc:title>
  <dc:creator>icts</dc:creator>
  <cp:lastModifiedBy>Barbora Mazurová</cp:lastModifiedBy>
  <cp:revision>29</cp:revision>
  <dcterms:created xsi:type="dcterms:W3CDTF">2010-07-04T09:26:34Z</dcterms:created>
  <dcterms:modified xsi:type="dcterms:W3CDTF">2013-01-02T22:31:04Z</dcterms:modified>
</cp:coreProperties>
</file>