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2" r:id="rId2"/>
    <p:sldId id="280" r:id="rId3"/>
    <p:sldId id="274" r:id="rId4"/>
    <p:sldId id="275" r:id="rId5"/>
    <p:sldId id="276" r:id="rId6"/>
    <p:sldId id="277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40529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56823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9FBB7-D93F-4284-91B0-C519D2F26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k.detske-hry.com/na-sochy-12134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www.latina-zdarma.cz/article/2011052401-milites-cviceni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noberion.blog.cz/0707/10-proc-chodili-ve-starem-rime-otroci-obleceni-jako-normalni-obcane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www.google.cz/imgres?hl=cs&amp;tbo=d&amp;biw=1366&amp;bih=643&amp;tbm=isch&amp;tbnid=j-ib5a8eZd3fzM:&amp;imgrefurl=http://katalog.estranky.cz/stranka/644347/ceska-republika&amp;docid=-Dh-YeHkUNQ2aM&amp;imgurl=http://www.helpforenglish.cz/file.php%3Fid%3D17_1255507292_14_otrok&amp;w=1325&amp;h=1421&amp;ei=KLnkUMasEoTbsgbs0ICQCA&amp;zoom=1&amp;iact=rc&amp;dur=328&amp;sig=108028922522782337634&amp;page=1&amp;tbnh=114&amp;tbnw=106&amp;start=0&amp;ndsp=37&amp;ved=1t:429,r:0,s:0,i:85&amp;tx=61&amp;ty=47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amepark.cz/asterix_obelix_451452.htm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1.gif"/><Relationship Id="rId2" Type="http://schemas.openxmlformats.org/officeDocument/2006/relationships/hyperlink" Target="http://www.romanreligion.org/content/wp-content/uploads/Portrait_of_Julius_Caesar_color_pencil_MJM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gif"/><Relationship Id="rId5" Type="http://schemas.openxmlformats.org/officeDocument/2006/relationships/hyperlink" Target="http://www.mce.k12tn.net/ancient_rome/time_line.htm" TargetMode="External"/><Relationship Id="rId4" Type="http://schemas.openxmlformats.org/officeDocument/2006/relationships/image" Target="../media/image9.pn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hyperlink" Target="http://www.gif-anime-gratuit.com/Characters-TV/asterix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g.cz/sekce/historie/referaty/starovek/rim/vrazda-caesara.htm" TargetMode="External"/><Relationship Id="rId2" Type="http://schemas.openxmlformats.org/officeDocument/2006/relationships/hyperlink" Target="http://web.libimseti.cz/LUCky.luKA/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amepark.cz/asterix_obelix_451452.htm" TargetMode="External"/><Relationship Id="rId3" Type="http://schemas.openxmlformats.org/officeDocument/2006/relationships/hyperlink" Target="http://sk.detske-hry.com/na-sochy-12134.htm" TargetMode="External"/><Relationship Id="rId7" Type="http://schemas.openxmlformats.org/officeDocument/2006/relationships/hyperlink" Target="http://www.romanreligion.org/content/wp-content/uploads/Portrait_of_Julius_Caesar_color_pencil_MJM.jpg" TargetMode="External"/><Relationship Id="rId2" Type="http://schemas.openxmlformats.org/officeDocument/2006/relationships/hyperlink" Target="http://web.libimseti.cz/LUCky.luKA/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atina-zdarma.cz/article/2011052401-milites-cviceni" TargetMode="External"/><Relationship Id="rId11" Type="http://schemas.openxmlformats.org/officeDocument/2006/relationships/hyperlink" Target="http://www.crg.cz/sekce/historie/referaty/starovek/rim/vrazda-caesara.htm" TargetMode="External"/><Relationship Id="rId5" Type="http://schemas.openxmlformats.org/officeDocument/2006/relationships/hyperlink" Target="http://noberion.blog.cz/0707/10-proc-chodili-ve-starem-rime-otroci-obleceni-jako-normalni-obcane" TargetMode="External"/><Relationship Id="rId10" Type="http://schemas.openxmlformats.org/officeDocument/2006/relationships/hyperlink" Target="http://www.gif-anime-gratuit.com/Characters-TV/asterix.htm" TargetMode="External"/><Relationship Id="rId4" Type="http://schemas.openxmlformats.org/officeDocument/2006/relationships/hyperlink" Target="http://www.dejepisvkostce.estranky.cz/clanky/o.html" TargetMode="External"/><Relationship Id="rId9" Type="http://schemas.openxmlformats.org/officeDocument/2006/relationships/hyperlink" Target="http://www.mce.k12tn.net/ancient_rome/time_lin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848872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Občanské války a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J.Caesar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1" descr="v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7050" y="0"/>
            <a:ext cx="2266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12" descr="v 1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5114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80645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STAROVĚKÝ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ŘÍM</a:t>
            </a:r>
          </a:p>
        </p:txBody>
      </p:sp>
      <p:sp>
        <p:nvSpPr>
          <p:cNvPr id="2" name="Obdélník 1"/>
          <p:cNvSpPr/>
          <p:nvPr/>
        </p:nvSpPr>
        <p:spPr>
          <a:xfrm>
            <a:off x="0" y="64886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12337" y="64447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09752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0"/>
            <a:ext cx="8229600" cy="836613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latin typeface="Book Antiqua" pitchFamily="18" charset="0"/>
              </a:rPr>
              <a:t>Občanské války</a:t>
            </a:r>
          </a:p>
        </p:txBody>
      </p:sp>
      <p:sp>
        <p:nvSpPr>
          <p:cNvPr id="269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36588" y="836613"/>
            <a:ext cx="8507412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Na další vývoj římské republiky měla vliv </a:t>
            </a:r>
            <a:r>
              <a:rPr lang="cs-CZ" sz="1800" u="sng" dirty="0" smtClean="0">
                <a:latin typeface="Times New Roman" pitchFamily="18" charset="0"/>
                <a:cs typeface="Times New Roman" pitchFamily="18" charset="0"/>
              </a:rPr>
              <a:t>žoldnéřská armáda</a:t>
            </a:r>
          </a:p>
          <a:p>
            <a:pPr eaLnBrk="1" hangingPunct="1">
              <a:lnSpc>
                <a:spcPct val="90000"/>
              </a:lnSpc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           proti vnitřní hrozbě                        proti vnějším nepřátelům</a:t>
            </a:r>
          </a:p>
          <a:p>
            <a:pPr eaLnBrk="1" hangingPunct="1">
              <a:lnSpc>
                <a:spcPct val="90000"/>
              </a:lnSpc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otroci        rozpory mezi vrstvami</a:t>
            </a:r>
          </a:p>
          <a:p>
            <a:pPr eaLnBrk="1" hangingPunct="1">
              <a:lnSpc>
                <a:spcPct val="90000"/>
              </a:lnSpc>
            </a:pPr>
            <a:endParaRPr lang="cs-CZ" sz="1800" dirty="0" smtClean="0"/>
          </a:p>
        </p:txBody>
      </p:sp>
      <p:sp>
        <p:nvSpPr>
          <p:cNvPr id="269318" name="AutoShape 6"/>
          <p:cNvSpPr>
            <a:spLocks noChangeArrowheads="1"/>
          </p:cNvSpPr>
          <p:nvPr/>
        </p:nvSpPr>
        <p:spPr bwMode="auto">
          <a:xfrm rot="3512600">
            <a:off x="5076031" y="1053307"/>
            <a:ext cx="185737" cy="762000"/>
          </a:xfrm>
          <a:prstGeom prst="downArrow">
            <a:avLst>
              <a:gd name="adj1" fmla="val 50000"/>
              <a:gd name="adj2" fmla="val 1025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9320" name="AutoShape 8"/>
          <p:cNvSpPr>
            <a:spLocks noChangeArrowheads="1"/>
          </p:cNvSpPr>
          <p:nvPr/>
        </p:nvSpPr>
        <p:spPr bwMode="auto">
          <a:xfrm rot="-3392036">
            <a:off x="6598444" y="1042194"/>
            <a:ext cx="211137" cy="752475"/>
          </a:xfrm>
          <a:prstGeom prst="downArrow">
            <a:avLst>
              <a:gd name="adj1" fmla="val 50000"/>
              <a:gd name="adj2" fmla="val 8909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9321" name="AutoShape 9"/>
          <p:cNvSpPr>
            <a:spLocks noChangeArrowheads="1"/>
          </p:cNvSpPr>
          <p:nvPr/>
        </p:nvSpPr>
        <p:spPr bwMode="auto">
          <a:xfrm rot="-3785177">
            <a:off x="4175919" y="1951831"/>
            <a:ext cx="215900" cy="865188"/>
          </a:xfrm>
          <a:prstGeom prst="downArrow">
            <a:avLst>
              <a:gd name="adj1" fmla="val 50000"/>
              <a:gd name="adj2" fmla="val 1001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9322" name="AutoShape 10"/>
          <p:cNvSpPr>
            <a:spLocks noChangeArrowheads="1"/>
          </p:cNvSpPr>
          <p:nvPr/>
        </p:nvSpPr>
        <p:spPr bwMode="auto">
          <a:xfrm rot="3512600">
            <a:off x="2663032" y="1953418"/>
            <a:ext cx="215900" cy="862013"/>
          </a:xfrm>
          <a:prstGeom prst="downArrow">
            <a:avLst>
              <a:gd name="adj1" fmla="val 50000"/>
              <a:gd name="adj2" fmla="val 9981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026" name="Picture 2" descr="miles Romanu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6099" y="2072258"/>
            <a:ext cx="301790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3.gstatic.com/images?q=tbn:ANd9GcQ_UTr6_Obv9FzkqPK5LwAThNuF_Z3gGPUPERffse8Hx5rha8w2aw2qniVv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53" y="3631382"/>
            <a:ext cx="268252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ods.dokom.net/ge-scharnhorst/wirth2003/rom/images/tog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6308" y="3247027"/>
            <a:ext cx="3359309" cy="320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614237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70982" y="608314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604448" y="515924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693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693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693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9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9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9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9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9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9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9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9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69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9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9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9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69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69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9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69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69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69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69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14" grpId="0"/>
      <p:bldP spid="269318" grpId="0" animBg="1"/>
      <p:bldP spid="269320" grpId="0" animBg="1"/>
      <p:bldP spid="269321" grpId="0" animBg="1"/>
      <p:bldP spid="269322" grpId="0" animBg="1"/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5357" y="-171399"/>
            <a:ext cx="1976128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6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7" y="188913"/>
            <a:ext cx="6955969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Krize římské republiky vyústila v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občanské války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kterými se ctižádostiví politikové snaží získat pro sebe neomezenou moc. Nejvýznamnější z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nich: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Gaius</a:t>
            </a:r>
            <a:r>
              <a:rPr lang="cs-CZ" sz="24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Julius Caesar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politik a vojevůdce (konzul)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správce provincie </a:t>
            </a:r>
            <a:r>
              <a:rPr lang="cs-CZ" sz="2000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Galie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(triumf)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diktátor doživotní (od r.49 př.n.l.)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zavražděn 15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44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př.n.l. v senátu </a:t>
            </a:r>
            <a:r>
              <a:rPr lang="cs-CZ" sz="20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(„I ty, můj synu - </a:t>
            </a:r>
            <a:r>
              <a:rPr lang="cs-CZ" sz="2000" b="1" i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Brute</a:t>
            </a:r>
            <a:r>
              <a:rPr lang="cs-CZ" sz="20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?“)</a:t>
            </a:r>
            <a:endParaRPr lang="cs-CZ" sz="2000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 jeho smrti vypukly nové občanské války,                               které ukončily  období římské republiky!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</p:txBody>
      </p:sp>
      <p:pic>
        <p:nvPicPr>
          <p:cNvPr id="306186" name="Picture 10" descr="Caesar%27s_Campaigns_in_Gaul%2C_1st_century_B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880345"/>
            <a:ext cx="3851920" cy="3977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jocaesar.gif (10909 bytes)">
            <a:hlinkClick r:id="rId5"/>
          </p:cNvPr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334" y="4509120"/>
            <a:ext cx="114291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rutus.gif (10916 bytes)">
            <a:hlinkClick r:id="rId5"/>
          </p:cNvPr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224" y="4434223"/>
            <a:ext cx="939730" cy="173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gamepark.cz/pictures/00/15/46/154697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22373"/>
            <a:ext cx="1728192" cy="315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60469" y="11663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74065" y="630516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06000" y="638185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09201" y="637203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6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6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6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6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6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6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6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6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6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6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6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06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5" descr="caesar1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971" y="692696"/>
            <a:ext cx="3133725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07504" y="270902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43808" y="116632"/>
            <a:ext cx="63001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Ráno 15. března postihla Caesara nevolnost, kvůli čemuž zamýšlel odložit zasedání senátu. Navíc jeho manželce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Calpurnii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se v noci zdálo o jeho zavraždění. 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Decimus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Junius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Brutus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taktéž zapletený do spiknutí, se proto vydal k váhajícímu diktátorovi a přesvědčil ho, aby jednání neodkládal. Poté se společně Caesar a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Decimus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Brutus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odebrali do divadla. Během cesty obdržel Caesar dopis s varováním o atentátu, ten jej ale odložil s tím, že si ho přečte později. Marcus Antonius, který měl nejasné tušení o komplotu, jež nabyl předchozí noci po setkání s rozrušeným 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Serviliem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Cascou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se obával nejhoršího a chystal se Caesara zadržet na schodech před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Pompeiovým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divadlem. Avšak jeden ze spiklenců zde s ním pod jakousi záminkou zapředl dlouhý rozhovor.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3441680"/>
            <a:ext cx="903649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 senátu se Lucius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Tillius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Cimber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obrátil na Caesara s prosbou o milost pro svého bratra, což ale diktátor odmítl. Poté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Cimber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začal strhávat z Caesara jeho tógu. Spiklenci se po tomto smluveném znamení shlukli kolem diktátora, načež ho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Casca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říznul svojí dýkou do krku. Caesar se obrátil proti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Cascovi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 obořil se na něho slovy: „Praničemný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Casco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co to děláš?“ Vystrašený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Casca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zvolal řecky ke svým druhům o pomoc. V krátké chvíli se všichni spiklenci, včetně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Bruta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vrhli s obnaženými noži na diktátora. Caesar se pokusil uniknout, ale sevřen nepřáteli a oslepen vlastní krví zakopl a upadl. Spiklenci mu zasadili údajně třiadvacet ran, jimž Caesar podlehl. Caesarova poslední slova nejsou známa zcela s jistotou a nadále zůstávají předmětem zkoumání badatelů a historiků. V Shakespearově dramatu Julius Caesar znějí jeho poslední slova Et tu,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Brute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 („I ty,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Brute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?“). Jedná se však o pouhou Shakespearovu uměleckou invenci. Podle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Suetonia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pravil řecky 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Kai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sí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teknón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 („I ty, můj synu?“). 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Plútarchos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 udává, že Caesar neřekl nic, pouze když spatřil mezi spiklenci </a:t>
            </a:r>
            <a:r>
              <a:rPr lang="cs-CZ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Bruta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přehodil si tógu přes hlavu.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9361" y="332656"/>
            <a:ext cx="9144000" cy="1531925"/>
          </a:xfrm>
        </p:spPr>
        <p:txBody>
          <a:bodyPr>
            <a:normAutofit/>
          </a:bodyPr>
          <a:lstStyle/>
          <a:p>
            <a:r>
              <a:rPr lang="cs-CZ" sz="18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sz="18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dokončení činu se </a:t>
            </a:r>
            <a:r>
              <a:rPr lang="cs-CZ" sz="1800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Brutus</a:t>
            </a:r>
            <a:r>
              <a:rPr lang="cs-CZ" sz="18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pokusil promluvit, avšak vyděšení senátoři se ihned rozutekli na všechny strany, zatímco Caesarovo zakrvácené tělo leželo u podstavce </a:t>
            </a:r>
            <a:r>
              <a:rPr lang="cs-CZ" sz="1800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Pompeiovy</a:t>
            </a:r>
            <a:r>
              <a:rPr lang="cs-CZ" sz="18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sochy. Spiklenci volající, že osvobodili Řím, vyběhli na fórum a ukazovali svoje zkrvavené ruce ohromenému lidu. Antonius, </a:t>
            </a:r>
            <a:r>
              <a:rPr lang="cs-CZ" sz="1800" i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Lepidus</a:t>
            </a:r>
            <a:r>
              <a:rPr lang="cs-CZ" sz="18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 ostatní senátoři se v panice rozprchli do bezpečí svých domovů. </a:t>
            </a:r>
            <a:endParaRPr lang="cs-CZ" sz="1600" b="1" i="1" dirty="0" smtClean="0">
              <a:solidFill>
                <a:schemeClr val="accent2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41264" y="5238492"/>
            <a:ext cx="3222357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web.libimseti.cz/LUCky.luKA/2</a:t>
            </a:r>
            <a:endParaRPr lang="cs-CZ" sz="1600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56504" y="4869160"/>
            <a:ext cx="1091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Převzato z </a:t>
            </a:r>
            <a:endParaRPr lang="cs-CZ" dirty="0"/>
          </a:p>
        </p:txBody>
      </p:sp>
      <p:pic>
        <p:nvPicPr>
          <p:cNvPr id="5" name="Picture 7" descr="caesar-vrazda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22432" y="1792024"/>
            <a:ext cx="5003800" cy="451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3250" y="1772816"/>
            <a:ext cx="36724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Avšak triumfující „osvoboditelé“ neměli žádný plán jak postupovat po Caesarově smrti. Znejistělí nedostatkem veřejné podpory pro svůj čin se stáhli ve zmatku do chrámu Jova Nejlepšího a Největšího, kde vyčkávali dalšího vývoje. Místo očekávané svobody se Římanům dostalo dalších třinácti let občanských válek.</a:t>
            </a:r>
          </a:p>
        </p:txBody>
      </p:sp>
      <p:sp>
        <p:nvSpPr>
          <p:cNvPr id="6" name="Obdélník 5"/>
          <p:cNvSpPr/>
          <p:nvPr/>
        </p:nvSpPr>
        <p:spPr>
          <a:xfrm>
            <a:off x="8676456" y="6330876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71600" y="0"/>
            <a:ext cx="7772400" cy="76470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395536" y="692696"/>
            <a:ext cx="8568952" cy="61653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5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5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5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5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indent="0">
              <a:buNone/>
            </a:pPr>
            <a:r>
              <a:rPr lang="cs-CZ" sz="1500" dirty="0">
                <a:hlinkClick r:id="rId2"/>
              </a:rPr>
              <a:t>http://</a:t>
            </a:r>
            <a:r>
              <a:rPr lang="cs-CZ" sz="1500" dirty="0" smtClean="0">
                <a:hlinkClick r:id="rId2"/>
              </a:rPr>
              <a:t>web.libimseti.cz/LUCky.luKA/2</a:t>
            </a:r>
            <a:endParaRPr lang="cs-CZ" sz="1500" dirty="0" smtClean="0"/>
          </a:p>
          <a:p>
            <a:pPr marL="0" indent="0"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15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3"/>
              </a:rPr>
              <a:t>sk.detske-hry.com/na-sochy-12134.htm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15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www.dejepisvkostce.estranky.cz/clanky/o.html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5"/>
              </a:rPr>
              <a:t>noberion.blog.cz/0707/10-proc-chodili-ve-starem-rime-otroci-obleceni-jako-normalni-obcane</a:t>
            </a:r>
            <a:endParaRPr lang="cs-CZ" sz="15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</a:t>
            </a:r>
            <a:r>
              <a:rPr lang="cs-CZ" sz="1500" dirty="0">
                <a:latin typeface="Times New Roman" pitchFamily="18" charset="0"/>
                <a:cs typeface="Times New Roman" pitchFamily="18" charset="0"/>
                <a:hlinkClick r:id="rId6"/>
              </a:rPr>
              <a:t>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www.latina-zdarma.cz/article/2011052401-milites-cviceni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www.romanreligion.org/content/wp-content/uploads/Portrait_of_Julius_Caesar_color_pencil_MJM.jpg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web.libimseti.cz/LUCky.luKA/2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www.gamepark.cz/asterix_obelix_451452.htm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5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9"/>
              </a:rPr>
              <a:t>www.mce.k12tn.net/ancient_rome/time_line.htm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</a:t>
            </a:r>
            <a:r>
              <a:rPr lang="cs-CZ" sz="1500" dirty="0">
                <a:latin typeface="Times New Roman" pitchFamily="18" charset="0"/>
                <a:cs typeface="Times New Roman" pitchFamily="18" charset="0"/>
                <a:hlinkClick r:id="rId10"/>
              </a:rPr>
              <a:t>://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www.gif-anime-gratuit.com/Characters-TV/asterix.htm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</a:t>
            </a:r>
            <a:r>
              <a:rPr lang="cs-CZ" sz="1500" dirty="0">
                <a:latin typeface="Times New Roman" pitchFamily="18" charset="0"/>
                <a:cs typeface="Times New Roman" pitchFamily="18" charset="0"/>
                <a:hlinkClick r:id="rId11"/>
              </a:rPr>
              <a:t>://www.crg.cz/sekce/historie/referaty/starovek/rim/vrazda-caesara.htm</a:t>
            </a:r>
            <a:endParaRPr lang="cs-CZ" sz="15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5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224</TotalTime>
  <Words>442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STAROVĚKÝ  ŘÍM</vt:lpstr>
      <vt:lpstr>Občanské války</vt:lpstr>
      <vt:lpstr>Snímek 4</vt:lpstr>
      <vt:lpstr>Snímek 5</vt:lpstr>
      <vt:lpstr>Snímek 6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33</cp:revision>
  <dcterms:created xsi:type="dcterms:W3CDTF">2010-07-04T09:26:34Z</dcterms:created>
  <dcterms:modified xsi:type="dcterms:W3CDTF">2013-01-03T23:30:15Z</dcterms:modified>
</cp:coreProperties>
</file>