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1" r:id="rId2"/>
    <p:sldId id="259" r:id="rId3"/>
    <p:sldId id="272" r:id="rId4"/>
    <p:sldId id="273" r:id="rId5"/>
    <p:sldId id="268" r:id="rId6"/>
    <p:sldId id="262" r:id="rId7"/>
    <p:sldId id="263" r:id="rId8"/>
    <p:sldId id="275" r:id="rId9"/>
    <p:sldId id="26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50687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429942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z/search?num=10&amp;hl=cs&amp;site=imghp&amp;tbm=isch&amp;source=hp&amp;biw=1366&amp;bih=651&amp;q=ava%C5%99i&amp;oq=ava%C5%99i&amp;gs_l=img.3...1076.3098.0.3647.7.7.0.0.0.0.0.0..0.0...0.0...1ac.1.arOTUidMeE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slovane.cz/rservice.php?akce=tisk&amp;cisloclanku=2008040004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5/5a/Samo1.jpg" TargetMode="External"/><Relationship Id="rId2" Type="http://schemas.openxmlformats.org/officeDocument/2006/relationships/hyperlink" Target="http://www.lovecpokladu.cz/home/slovane-a-avari-i-25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5.ggpht.com/jJ2nwoyIy-h4gX1xUfS2WMCYglluxZTXxbf5PLo3duT-XMU7WU6GqEZ8O0hgwhWoGQn76Q=s119" TargetMode="External"/><Relationship Id="rId5" Type="http://schemas.openxmlformats.org/officeDocument/2006/relationships/hyperlink" Target="http://lh4.ggpht.com/NI5Utk6YqxgSBMWfSaXkUJjIqhdBaNLus51ofsuxlZNRrQ2YxY1A9c1Sgy3-zmcWkGeEgg=s93" TargetMode="External"/><Relationship Id="rId4" Type="http://schemas.openxmlformats.org/officeDocument/2006/relationships/hyperlink" Target="http://lh6.ggpht.com/n5B5iLccK3gyceDU8lRfao4EwKMZuCM2SLriWu2Ra8zSZmXRSClw_b9ahYIeN5VDbbKH=s8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vlastivěda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IV.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Sámova říše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Jana Moravcová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Sámova říše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40000" lnSpcReduction="20000"/>
          </a:bodyPr>
          <a:lstStyle/>
          <a:p>
            <a:pPr algn="just">
              <a:buNone/>
            </a:pPr>
            <a:r>
              <a:rPr lang="cs-CZ" sz="5900" dirty="0" smtClean="0">
                <a:latin typeface="Arial Narrow" pitchFamily="34" charset="0"/>
              </a:rPr>
              <a:t>    Sámo se ke Slovanům vydal za obchodem spolu s dalšími kupci roku 623 z Franské říše (oblast dnešní Francie a Německa). Když dorazili do cíle své cesty, zjistili, že Slované se nacházejí ve válce s Avary. Sámův motiv k účasti v tažení proti Avarům byl zřejmě motivován snahou o udržení odbytiště zboží k prodeji. Sámova družina se přidala na stranu Slovanů. Sámo sám ve vítězném boji prokázal takovou statečnost a velitelskou dovednost, že byl posléze zvolen slovanským králem (jednalo se spíše o náčelníka náčelníků). Vznikl tak velký slovanský kmenový svaz.</a:t>
            </a:r>
          </a:p>
          <a:p>
            <a:pPr algn="just">
              <a:buNone/>
            </a:pPr>
            <a:r>
              <a:rPr lang="cs-CZ" sz="5900" dirty="0" smtClean="0">
                <a:latin typeface="Arial Narrow" pitchFamily="34" charset="0"/>
              </a:rPr>
              <a:t/>
            </a:r>
            <a:br>
              <a:rPr lang="cs-CZ" sz="5900" dirty="0" smtClean="0">
                <a:latin typeface="Arial Narrow" pitchFamily="34" charset="0"/>
              </a:rPr>
            </a:br>
            <a:r>
              <a:rPr lang="cs-CZ" sz="5900" dirty="0" smtClean="0">
                <a:latin typeface="Arial Narrow" pitchFamily="34" charset="0"/>
              </a:rPr>
              <a:t/>
            </a:r>
            <a:br>
              <a:rPr lang="cs-CZ" sz="5900" dirty="0" smtClean="0">
                <a:latin typeface="Arial Narrow" pitchFamily="34" charset="0"/>
              </a:rPr>
            </a:br>
            <a:r>
              <a:rPr lang="cs-CZ" sz="5900" dirty="0" smtClean="0">
                <a:latin typeface="Arial Narrow" pitchFamily="34" charset="0"/>
              </a:rPr>
              <a:t/>
            </a:r>
            <a:br>
              <a:rPr lang="cs-CZ" sz="5900" dirty="0" smtClean="0">
                <a:latin typeface="Arial Narrow" pitchFamily="34" charset="0"/>
              </a:rPr>
            </a:br>
            <a:r>
              <a:rPr lang="cs-CZ" sz="5900" dirty="0" smtClean="0">
                <a:latin typeface="Arial Narrow" pitchFamily="34" charset="0"/>
              </a:rPr>
              <a:t/>
            </a:r>
            <a:br>
              <a:rPr lang="cs-CZ" sz="5900" dirty="0" smtClean="0">
                <a:latin typeface="Arial Narrow" pitchFamily="34" charset="0"/>
              </a:rPr>
            </a:br>
            <a:endParaRPr lang="cs-CZ" sz="5900" dirty="0" smtClean="0">
              <a:latin typeface="Arial Narrow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5" name="Obrázek 4" descr="Samo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860" y="891074"/>
            <a:ext cx="4414803" cy="52525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5" name="Obrázek 4" descr="Samovo_kraljevstvo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71670" y="987011"/>
            <a:ext cx="4929222" cy="48142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9" name="Zástupný symbol pro obsah 6" descr="Avari_na_konjima.jpg">
            <a:hlinkClick r:id="rId2"/>
          </p:cNvPr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2357422" y="1501525"/>
            <a:ext cx="4945436" cy="449924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755576" y="1340768"/>
            <a:ext cx="7772400" cy="45720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800" dirty="0" smtClean="0">
                <a:latin typeface="Arial Narrow" pitchFamily="34" charset="0"/>
              </a:rPr>
              <a:t>   Kde se Sámova říše přesně rozkládala, nevíme a nebyly o ní díky jejímu krátkému trvání nalezeny žádné archeologické doklady. Pouze předpokládáme, že uvnitř jejích hranic ležely také české země. Centrum říše bylo pravděpodobně na jižní Moravě. O Sámovi a jeho sjednocení slovanských kmenů se dozvídáme z písemných záznamů. Popisuje je takzvaná </a:t>
            </a:r>
            <a:r>
              <a:rPr lang="cs-CZ" sz="2800" dirty="0" err="1" smtClean="0">
                <a:latin typeface="Arial Narrow" pitchFamily="34" charset="0"/>
              </a:rPr>
              <a:t>Fredegarova</a:t>
            </a:r>
            <a:r>
              <a:rPr lang="cs-CZ" sz="2800" dirty="0" smtClean="0">
                <a:latin typeface="Arial Narrow" pitchFamily="34" charset="0"/>
              </a:rPr>
              <a:t> kronika sepsaná na území dnešní Francie.</a:t>
            </a:r>
          </a:p>
          <a:p>
            <a:pPr algn="just">
              <a:buNone/>
            </a:pPr>
            <a:endParaRPr lang="cs-CZ" sz="2800" dirty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11560" y="1268760"/>
            <a:ext cx="7772400" cy="4572000"/>
          </a:xfrm>
        </p:spPr>
        <p:txBody>
          <a:bodyPr/>
          <a:lstStyle/>
          <a:p>
            <a:pPr algn="just">
              <a:buNone/>
            </a:pPr>
            <a:r>
              <a:rPr lang="cs-CZ" dirty="0" smtClean="0">
                <a:latin typeface="Arial Narrow" pitchFamily="34" charset="0"/>
              </a:rPr>
              <a:t>    Sámo využil jednoduchosti slovanské společenské struktury a na ní zbudoval svou říši obchodně a vojensky. Napomohla mu ctižádost slovanských obyvatel, kteří chtěli zaujmout stejné společenské postavení jako jejich otcové. Své říši vládl třicet pět let, za tu dobu měl údajně dvanáct slovanských žen a zplodil s nimi třicet sedm dětí, z toho 22 synů a 15 dcer. Zemřel v roce 659. Záhy po jeho smrti se první slovanská říše rozpadla. Nevíme, zda tu nějakou roli hrála jedna z prvních vln moru, která pustošila osídlená území Evropy.</a:t>
            </a:r>
          </a:p>
          <a:p>
            <a:pPr>
              <a:buNone/>
            </a:pPr>
            <a:endParaRPr lang="cs-CZ" dirty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latin typeface="Arial Narrow" pitchFamily="34" charset="0"/>
              </a:rPr>
              <a:t/>
            </a:r>
            <a:br>
              <a:rPr lang="cs-CZ" dirty="0" smtClean="0">
                <a:latin typeface="Arial Narrow" pitchFamily="34" charset="0"/>
              </a:rPr>
            </a:br>
            <a:r>
              <a:rPr lang="cs-CZ" dirty="0" smtClean="0">
                <a:latin typeface="Arial Narrow" pitchFamily="34" charset="0"/>
              </a:rPr>
              <a:t>Slované bydleli v zemnicích, částečně zapuštěných do země.</a:t>
            </a:r>
            <a:r>
              <a:rPr lang="cs-CZ" dirty="0" smtClean="0">
                <a:latin typeface="Arial Narrow" pitchFamily="34" charset="0"/>
                <a:hlinkClick r:id="rId2"/>
              </a:rPr>
              <a:t>Slované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11" name="Zástupný symbol pro obsah 10" descr="Archeos_Modra-zemnice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543028" y="1612433"/>
            <a:ext cx="5743615" cy="410258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a zapiš do sešitu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   Francký kupec S………… sjednotil slovanské kmeny. Bojoval proti A………… </a:t>
            </a:r>
            <a:r>
              <a:rPr lang="cs-CZ" sz="2800" dirty="0" err="1" smtClean="0">
                <a:latin typeface="Arial Narrow" pitchFamily="34" charset="0"/>
              </a:rPr>
              <a:t>a</a:t>
            </a:r>
            <a:r>
              <a:rPr lang="cs-CZ" sz="2800" dirty="0" smtClean="0">
                <a:latin typeface="Arial Narrow" pitchFamily="34" charset="0"/>
              </a:rPr>
              <a:t> porazil je. Vznikl vojenský kmenový svaz - S……………ř………….. Po Sámově smrti se říše ……………………….</a:t>
            </a: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    Slované bydleli v p………………  uctívali mnoho bohů. Např. boha P………….. – vládce hromu, deště, blesku.</a:t>
            </a:r>
          </a:p>
          <a:p>
            <a:pPr>
              <a:buNone/>
            </a:pPr>
            <a:endParaRPr lang="cs-CZ" sz="2800" dirty="0" smtClean="0">
              <a:latin typeface="Arial Narrow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 Narrow" pitchFamily="34" charset="0"/>
              </a:rPr>
              <a:t>    Nakresli obrázek boha Peruna</a:t>
            </a:r>
            <a:endParaRPr lang="cs-CZ" sz="2800" dirty="0">
              <a:latin typeface="Arial Narrow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712968" cy="45720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Učebnice pro </a:t>
            </a:r>
            <a:r>
              <a:rPr lang="cs-CZ" sz="1600" dirty="0" err="1" smtClean="0"/>
              <a:t>IV.třídu</a:t>
            </a:r>
            <a:r>
              <a:rPr lang="cs-CZ" sz="1600" dirty="0" smtClean="0"/>
              <a:t> </a:t>
            </a:r>
            <a:r>
              <a:rPr lang="cs-CZ" sz="1600" dirty="0" err="1" smtClean="0"/>
              <a:t>Prodos</a:t>
            </a:r>
            <a:r>
              <a:rPr lang="cs-CZ" sz="1600" dirty="0" smtClean="0"/>
              <a:t>, SPN</a:t>
            </a:r>
          </a:p>
          <a:p>
            <a:pPr>
              <a:buNone/>
            </a:pPr>
            <a:r>
              <a:rPr lang="cs-CZ" sz="1600" dirty="0" err="1" smtClean="0"/>
              <a:t>WWW</a:t>
            </a:r>
            <a:r>
              <a:rPr lang="cs-CZ" sz="1600" dirty="0" smtClean="0"/>
              <a:t>.</a:t>
            </a:r>
            <a:r>
              <a:rPr lang="cs-CZ" sz="1600" dirty="0" err="1" smtClean="0"/>
              <a:t>komen</a:t>
            </a:r>
            <a:r>
              <a:rPr lang="cs-CZ" sz="1600" dirty="0" smtClean="0"/>
              <a:t> </a:t>
            </a:r>
            <a:r>
              <a:rPr lang="cs-CZ" sz="1600" dirty="0" err="1" smtClean="0"/>
              <a:t>estranky.cz</a:t>
            </a:r>
            <a:endParaRPr lang="cs-CZ" sz="1600" dirty="0" smtClean="0"/>
          </a:p>
          <a:p>
            <a:pPr>
              <a:buNone/>
            </a:pPr>
            <a:r>
              <a:rPr lang="cs-CZ" sz="1600" dirty="0" err="1" smtClean="0"/>
              <a:t>lovecpokladu.cz</a:t>
            </a:r>
            <a:endParaRPr lang="cs-CZ" sz="1600" dirty="0" smtClean="0"/>
          </a:p>
          <a:p>
            <a:pPr>
              <a:buNone/>
            </a:pPr>
            <a:r>
              <a:rPr lang="cs-CZ" sz="1600" dirty="0" err="1" smtClean="0"/>
              <a:t>drakkaria.cz</a:t>
            </a:r>
            <a:endParaRPr lang="cs-CZ" sz="1600" dirty="0" smtClean="0"/>
          </a:p>
          <a:p>
            <a:pPr>
              <a:buNone/>
            </a:pPr>
            <a:r>
              <a:rPr lang="cs-CZ" sz="1600" i="1" dirty="0" err="1" smtClean="0"/>
              <a:t>cr.ic.cz</a:t>
            </a:r>
            <a:endParaRPr lang="cs-CZ" sz="1600" i="1" dirty="0" smtClean="0"/>
          </a:p>
          <a:p>
            <a:pPr>
              <a:buNone/>
            </a:pP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lovecpokladu.cz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home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slovane</a:t>
            </a:r>
            <a:r>
              <a:rPr lang="cs-CZ" sz="1600" dirty="0" smtClean="0">
                <a:hlinkClick r:id="rId2"/>
              </a:rPr>
              <a:t>-a-</a:t>
            </a:r>
            <a:r>
              <a:rPr lang="cs-CZ" sz="1600" dirty="0" err="1" smtClean="0">
                <a:hlinkClick r:id="rId2"/>
              </a:rPr>
              <a:t>avari</a:t>
            </a:r>
            <a:r>
              <a:rPr lang="cs-CZ" sz="1600" dirty="0" smtClean="0">
                <a:hlinkClick r:id="rId2"/>
              </a:rPr>
              <a:t>-i-2508</a:t>
            </a:r>
            <a:endParaRPr lang="cs-CZ" sz="1600" dirty="0" smtClean="0"/>
          </a:p>
          <a:p>
            <a:pPr>
              <a:buNone/>
            </a:pPr>
            <a:r>
              <a:rPr lang="cs-CZ" sz="1600" dirty="0" err="1" smtClean="0"/>
              <a:t>vyletnicek.cz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cs.wikipedia.org/wiki/</a:t>
            </a:r>
            <a:r>
              <a:rPr lang="cs-CZ" sz="1600" b="1" dirty="0" smtClean="0"/>
              <a:t>Sámo</a:t>
            </a:r>
          </a:p>
          <a:p>
            <a:pPr>
              <a:buNone/>
            </a:pPr>
            <a:r>
              <a:rPr lang="cs-CZ" sz="1600" b="1" dirty="0" smtClean="0">
                <a:latin typeface="Arial" pitchFamily="34" charset="0"/>
                <a:cs typeface="Arial" pitchFamily="34" charset="0"/>
                <a:hlinkClick r:id="rId3"/>
              </a:rPr>
              <a:t>Adresy obrázků – URL:</a:t>
            </a:r>
          </a:p>
          <a:p>
            <a:pPr>
              <a:buNone/>
            </a:pPr>
            <a:r>
              <a:rPr lang="cs-CZ" sz="1400" dirty="0" smtClean="0">
                <a:hlinkClick r:id="rId3"/>
              </a:rPr>
              <a:t>http</a:t>
            </a:r>
            <a:r>
              <a:rPr lang="cs-CZ" sz="1400" dirty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upload.wikimedia.org/wikipedia/commons/5/5a/Samo1.jpg</a:t>
            </a:r>
            <a:endParaRPr lang="cs-CZ" sz="1400" dirty="0" smtClean="0"/>
          </a:p>
          <a:p>
            <a:pPr>
              <a:buNone/>
            </a:pP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lh6.ggpht.com/n5B5iLccK3gyceDU8lRfao4EwKMZuCM2SLriWu2Ra8zSZmXRSClw_b9ahYIeN5VDbbKH=s87</a:t>
            </a:r>
            <a:endParaRPr lang="cs-CZ" sz="1400" dirty="0" smtClean="0"/>
          </a:p>
          <a:p>
            <a:pPr>
              <a:buNone/>
            </a:pP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lh4.ggpht.com/NI5Utk6YqxgSBMWfSaXkUJjIqhdBaNLus51ofsuxlZNRrQ2YxY1A9c1Sgy3-zmcWkGeEgg=s93</a:t>
            </a:r>
            <a:endParaRPr lang="cs-CZ" sz="1400" dirty="0" smtClean="0"/>
          </a:p>
          <a:p>
            <a:pPr>
              <a:buNone/>
            </a:pP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lh5.ggpht.com/jJ2nwoyIy-h4gX1xUfS2WMCYglluxZTXxbf5PLo3duT-XMU7WU6GqEZ8O0hgwhWoGQn76Q=s119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143</TotalTime>
  <Words>456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  Sámova říše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Slované bydleli v zemnicích, částečně zapuštěných do země.Slované</vt:lpstr>
      <vt:lpstr>Doplň a zapiš do sešitu</vt:lpstr>
      <vt:lpstr>Přehled zdrojů a odkazů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25</cp:revision>
  <dcterms:created xsi:type="dcterms:W3CDTF">2010-07-04T09:26:34Z</dcterms:created>
  <dcterms:modified xsi:type="dcterms:W3CDTF">2013-01-03T14:43:22Z</dcterms:modified>
</cp:coreProperties>
</file>