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3"/>
  </p:notesMasterIdLst>
  <p:handoutMasterIdLst>
    <p:handoutMasterId r:id="rId14"/>
  </p:handoutMasterIdLst>
  <p:sldIdLst>
    <p:sldId id="261" r:id="rId2"/>
    <p:sldId id="264" r:id="rId3"/>
    <p:sldId id="274" r:id="rId4"/>
    <p:sldId id="267" r:id="rId5"/>
    <p:sldId id="270" r:id="rId6"/>
    <p:sldId id="266" r:id="rId7"/>
    <p:sldId id="275" r:id="rId8"/>
    <p:sldId id="269" r:id="rId9"/>
    <p:sldId id="272" r:id="rId10"/>
    <p:sldId id="273" r:id="rId11"/>
    <p:sldId id="260"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58" autoAdjust="0"/>
  </p:normalViewPr>
  <p:slideViewPr>
    <p:cSldViewPr>
      <p:cViewPr>
        <p:scale>
          <a:sx n="78" d="100"/>
          <a:sy n="78" d="100"/>
        </p:scale>
        <p:origin x="-1134"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692CDFC-8FD0-49DC-A0A4-ED42502CDC35}" type="datetimeFigureOut">
              <a:rPr lang="cs-CZ" smtClean="0"/>
              <a:pPr/>
              <a:t>3.1.2013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EC2A71F-541F-4D21-B04C-84FAB2006B03}" type="slidenum">
              <a:rPr lang="cs-CZ" smtClean="0"/>
              <a:pPr/>
              <a:t>‹#›</a:t>
            </a:fld>
            <a:endParaRPr lang="cs-CZ"/>
          </a:p>
        </p:txBody>
      </p:sp>
    </p:spTree>
    <p:extLst>
      <p:ext uri="{BB962C8B-B14F-4D97-AF65-F5344CB8AC3E}">
        <p14:creationId xmlns="" xmlns:p14="http://schemas.microsoft.com/office/powerpoint/2010/main" val="252030686"/>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7D9224-DE73-446D-BF98-EEBBFC187DC5}" type="datetimeFigureOut">
              <a:rPr lang="cs-CZ" smtClean="0"/>
              <a:pPr/>
              <a:t>3.1.2013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561369-3170-43D5-BE99-2362ADE0537C}" type="slidenum">
              <a:rPr lang="cs-CZ" smtClean="0"/>
              <a:pPr/>
              <a:t>‹#›</a:t>
            </a:fld>
            <a:endParaRPr lang="cs-CZ"/>
          </a:p>
        </p:txBody>
      </p:sp>
    </p:spTree>
    <p:extLst>
      <p:ext uri="{BB962C8B-B14F-4D97-AF65-F5344CB8AC3E}">
        <p14:creationId xmlns="" xmlns:p14="http://schemas.microsoft.com/office/powerpoint/2010/main" val="1849772761"/>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923685F3-E133-4858-B294-0C6E49408448}" type="datetime1">
              <a:rPr lang="cs-CZ" smtClean="0"/>
              <a:pPr/>
              <a:t>3.1.2013</a:t>
            </a:fld>
            <a:endParaRPr lang="cs-CZ"/>
          </a:p>
        </p:txBody>
      </p:sp>
      <p:sp>
        <p:nvSpPr>
          <p:cNvPr id="17" name="Zástupný symbol pro zápatí 16"/>
          <p:cNvSpPr>
            <a:spLocks noGrp="1"/>
          </p:cNvSpPr>
          <p:nvPr>
            <p:ph type="ftr" sz="quarter" idx="11"/>
          </p:nvPr>
        </p:nvSpPr>
        <p:spPr/>
        <p:txBody>
          <a:bodyPr/>
          <a:lstStyle/>
          <a:p>
            <a:r>
              <a:rPr lang="cs-CZ" smtClean="0"/>
              <a:t>EU do škol</a:t>
            </a:r>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83FA5E7F-1F9C-46F3-BFDD-38517685D8EC}"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65F9F2B9-68B8-4300-A6EA-D1F6D8B8F950}" type="datetime1">
              <a:rPr lang="cs-CZ" smtClean="0"/>
              <a:pPr/>
              <a:t>3.1.2013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13E955E-D009-4903-8C19-D9F05332AE09}" type="datetime1">
              <a:rPr lang="cs-CZ" smtClean="0"/>
              <a:pPr/>
              <a:t>3.1.2013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r>
              <a:rPr lang="cs-CZ" smtClean="0"/>
              <a:t>EU do škol</a:t>
            </a:r>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CBB2F36-BD2C-49D8-8191-9D7331C24EE2}" type="datetime1">
              <a:rPr lang="cs-CZ" smtClean="0"/>
              <a:pPr/>
              <a:t>3.1.2013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502112E3-0750-447A-90FE-A30DF891D1BB}" type="datetime1">
              <a:rPr lang="cs-CZ" smtClean="0"/>
              <a:pPr/>
              <a:t>3.1.2013</a:t>
            </a:fld>
            <a:endParaRPr lang="cs-CZ"/>
          </a:p>
        </p:txBody>
      </p:sp>
      <p:sp>
        <p:nvSpPr>
          <p:cNvPr id="8" name="Zástupný symbol pro zápatí 7"/>
          <p:cNvSpPr>
            <a:spLocks noGrp="1"/>
          </p:cNvSpPr>
          <p:nvPr>
            <p:ph type="ftr" sz="quarter" idx="11"/>
          </p:nvPr>
        </p:nvSpPr>
        <p:spPr/>
        <p:txBody>
          <a:bodyPr/>
          <a:lstStyle/>
          <a:p>
            <a:r>
              <a:rPr lang="cs-CZ" smtClean="0"/>
              <a:t>EU do škol</a:t>
            </a:r>
            <a:endParaRPr lang="cs-CZ"/>
          </a:p>
        </p:txBody>
      </p:sp>
      <p:sp>
        <p:nvSpPr>
          <p:cNvPr id="9" name="Zástupný symbol pro číslo snímku 8"/>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AC3B8B-2BE7-46BD-AD0D-1A575DB0D3E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3.1.2013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A85B0D9D-E761-40AC-B6CF-0CC5B762B30E}" type="datetime1">
              <a:rPr lang="cs-CZ" smtClean="0"/>
              <a:pPr/>
              <a:t>3.1.2013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6988B553-629D-4CD8-A611-8DB37B3A896B}" type="datetime1">
              <a:rPr lang="cs-CZ" smtClean="0"/>
              <a:pPr/>
              <a:t>3.1.2013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r>
              <a:rPr lang="cs-CZ" smtClean="0"/>
              <a:t>EU do škol</a:t>
            </a:r>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122096-18D7-4782-B560-593545B1ED3F}" type="datetime1">
              <a:rPr lang="cs-CZ" smtClean="0"/>
              <a:pPr/>
              <a:t>3.1.2013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1A7F02A-1B24-4407-AB42-6A36ABE131B3}" type="datetime1">
              <a:rPr lang="cs-CZ" smtClean="0"/>
              <a:pPr/>
              <a:t>3.1.2013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23C3DFD-CF4D-4908-AC01-BBB60C592872}" type="datetime1">
              <a:rPr lang="cs-CZ" smtClean="0"/>
              <a:pPr/>
              <a:t>3.1.2013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r>
              <a:rPr lang="cs-CZ" smtClean="0"/>
              <a:t>EU do škol</a:t>
            </a:r>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FA5E7F-1F9C-46F3-BFDD-38517685D8E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jehnedi.cz/skola/histori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1331640" y="3645024"/>
            <a:ext cx="6400800" cy="1872208"/>
          </a:xfrm>
        </p:spPr>
        <p:txBody>
          <a:bodyPr>
            <a:normAutofit lnSpcReduction="10000"/>
          </a:bodyPr>
          <a:lstStyle/>
          <a:p>
            <a:pPr algn="l"/>
            <a:r>
              <a:rPr lang="cs-CZ" dirty="0" smtClean="0">
                <a:solidFill>
                  <a:schemeClr val="accent1">
                    <a:lumMod val="50000"/>
                  </a:schemeClr>
                </a:solidFill>
                <a:latin typeface="Arial" pitchFamily="34" charset="0"/>
                <a:cs typeface="Arial" pitchFamily="34" charset="0"/>
              </a:rPr>
              <a:t>Předmět: vlastivěda</a:t>
            </a:r>
          </a:p>
          <a:p>
            <a:pPr algn="l"/>
            <a:r>
              <a:rPr lang="cs-CZ" dirty="0" smtClean="0">
                <a:solidFill>
                  <a:schemeClr val="accent1">
                    <a:lumMod val="50000"/>
                  </a:schemeClr>
                </a:solidFill>
                <a:latin typeface="Arial" pitchFamily="34" charset="0"/>
                <a:cs typeface="Arial" pitchFamily="34" charset="0"/>
              </a:rPr>
              <a:t>Ročník: V.</a:t>
            </a:r>
          </a:p>
          <a:p>
            <a:pPr algn="l"/>
            <a:r>
              <a:rPr lang="cs-CZ" dirty="0" smtClean="0">
                <a:solidFill>
                  <a:schemeClr val="accent1">
                    <a:lumMod val="50000"/>
                  </a:schemeClr>
                </a:solidFill>
                <a:latin typeface="Arial" pitchFamily="34" charset="0"/>
                <a:cs typeface="Arial" pitchFamily="34" charset="0"/>
              </a:rPr>
              <a:t>Tematický celek: Marie Terezie</a:t>
            </a:r>
          </a:p>
          <a:p>
            <a:pPr algn="l"/>
            <a:r>
              <a:rPr lang="cs-CZ" dirty="0" smtClean="0">
                <a:solidFill>
                  <a:schemeClr val="accent1">
                    <a:lumMod val="50000"/>
                  </a:schemeClr>
                </a:solidFill>
                <a:latin typeface="Arial" pitchFamily="34" charset="0"/>
                <a:cs typeface="Arial" pitchFamily="34" charset="0"/>
              </a:rPr>
              <a:t>Autor prezentace</a:t>
            </a:r>
            <a:r>
              <a:rPr lang="cs-CZ" dirty="0" smtClean="0"/>
              <a:t>: Jana Moravcová</a:t>
            </a:r>
          </a:p>
          <a:p>
            <a:pPr algn="l"/>
            <a:endParaRPr lang="cs-CZ" dirty="0" smtClean="0"/>
          </a:p>
        </p:txBody>
      </p:sp>
      <p:sp>
        <p:nvSpPr>
          <p:cNvPr id="5" name="Zástupný symbol pro datum 4"/>
          <p:cNvSpPr>
            <a:spLocks noGrp="1"/>
          </p:cNvSpPr>
          <p:nvPr>
            <p:ph type="dt" sz="half" idx="10"/>
          </p:nvPr>
        </p:nvSpPr>
        <p:spPr/>
        <p:txBody>
          <a:bodyPr/>
          <a:lstStyle/>
          <a:p>
            <a:r>
              <a:rPr lang="cs-CZ" dirty="0" smtClean="0"/>
              <a:t>2.4.2012</a:t>
            </a:r>
            <a:endParaRPr lang="cs-CZ" dirty="0"/>
          </a:p>
        </p:txBody>
      </p:sp>
      <p:sp>
        <p:nvSpPr>
          <p:cNvPr id="6" name="Zástupný symbol pro zápatí 5"/>
          <p:cNvSpPr>
            <a:spLocks noGrp="1"/>
          </p:cNvSpPr>
          <p:nvPr>
            <p:ph type="ftr" sz="quarter" idx="11"/>
          </p:nvPr>
        </p:nvSpPr>
        <p:spPr/>
        <p:txBody>
          <a:bodyPr/>
          <a:lstStyle/>
          <a:p>
            <a:r>
              <a:rPr lang="cs-CZ" dirty="0" smtClean="0"/>
              <a:t>EU do škol</a:t>
            </a:r>
            <a:endParaRPr lang="cs-CZ" dirty="0"/>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1</a:t>
            </a:fld>
            <a:endParaRPr lang="cs-CZ"/>
          </a:p>
        </p:txBody>
      </p:sp>
      <p:sp>
        <p:nvSpPr>
          <p:cNvPr id="8" name="Nadpis 7"/>
          <p:cNvSpPr>
            <a:spLocks noGrp="1"/>
          </p:cNvSpPr>
          <p:nvPr>
            <p:ph type="ctrTitle"/>
          </p:nvPr>
        </p:nvSpPr>
        <p:spPr>
          <a:xfrm>
            <a:off x="755576" y="548680"/>
            <a:ext cx="7772400" cy="2232248"/>
          </a:xfrm>
        </p:spPr>
        <p:txBody>
          <a:bodyPr>
            <a:normAutofit fontScale="90000"/>
          </a:bodyPr>
          <a:lstStyle/>
          <a:p>
            <a:r>
              <a:rPr lang="cs-CZ" sz="3200" dirty="0" smtClean="0">
                <a:solidFill>
                  <a:srgbClr val="00B0F0"/>
                </a:solidFill>
              </a:rPr>
              <a:t>Základní škola a mateřská škola Staré Město </a:t>
            </a:r>
            <a:r>
              <a:rPr lang="cs-CZ" sz="3200" dirty="0" smtClean="0"/>
              <a:t/>
            </a:r>
            <a:br>
              <a:rPr lang="cs-CZ" sz="3200" dirty="0" smtClean="0"/>
            </a:br>
            <a:r>
              <a:rPr lang="cs-CZ" sz="3600" dirty="0" smtClean="0"/>
              <a:t/>
            </a:r>
            <a:br>
              <a:rPr lang="cs-CZ" sz="3600" dirty="0" smtClean="0"/>
            </a:br>
            <a:r>
              <a:rPr lang="cs-CZ" sz="4000" dirty="0" smtClean="0"/>
              <a:t>Interaktivní škola pro žáka 21.století</a:t>
            </a:r>
            <a:endParaRPr lang="cs-CZ" sz="4000" dirty="0"/>
          </a:p>
        </p:txBody>
      </p:sp>
      <p:pic>
        <p:nvPicPr>
          <p:cNvPr id="1026" name="Picture 2"/>
          <p:cNvPicPr>
            <a:picLocks noChangeAspect="1" noChangeArrowheads="1"/>
          </p:cNvPicPr>
          <p:nvPr/>
        </p:nvPicPr>
        <p:blipFill>
          <a:blip r:embed="rId2" cstate="print"/>
          <a:srcRect/>
          <a:stretch>
            <a:fillRect/>
          </a:stretch>
        </p:blipFill>
        <p:spPr bwMode="auto">
          <a:xfrm>
            <a:off x="5580112" y="2636912"/>
            <a:ext cx="2724150" cy="828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Marie Terezie</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2</a:t>
            </a:fld>
            <a:endParaRPr lang="cs-CZ"/>
          </a:p>
        </p:txBody>
      </p:sp>
      <p:sp>
        <p:nvSpPr>
          <p:cNvPr id="6" name="Zástupný symbol pro obsah 5"/>
          <p:cNvSpPr>
            <a:spLocks noGrp="1"/>
          </p:cNvSpPr>
          <p:nvPr>
            <p:ph sz="quarter" idx="1"/>
          </p:nvPr>
        </p:nvSpPr>
        <p:spPr/>
        <p:txBody>
          <a:bodyPr>
            <a:normAutofit/>
          </a:bodyPr>
          <a:lstStyle/>
          <a:p>
            <a:pPr>
              <a:buNone/>
            </a:pPr>
            <a:r>
              <a:rPr lang="cs-CZ" dirty="0" smtClean="0">
                <a:latin typeface="Arial Narrow" pitchFamily="34" charset="0"/>
              </a:rPr>
              <a:t>    Když v roce 1740 zemřel císař Karel VI., neměl ani on, ani žádný příbuzný syna.  Ještě za svého života proto zajistil, aby na habsburský trůn mohla zasednout jeho dcera, Marie Terezie. Habsburské země  byly zaostalé, ekonomicky vyčerpané, se zadluženou státní pokladnou. Panovníci okolních zemí se chtěli habsburské říše zmocnit a rozdělit si ji. Marie Terezie, i když měla slabší armádu, však dokázala v několika válkách obhájit svůj trůn. Jakmile dosáhla uznání svých nároku a tím i míru, zahájila celou řadu změn, aby v budoucnu její říše obstála v případných válkách.</a:t>
            </a:r>
            <a:endParaRPr lang="cs-CZ" dirty="0">
              <a:latin typeface="Arial Narrow"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3</a:t>
            </a:fld>
            <a:endParaRPr lang="cs-CZ"/>
          </a:p>
        </p:txBody>
      </p:sp>
      <p:pic>
        <p:nvPicPr>
          <p:cNvPr id="7" name="Zástupný symbol pro obsah 6" descr="250px-Maria_Theresia11.jpg"/>
          <p:cNvPicPr>
            <a:picLocks noGrp="1" noChangeAspect="1"/>
          </p:cNvPicPr>
          <p:nvPr>
            <p:ph sz="quarter" idx="1"/>
          </p:nvPr>
        </p:nvPicPr>
        <p:blipFill>
          <a:blip r:embed="rId2" cstate="print"/>
          <a:stretch>
            <a:fillRect/>
          </a:stretch>
        </p:blipFill>
        <p:spPr>
          <a:xfrm>
            <a:off x="3143240" y="1234501"/>
            <a:ext cx="2928958" cy="4416869"/>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4</a:t>
            </a:fld>
            <a:endParaRPr lang="cs-CZ"/>
          </a:p>
        </p:txBody>
      </p:sp>
      <p:sp>
        <p:nvSpPr>
          <p:cNvPr id="6" name="Zástupný symbol pro obsah 5"/>
          <p:cNvSpPr>
            <a:spLocks noGrp="1"/>
          </p:cNvSpPr>
          <p:nvPr>
            <p:ph sz="quarter" idx="1"/>
          </p:nvPr>
        </p:nvSpPr>
        <p:spPr>
          <a:xfrm>
            <a:off x="714348" y="928670"/>
            <a:ext cx="7772400" cy="4572000"/>
          </a:xfrm>
        </p:spPr>
        <p:txBody>
          <a:bodyPr>
            <a:normAutofit fontScale="77500" lnSpcReduction="20000"/>
          </a:bodyPr>
          <a:lstStyle/>
          <a:p>
            <a:pPr>
              <a:buNone/>
            </a:pPr>
            <a:r>
              <a:rPr lang="cs-CZ" sz="2800" dirty="0" smtClean="0">
                <a:latin typeface="Arial Narrow" pitchFamily="34" charset="0"/>
              </a:rPr>
              <a:t>Zkušenosti z války o dědictví rakouské přivedly Marii Terezii</a:t>
            </a:r>
          </a:p>
          <a:p>
            <a:pPr>
              <a:buNone/>
            </a:pPr>
            <a:r>
              <a:rPr lang="cs-CZ" sz="2800" dirty="0" smtClean="0">
                <a:latin typeface="Arial Narrow" pitchFamily="34" charset="0"/>
              </a:rPr>
              <a:t> k poznání, že je třeba celé soustátí zmodernizovat. </a:t>
            </a:r>
          </a:p>
          <a:p>
            <a:pPr>
              <a:buNone/>
            </a:pPr>
            <a:r>
              <a:rPr lang="cs-CZ" sz="2800" dirty="0" smtClean="0">
                <a:latin typeface="Arial Narrow" pitchFamily="34" charset="0"/>
              </a:rPr>
              <a:t>Marie Terezie brzy poznala,</a:t>
            </a:r>
          </a:p>
          <a:p>
            <a:pPr>
              <a:buNone/>
            </a:pPr>
            <a:r>
              <a:rPr lang="cs-CZ" sz="2800" dirty="0" smtClean="0">
                <a:latin typeface="Arial Narrow" pitchFamily="34" charset="0"/>
              </a:rPr>
              <a:t>že se musí spoléhat pouze na svůj zdravý rozum. Stavy</a:t>
            </a:r>
          </a:p>
          <a:p>
            <a:pPr>
              <a:buNone/>
            </a:pPr>
            <a:r>
              <a:rPr lang="cs-CZ" sz="2800" dirty="0" smtClean="0">
                <a:latin typeface="Arial Narrow" pitchFamily="34" charset="0"/>
              </a:rPr>
              <a:t>v jednotlivých zemích totiž přijímaly a prováděly i ta</a:t>
            </a:r>
          </a:p>
          <a:p>
            <a:pPr>
              <a:buNone/>
            </a:pPr>
            <a:r>
              <a:rPr lang="cs-CZ" sz="2800" dirty="0" smtClean="0">
                <a:latin typeface="Arial Narrow" pitchFamily="34" charset="0"/>
              </a:rPr>
              <a:t>nejpotřebnější opatření příliš zdlouhavě. Marie Císařovna chtěla,</a:t>
            </a:r>
          </a:p>
          <a:p>
            <a:pPr>
              <a:buNone/>
            </a:pPr>
            <a:r>
              <a:rPr lang="cs-CZ" sz="2800" dirty="0" smtClean="0">
                <a:latin typeface="Arial Narrow" pitchFamily="34" charset="0"/>
              </a:rPr>
              <a:t> aby se rozvinul obchod, proto začala pečovat o výstavbu silnic. Se</a:t>
            </a:r>
          </a:p>
          <a:p>
            <a:pPr>
              <a:buNone/>
            </a:pPr>
            <a:r>
              <a:rPr lang="cs-CZ" sz="2800" dirty="0" smtClean="0">
                <a:latin typeface="Arial Narrow" pitchFamily="34" charset="0"/>
              </a:rPr>
              <a:t>svým manželem a dalšími šlechtici zakládala velké dílny, ve </a:t>
            </a:r>
          </a:p>
          <a:p>
            <a:pPr>
              <a:buNone/>
            </a:pPr>
            <a:r>
              <a:rPr lang="cs-CZ" sz="2800" dirty="0" smtClean="0">
                <a:latin typeface="Arial Narrow" pitchFamily="34" charset="0"/>
              </a:rPr>
              <a:t>kterých pracovalo značné množství dělníku. </a:t>
            </a:r>
          </a:p>
          <a:p>
            <a:pPr>
              <a:buNone/>
            </a:pPr>
            <a:r>
              <a:rPr lang="cs-CZ" sz="2800" dirty="0" smtClean="0">
                <a:latin typeface="Arial Narrow" pitchFamily="34" charset="0"/>
              </a:rPr>
              <a:t>Zavedla pravidelné poštovní spojení po celé zemi a pro</a:t>
            </a:r>
          </a:p>
          <a:p>
            <a:pPr>
              <a:buNone/>
            </a:pPr>
            <a:r>
              <a:rPr lang="cs-CZ" sz="2800" dirty="0" err="1" smtClean="0">
                <a:latin typeface="Arial Narrow" pitchFamily="34" charset="0"/>
              </a:rPr>
              <a:t>pošťáky</a:t>
            </a:r>
            <a:r>
              <a:rPr lang="cs-CZ" sz="2800" dirty="0" smtClean="0">
                <a:latin typeface="Arial Narrow" pitchFamily="34" charset="0"/>
              </a:rPr>
              <a:t> ve městech a později i na vesnicích nechala očíslovat domy</a:t>
            </a:r>
            <a:r>
              <a:rPr lang="cs-CZ" sz="2800" dirty="0" smtClean="0">
                <a:latin typeface="Arial Narrow" pitchFamily="34" charset="0"/>
              </a:rPr>
              <a:t>. Níže vyobrazený obrázek je z Matyášovy brány  Pražského hradu.</a:t>
            </a:r>
            <a:endParaRPr lang="cs-CZ" dirty="0">
              <a:latin typeface="Arial Narrow"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5</a:t>
            </a:fld>
            <a:endParaRPr lang="cs-CZ"/>
          </a:p>
        </p:txBody>
      </p:sp>
      <p:pic>
        <p:nvPicPr>
          <p:cNvPr id="8" name="Zástupný symbol pro obsah 7" descr="220px-Prager_Burghof_-_Hausnummer_1.jpg"/>
          <p:cNvPicPr>
            <a:picLocks noGrp="1" noChangeAspect="1"/>
          </p:cNvPicPr>
          <p:nvPr>
            <p:ph sz="quarter" idx="1"/>
          </p:nvPr>
        </p:nvPicPr>
        <p:blipFill>
          <a:blip r:embed="rId2" cstate="print"/>
          <a:stretch>
            <a:fillRect/>
          </a:stretch>
        </p:blipFill>
        <p:spPr>
          <a:xfrm>
            <a:off x="1137016" y="1285860"/>
            <a:ext cx="7078322" cy="472960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6</a:t>
            </a:fld>
            <a:endParaRPr lang="cs-CZ"/>
          </a:p>
        </p:txBody>
      </p:sp>
      <p:sp>
        <p:nvSpPr>
          <p:cNvPr id="6" name="Zástupný symbol pro obsah 5"/>
          <p:cNvSpPr>
            <a:spLocks noGrp="1"/>
          </p:cNvSpPr>
          <p:nvPr>
            <p:ph sz="quarter" idx="1"/>
          </p:nvPr>
        </p:nvSpPr>
        <p:spPr/>
        <p:txBody>
          <a:bodyPr>
            <a:normAutofit fontScale="92500"/>
          </a:bodyPr>
          <a:lstStyle/>
          <a:p>
            <a:pPr>
              <a:buNone/>
            </a:pPr>
            <a:r>
              <a:rPr lang="cs-CZ" sz="2800" dirty="0" smtClean="0">
                <a:latin typeface="Arial Narrow" pitchFamily="34" charset="0"/>
              </a:rPr>
              <a:t>Uvědomila si, že po třicetileté válce velmi upadlo vzdělání</a:t>
            </a:r>
          </a:p>
          <a:p>
            <a:pPr>
              <a:buNone/>
            </a:pPr>
            <a:r>
              <a:rPr lang="cs-CZ" sz="2800" dirty="0" smtClean="0">
                <a:latin typeface="Arial Narrow" pitchFamily="34" charset="0"/>
              </a:rPr>
              <a:t> obyvatel, což je velkou překážkou dalšího rozvoje země. </a:t>
            </a:r>
          </a:p>
          <a:p>
            <a:pPr>
              <a:buNone/>
            </a:pPr>
            <a:r>
              <a:rPr lang="cs-CZ" sz="2800" dirty="0" smtClean="0">
                <a:latin typeface="Arial Narrow" pitchFamily="34" charset="0"/>
              </a:rPr>
              <a:t>Proto vydala v roce 1774 nařízení o povinné školní docházce.</a:t>
            </a:r>
          </a:p>
          <a:p>
            <a:pPr>
              <a:buNone/>
            </a:pPr>
            <a:r>
              <a:rPr lang="cs-CZ" sz="2800" dirty="0" smtClean="0">
                <a:latin typeface="Arial Narrow" pitchFamily="34" charset="0"/>
              </a:rPr>
              <a:t>Každé dítě mělo od šesti let chodit do školy nejméně pět roků </a:t>
            </a:r>
          </a:p>
          <a:p>
            <a:pPr>
              <a:buNone/>
            </a:pPr>
            <a:r>
              <a:rPr lang="cs-CZ" sz="2800" dirty="0" smtClean="0">
                <a:latin typeface="Arial Narrow" pitchFamily="34" charset="0"/>
              </a:rPr>
              <a:t>a naučit se zde číst, psát a počítat. </a:t>
            </a:r>
          </a:p>
          <a:p>
            <a:pPr>
              <a:buNone/>
            </a:pPr>
            <a:r>
              <a:rPr lang="cs-CZ" sz="2800" dirty="0" smtClean="0">
                <a:latin typeface="Arial Narrow" pitchFamily="34" charset="0"/>
              </a:rPr>
              <a:t>To bylo nejdůležitější opatření, které císařovna uskutečnila. Na</a:t>
            </a:r>
          </a:p>
          <a:p>
            <a:pPr>
              <a:buNone/>
            </a:pPr>
            <a:r>
              <a:rPr lang="cs-CZ" sz="2800" dirty="0" smtClean="0">
                <a:latin typeface="Arial Narrow" pitchFamily="34" charset="0"/>
              </a:rPr>
              <a:t>venkově se začaly zřizovat obecné školy. Zvýšení vzdělanosti obyvatel mělo významně přispět k povznesení </a:t>
            </a:r>
          </a:p>
          <a:p>
            <a:pPr>
              <a:buNone/>
            </a:pPr>
            <a:r>
              <a:rPr lang="cs-CZ" sz="2800" dirty="0" smtClean="0">
                <a:latin typeface="Arial Narrow" pitchFamily="34" charset="0"/>
              </a:rPr>
              <a:t>celkové úrovně života v habsburské monarchii.</a:t>
            </a:r>
          </a:p>
          <a:p>
            <a:endParaRPr lang="cs-CZ" dirty="0">
              <a:latin typeface="Arial Narrow"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7</a:t>
            </a:fld>
            <a:endParaRPr lang="cs-CZ"/>
          </a:p>
        </p:txBody>
      </p:sp>
      <p:pic>
        <p:nvPicPr>
          <p:cNvPr id="7" name="Zástupný symbol pro obsah 6" descr="stará škola.png"/>
          <p:cNvPicPr>
            <a:picLocks noGrp="1" noChangeAspect="1"/>
          </p:cNvPicPr>
          <p:nvPr>
            <p:ph sz="quarter" idx="1"/>
          </p:nvPr>
        </p:nvPicPr>
        <p:blipFill>
          <a:blip r:embed="rId2" cstate="print"/>
          <a:stretch>
            <a:fillRect/>
          </a:stretch>
        </p:blipFill>
        <p:spPr>
          <a:xfrm>
            <a:off x="1818271" y="1571612"/>
            <a:ext cx="6111315" cy="443070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8</a:t>
            </a:fld>
            <a:endParaRPr lang="cs-CZ"/>
          </a:p>
        </p:txBody>
      </p:sp>
      <p:sp>
        <p:nvSpPr>
          <p:cNvPr id="6" name="Zástupný symbol pro obsah 5"/>
          <p:cNvSpPr>
            <a:spLocks noGrp="1"/>
          </p:cNvSpPr>
          <p:nvPr>
            <p:ph sz="quarter" idx="1"/>
          </p:nvPr>
        </p:nvSpPr>
        <p:spPr/>
        <p:txBody>
          <a:bodyPr/>
          <a:lstStyle/>
          <a:p>
            <a:pPr>
              <a:buNone/>
            </a:pPr>
            <a:r>
              <a:rPr lang="cs-CZ" sz="2400" dirty="0" smtClean="0">
                <a:latin typeface="Arial Narrow" pitchFamily="34" charset="0"/>
              </a:rPr>
              <a:t>Marie Terezie byla vzdělaná a energická panovnice. Tradovalo se o ní, že byla velice krásná. </a:t>
            </a:r>
          </a:p>
          <a:p>
            <a:pPr>
              <a:buNone/>
            </a:pPr>
            <a:r>
              <a:rPr lang="cs-CZ" sz="2400" dirty="0" smtClean="0">
                <a:latin typeface="Arial Narrow" pitchFamily="34" charset="0"/>
              </a:rPr>
              <a:t>Byla jedinou ženou na českém královském trůnu. Jako matka</a:t>
            </a:r>
          </a:p>
          <a:p>
            <a:pPr>
              <a:buNone/>
            </a:pPr>
            <a:r>
              <a:rPr lang="cs-CZ" sz="2400" dirty="0" smtClean="0">
                <a:latin typeface="Arial Narrow" pitchFamily="34" charset="0"/>
              </a:rPr>
              <a:t>šestnácti dětí (jen jedenáct se jich však dožilo dospělého věku) přísně dbala na jejich výchovu. </a:t>
            </a:r>
          </a:p>
          <a:p>
            <a:pPr>
              <a:buNone/>
            </a:pPr>
            <a:r>
              <a:rPr lang="cs-CZ" sz="2400" dirty="0" smtClean="0">
                <a:latin typeface="Arial Narrow" pitchFamily="34" charset="0"/>
              </a:rPr>
              <a:t>O tom svědčí například její slova: „Moje děti musejí jíst bez</a:t>
            </a:r>
          </a:p>
          <a:p>
            <a:pPr>
              <a:buNone/>
            </a:pPr>
            <a:r>
              <a:rPr lang="cs-CZ" sz="2400" dirty="0" smtClean="0">
                <a:latin typeface="Arial Narrow" pitchFamily="34" charset="0"/>
              </a:rPr>
              <a:t>odmlouvání vše, co se jim předloží.“</a:t>
            </a:r>
          </a:p>
          <a:p>
            <a:endParaRPr lang="cs-CZ" dirty="0">
              <a:latin typeface="Arial Narrow"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9</a:t>
            </a:fld>
            <a:endParaRPr lang="cs-CZ"/>
          </a:p>
        </p:txBody>
      </p:sp>
      <p:pic>
        <p:nvPicPr>
          <p:cNvPr id="7" name="Zástupný symbol pro obsah 6" descr="300px-Mariatheresiaoldfamily.jpg"/>
          <p:cNvPicPr>
            <a:picLocks noGrp="1" noChangeAspect="1"/>
          </p:cNvPicPr>
          <p:nvPr>
            <p:ph sz="quarter" idx="1"/>
          </p:nvPr>
        </p:nvPicPr>
        <p:blipFill>
          <a:blip r:embed="rId2" cstate="print"/>
          <a:stretch>
            <a:fillRect/>
          </a:stretch>
        </p:blipFill>
        <p:spPr>
          <a:xfrm>
            <a:off x="1714480" y="500042"/>
            <a:ext cx="6429420" cy="578647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Doplň zápisky a přepiš do sešitu</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3.1.2013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10</a:t>
            </a:fld>
            <a:endParaRPr lang="cs-CZ"/>
          </a:p>
        </p:txBody>
      </p:sp>
      <p:sp>
        <p:nvSpPr>
          <p:cNvPr id="6" name="Zástupný symbol pro obsah 5"/>
          <p:cNvSpPr>
            <a:spLocks noGrp="1"/>
          </p:cNvSpPr>
          <p:nvPr>
            <p:ph sz="quarter" idx="1"/>
          </p:nvPr>
        </p:nvSpPr>
        <p:spPr/>
        <p:txBody>
          <a:bodyPr/>
          <a:lstStyle/>
          <a:p>
            <a:pPr>
              <a:buNone/>
            </a:pPr>
            <a:r>
              <a:rPr lang="cs-CZ" dirty="0" smtClean="0">
                <a:latin typeface="Arial Narrow" pitchFamily="34" charset="0"/>
              </a:rPr>
              <a:t>    Marie Terezie po té, co usedla na trůn, chtěla celé soustátí …………………… Začala  budovat síť s……………, nechala ………………. domy, čímž podpořila  pravidelné p……………….  spojení. 1774 zavedla povinnou ………………………..školní docházku.  Spolu s manželem zakládala velké d………….. , které zaměstnávaly velké množství dělníků. Byla to v………………….  a e………………… panovnice. </a:t>
            </a:r>
            <a:endParaRPr lang="cs-CZ" dirty="0">
              <a:latin typeface="Arial Narrow"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Nadpis 11"/>
          <p:cNvSpPr>
            <a:spLocks noGrp="1"/>
          </p:cNvSpPr>
          <p:nvPr>
            <p:ph type="title"/>
          </p:nvPr>
        </p:nvSpPr>
        <p:spPr/>
        <p:txBody>
          <a:bodyPr/>
          <a:lstStyle/>
          <a:p>
            <a:r>
              <a:rPr lang="cs-CZ" dirty="0" smtClean="0"/>
              <a:t>Přehled zdrojů a odkazů</a:t>
            </a:r>
            <a:endParaRPr lang="cs-CZ" dirty="0"/>
          </a:p>
        </p:txBody>
      </p:sp>
      <p:sp>
        <p:nvSpPr>
          <p:cNvPr id="4" name="Zástupný symbol pro datum 3"/>
          <p:cNvSpPr>
            <a:spLocks noGrp="1"/>
          </p:cNvSpPr>
          <p:nvPr>
            <p:ph type="dt" sz="half" idx="10"/>
          </p:nvPr>
        </p:nvSpPr>
        <p:spPr/>
        <p:txBody>
          <a:bodyPr/>
          <a:lstStyle/>
          <a:p>
            <a:fld id="{FCA66514-6054-4BDC-84C6-E336E59F1CDD}" type="datetime1">
              <a:rPr lang="cs-CZ" smtClean="0"/>
              <a:pPr/>
              <a:t>3.1.2013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11</a:t>
            </a:fld>
            <a:endParaRPr lang="cs-CZ"/>
          </a:p>
        </p:txBody>
      </p:sp>
      <p:sp>
        <p:nvSpPr>
          <p:cNvPr id="13" name="Zástupný symbol pro obsah 12"/>
          <p:cNvSpPr>
            <a:spLocks noGrp="1"/>
          </p:cNvSpPr>
          <p:nvPr>
            <p:ph sz="quarter" idx="1"/>
          </p:nvPr>
        </p:nvSpPr>
        <p:spPr/>
        <p:txBody>
          <a:bodyPr/>
          <a:lstStyle/>
          <a:p>
            <a:pPr>
              <a:buNone/>
            </a:pPr>
            <a:endParaRPr lang="cs-CZ" dirty="0" smtClean="0"/>
          </a:p>
          <a:p>
            <a:r>
              <a:rPr lang="cs-CZ" dirty="0" err="1" smtClean="0"/>
              <a:t>cr.ic.cz</a:t>
            </a:r>
            <a:endParaRPr lang="cs-CZ" dirty="0" smtClean="0"/>
          </a:p>
          <a:p>
            <a:r>
              <a:rPr lang="cs-CZ" dirty="0" smtClean="0"/>
              <a:t>Učebnice Alter a Nová škola</a:t>
            </a:r>
          </a:p>
          <a:p>
            <a:r>
              <a:rPr lang="cs-CZ" i="1" dirty="0" err="1" smtClean="0"/>
              <a:t>cs.wikipedia.org</a:t>
            </a:r>
            <a:r>
              <a:rPr lang="cs-CZ" i="1" dirty="0" smtClean="0"/>
              <a:t>/</a:t>
            </a:r>
            <a:r>
              <a:rPr lang="cs-CZ" i="1" dirty="0" err="1" smtClean="0"/>
              <a:t>wiki</a:t>
            </a:r>
            <a:r>
              <a:rPr lang="cs-CZ" i="1" dirty="0" smtClean="0"/>
              <a:t>/</a:t>
            </a:r>
            <a:r>
              <a:rPr lang="cs-CZ" b="1" i="1" dirty="0" smtClean="0"/>
              <a:t>Marie</a:t>
            </a:r>
            <a:r>
              <a:rPr lang="cs-CZ" i="1" dirty="0" smtClean="0"/>
              <a:t>_</a:t>
            </a:r>
            <a:r>
              <a:rPr lang="cs-CZ" b="1" i="1" dirty="0" smtClean="0"/>
              <a:t>Terezie</a:t>
            </a:r>
            <a:endParaRPr lang="cs-CZ" dirty="0" smtClean="0"/>
          </a:p>
          <a:p>
            <a:r>
              <a:rPr lang="cs-CZ" dirty="0" smtClean="0">
                <a:hlinkClick r:id="rId2"/>
              </a:rPr>
              <a:t>http://www.</a:t>
            </a:r>
            <a:r>
              <a:rPr lang="cs-CZ" dirty="0" err="1" smtClean="0">
                <a:hlinkClick r:id="rId2"/>
              </a:rPr>
              <a:t>jehnedi.cz</a:t>
            </a:r>
            <a:r>
              <a:rPr lang="cs-CZ" dirty="0" smtClean="0">
                <a:hlinkClick r:id="rId2"/>
              </a:rPr>
              <a:t>/</a:t>
            </a:r>
            <a:r>
              <a:rPr lang="cs-CZ" dirty="0" err="1" smtClean="0">
                <a:hlinkClick r:id="rId2"/>
              </a:rPr>
              <a:t>skola</a:t>
            </a:r>
            <a:r>
              <a:rPr lang="cs-CZ" dirty="0" smtClean="0">
                <a:hlinkClick r:id="rId2"/>
              </a:rPr>
              <a:t>/historie.</a:t>
            </a:r>
            <a:r>
              <a:rPr lang="cs-CZ" dirty="0" err="1" smtClean="0">
                <a:hlinkClick r:id="rId2"/>
              </a:rPr>
              <a:t>html</a:t>
            </a:r>
            <a:endParaRPr lang="cs-CZ" dirty="0" smtClean="0"/>
          </a:p>
          <a:p>
            <a:r>
              <a:rPr lang="cs-CZ" i="1" dirty="0" err="1" smtClean="0"/>
              <a:t>cs.wikipedia.org</a:t>
            </a:r>
            <a:r>
              <a:rPr lang="cs-CZ" i="1" dirty="0" smtClean="0"/>
              <a:t>/</a:t>
            </a:r>
            <a:r>
              <a:rPr lang="cs-CZ" i="1" dirty="0" err="1" smtClean="0"/>
              <a:t>wiki</a:t>
            </a:r>
            <a:r>
              <a:rPr lang="cs-CZ" i="1" smtClean="0"/>
              <a:t>/</a:t>
            </a:r>
            <a:r>
              <a:rPr lang="cs-CZ" b="1" i="1" smtClean="0"/>
              <a:t>Číslo</a:t>
            </a:r>
            <a:r>
              <a:rPr lang="cs-CZ" i="1" smtClean="0"/>
              <a:t>_popisné</a:t>
            </a:r>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1517</TotalTime>
  <Words>539</Words>
  <Application>Microsoft Office PowerPoint</Application>
  <PresentationFormat>Předvádění na obrazovce (4:3)</PresentationFormat>
  <Paragraphs>73</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Jmění</vt:lpstr>
      <vt:lpstr>Základní škola a mateřská škola Staré Město   Interaktivní škola pro žáka 21.století</vt:lpstr>
      <vt:lpstr>Marie Terezie</vt:lpstr>
      <vt:lpstr>Snímek 3</vt:lpstr>
      <vt:lpstr>Snímek 4</vt:lpstr>
      <vt:lpstr>Snímek 5</vt:lpstr>
      <vt:lpstr>Snímek 6</vt:lpstr>
      <vt:lpstr>Snímek 7</vt:lpstr>
      <vt:lpstr>Snímek 8</vt:lpstr>
      <vt:lpstr>Snímek 9</vt:lpstr>
      <vt:lpstr>  Doplň zápisky a přepiš do sešitu</vt:lpstr>
      <vt:lpstr>Přehled zdrojů a odkazů</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Interaktivní škola pro žáka 21.století</dc:title>
  <dc:creator>icts</dc:creator>
  <cp:lastModifiedBy>MoravcovaJ</cp:lastModifiedBy>
  <cp:revision>34</cp:revision>
  <dcterms:created xsi:type="dcterms:W3CDTF">2010-07-04T09:26:34Z</dcterms:created>
  <dcterms:modified xsi:type="dcterms:W3CDTF">2013-01-03T15:49:20Z</dcterms:modified>
</cp:coreProperties>
</file>