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2"/>
  </p:notesMasterIdLst>
  <p:sldIdLst>
    <p:sldId id="277" r:id="rId2"/>
    <p:sldId id="256" r:id="rId3"/>
    <p:sldId id="257" r:id="rId4"/>
    <p:sldId id="258" r:id="rId5"/>
    <p:sldId id="266" r:id="rId6"/>
    <p:sldId id="259" r:id="rId7"/>
    <p:sldId id="260" r:id="rId8"/>
    <p:sldId id="261" r:id="rId9"/>
    <p:sldId id="262" r:id="rId10"/>
    <p:sldId id="263" r:id="rId11"/>
    <p:sldId id="264" r:id="rId12"/>
    <p:sldId id="265" r:id="rId13"/>
    <p:sldId id="267" r:id="rId14"/>
    <p:sldId id="270" r:id="rId15"/>
    <p:sldId id="273" r:id="rId16"/>
    <p:sldId id="275" r:id="rId17"/>
    <p:sldId id="268" r:id="rId18"/>
    <p:sldId id="271" r:id="rId19"/>
    <p:sldId id="272" r:id="rId20"/>
    <p:sldId id="278"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65" d="100"/>
          <a:sy n="65" d="100"/>
        </p:scale>
        <p:origin x="-66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26E80A-242E-46D4-B1DF-E5E3D1014020}" type="datetimeFigureOut">
              <a:rPr lang="cs-CZ" smtClean="0"/>
              <a:pPr/>
              <a:t>3.1.2013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33F8607-898C-4A8D-ACFA-F7D43D613A29}"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3" name="Obdélník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Obdélník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Obdélník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Obdélník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bdélník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Zaoblený obdélník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Zaoblený obdélník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Obdélník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6705600" y="4206240"/>
            <a:ext cx="960120" cy="457200"/>
          </a:xfrm>
        </p:spPr>
        <p:txBody>
          <a:bodyPr/>
          <a:lstStyle/>
          <a:p>
            <a:fld id="{2A8A24D2-FE51-4097-BF61-9343F50551B2}" type="datetimeFigureOut">
              <a:rPr lang="cs-CZ" smtClean="0"/>
              <a:pPr/>
              <a:t>3.1.2013</a:t>
            </a:fld>
            <a:endParaRPr lang="cs-CZ"/>
          </a:p>
        </p:txBody>
      </p:sp>
      <p:sp>
        <p:nvSpPr>
          <p:cNvPr id="17" name="Zástupný symbol pro zápatí 16"/>
          <p:cNvSpPr>
            <a:spLocks noGrp="1"/>
          </p:cNvSpPr>
          <p:nvPr>
            <p:ph type="ftr" sz="quarter" idx="11"/>
          </p:nvPr>
        </p:nvSpPr>
        <p:spPr>
          <a:xfrm>
            <a:off x="5410200" y="4205288"/>
            <a:ext cx="1295400" cy="457200"/>
          </a:xfrm>
        </p:spPr>
        <p:txBody>
          <a:bodyPr/>
          <a:lstStyle/>
          <a:p>
            <a:endParaRPr lang="cs-CZ"/>
          </a:p>
        </p:txBody>
      </p:sp>
      <p:sp>
        <p:nvSpPr>
          <p:cNvPr id="29" name="Zástupný symbol pro číslo snímku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8EAC09A2-7F9B-47C6-8AD4-0C7932C283F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A8A24D2-FE51-4097-BF61-9343F50551B2}" type="datetimeFigureOut">
              <a:rPr lang="cs-CZ" smtClean="0"/>
              <a:pPr/>
              <a:t>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EAC09A2-7F9B-47C6-8AD4-0C7932C283F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2A8A24D2-FE51-4097-BF61-9343F50551B2}" type="datetimeFigureOut">
              <a:rPr lang="cs-CZ" smtClean="0"/>
              <a:pPr/>
              <a:t>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EAC09A2-7F9B-47C6-8AD4-0C7932C283F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2A8A24D2-FE51-4097-BF61-9343F50551B2}" type="datetimeFigureOut">
              <a:rPr lang="cs-CZ" smtClean="0"/>
              <a:pPr/>
              <a:t>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EAC09A2-7F9B-47C6-8AD4-0C7932C283F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381000" y="1143000"/>
            <a:ext cx="8382000" cy="1069848"/>
          </a:xfrm>
        </p:spPr>
        <p:txBody>
          <a:bodyPr anchor="ctr"/>
          <a:lstStyle>
            <a:lvl1pPr>
              <a:defRPr sz="4000" b="0" i="0" cap="none"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datum 25"/>
          <p:cNvSpPr>
            <a:spLocks noGrp="1"/>
          </p:cNvSpPr>
          <p:nvPr>
            <p:ph type="dt" sz="half" idx="10"/>
          </p:nvPr>
        </p:nvSpPr>
        <p:spPr/>
        <p:txBody>
          <a:bodyPr rtlCol="0"/>
          <a:lstStyle/>
          <a:p>
            <a:fld id="{2A8A24D2-FE51-4097-BF61-9343F50551B2}" type="datetimeFigureOut">
              <a:rPr lang="cs-CZ" smtClean="0"/>
              <a:pPr/>
              <a:t>3.1.2013</a:t>
            </a:fld>
            <a:endParaRPr lang="cs-CZ"/>
          </a:p>
        </p:txBody>
      </p:sp>
      <p:sp>
        <p:nvSpPr>
          <p:cNvPr id="27" name="Zástupný symbol pro číslo snímku 26"/>
          <p:cNvSpPr>
            <a:spLocks noGrp="1"/>
          </p:cNvSpPr>
          <p:nvPr>
            <p:ph type="sldNum" sz="quarter" idx="11"/>
          </p:nvPr>
        </p:nvSpPr>
        <p:spPr/>
        <p:txBody>
          <a:bodyPr rtlCol="0"/>
          <a:lstStyle/>
          <a:p>
            <a:fld id="{8EAC09A2-7F9B-47C6-8AD4-0C7932C283F4}" type="slidenum">
              <a:rPr lang="cs-CZ" smtClean="0"/>
              <a:pPr/>
              <a:t>‹#›</a:t>
            </a:fld>
            <a:endParaRPr lang="cs-CZ"/>
          </a:p>
        </p:txBody>
      </p:sp>
      <p:sp>
        <p:nvSpPr>
          <p:cNvPr id="28" name="Zástupný symbol pro zápatí 27"/>
          <p:cNvSpPr>
            <a:spLocks noGrp="1"/>
          </p:cNvSpPr>
          <p:nvPr>
            <p:ph type="ftr" sz="quarter" idx="12"/>
          </p:nvPr>
        </p:nvSpPr>
        <p:spPr/>
        <p:txBody>
          <a:bodyPr rtlCol="0"/>
          <a:lstStyle/>
          <a:p>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a:xfrm>
            <a:off x="6583680" y="612648"/>
            <a:ext cx="957264" cy="457200"/>
          </a:xfrm>
        </p:spPr>
        <p:txBody>
          <a:bodyPr/>
          <a:lstStyle/>
          <a:p>
            <a:fld id="{2A8A24D2-FE51-4097-BF61-9343F50551B2}" type="datetimeFigureOut">
              <a:rPr lang="cs-CZ" smtClean="0"/>
              <a:pPr/>
              <a:t>3.1.2013</a:t>
            </a:fld>
            <a:endParaRPr lang="cs-CZ"/>
          </a:p>
        </p:txBody>
      </p:sp>
      <p:sp>
        <p:nvSpPr>
          <p:cNvPr id="4" name="Zástupný symbol pro zápatí 3"/>
          <p:cNvSpPr>
            <a:spLocks noGrp="1"/>
          </p:cNvSpPr>
          <p:nvPr>
            <p:ph type="ftr" sz="quarter" idx="11"/>
          </p:nvPr>
        </p:nvSpPr>
        <p:spPr>
          <a:xfrm>
            <a:off x="5257800" y="612648"/>
            <a:ext cx="1325880" cy="457200"/>
          </a:xfrm>
        </p:spPr>
        <p:txBody>
          <a:bodyPr/>
          <a:lstStyle/>
          <a:p>
            <a:endParaRPr lang="cs-CZ"/>
          </a:p>
        </p:txBody>
      </p:sp>
      <p:sp>
        <p:nvSpPr>
          <p:cNvPr id="5" name="Zástupný symbol pro číslo snímku 4"/>
          <p:cNvSpPr>
            <a:spLocks noGrp="1"/>
          </p:cNvSpPr>
          <p:nvPr>
            <p:ph type="sldNum" sz="quarter" idx="12"/>
          </p:nvPr>
        </p:nvSpPr>
        <p:spPr>
          <a:xfrm>
            <a:off x="8174736" y="2272"/>
            <a:ext cx="762000" cy="365760"/>
          </a:xfrm>
        </p:spPr>
        <p:txBody>
          <a:bodyPr/>
          <a:lstStyle/>
          <a:p>
            <a:fld id="{8EAC09A2-7F9B-47C6-8AD4-0C7932C283F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A8A24D2-FE51-4097-BF61-9343F50551B2}" type="datetimeFigureOut">
              <a:rPr lang="cs-CZ" smtClean="0"/>
              <a:pPr/>
              <a:t>3.1.2013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EAC09A2-7F9B-47C6-8AD4-0C7932C283F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353496" y="1101970"/>
            <a:ext cx="3383280" cy="877824"/>
          </a:xfrm>
        </p:spPr>
        <p:txBody>
          <a:bodyPr anchor="b"/>
          <a:lstStyle>
            <a:lvl1pPr algn="l">
              <a:buNone/>
              <a:defRPr sz="1800" b="1"/>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2A8A24D2-FE51-4097-BF61-9343F50551B2}" type="datetimeFigureOut">
              <a:rPr lang="cs-CZ" smtClean="0"/>
              <a:pPr/>
              <a:t>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EAC09A2-7F9B-47C6-8AD4-0C7932C283F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2A8A24D2-FE51-4097-BF61-9343F50551B2}" type="datetimeFigureOut">
              <a:rPr lang="cs-CZ" smtClean="0"/>
              <a:pPr/>
              <a:t>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EAC09A2-7F9B-47C6-8AD4-0C7932C283F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A8A24D2-FE51-4097-BF61-9343F50551B2}" type="datetimeFigureOut">
              <a:rPr lang="cs-CZ" smtClean="0"/>
              <a:pPr/>
              <a:t>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EAC09A2-7F9B-47C6-8AD4-0C7932C283F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1143000"/>
            <a:ext cx="1905000" cy="5486400"/>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143000"/>
            <a:ext cx="6248400" cy="5486400"/>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A8A24D2-FE51-4097-BF61-9343F50551B2}" type="datetimeFigureOut">
              <a:rPr lang="cs-CZ" smtClean="0"/>
              <a:pPr/>
              <a:t>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EAC09A2-7F9B-47C6-8AD4-0C7932C283F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68F351DD-93D1-4E51-994C-4EC8C19E13DF}"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B6E8D8FA-7072-4D0D-B834-B18422B465CC}" type="datetimeFigureOut">
              <a:rPr lang="cs-CZ"/>
              <a:pPr>
                <a:defRPr/>
              </a:pPr>
              <a:t>3.1.2013</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Obdélník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Obdélník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Obdélník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Obdélník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Obdélník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Zaoblený obdélník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Zaoblený obdélník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Obdélník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Obdélník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Obdélník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Obdélník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Obdélník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Obdélník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Zástupný symbol pro nadpis 21"/>
          <p:cNvSpPr>
            <a:spLocks noGrp="1"/>
          </p:cNvSpPr>
          <p:nvPr>
            <p:ph type="title"/>
          </p:nvPr>
        </p:nvSpPr>
        <p:spPr>
          <a:xfrm>
            <a:off x="457200" y="1143000"/>
            <a:ext cx="8229600" cy="1066800"/>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2A8A24D2-FE51-4097-BF61-9343F50551B2}" type="datetimeFigureOut">
              <a:rPr lang="cs-CZ" smtClean="0"/>
              <a:pPr/>
              <a:t>3.1.2013</a:t>
            </a:fld>
            <a:endParaRPr lang="cs-CZ"/>
          </a:p>
        </p:txBody>
      </p:sp>
      <p:sp>
        <p:nvSpPr>
          <p:cNvPr id="3" name="Zástupný symbol pro zápatí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cs-CZ"/>
          </a:p>
        </p:txBody>
      </p:sp>
      <p:sp>
        <p:nvSpPr>
          <p:cNvPr id="23" name="Zástupný symbol pro číslo snímku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8EAC09A2-7F9B-47C6-8AD4-0C7932C283F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de.wikipedia.org/wiki/Kind" TargetMode="External"/><Relationship Id="rId3" Type="http://schemas.openxmlformats.org/officeDocument/2006/relationships/hyperlink" Target="http://de.wikipedia.org/wiki/Soziale_Beziehung" TargetMode="External"/><Relationship Id="rId7" Type="http://schemas.openxmlformats.org/officeDocument/2006/relationships/hyperlink" Target="http://de.wikipedia.org/wiki/Freundschaft" TargetMode="External"/><Relationship Id="rId2" Type="http://schemas.openxmlformats.org/officeDocument/2006/relationships/hyperlink" Target="http://de.wikipedia.org/wiki/Person" TargetMode="External"/><Relationship Id="rId1" Type="http://schemas.openxmlformats.org/officeDocument/2006/relationships/slideLayout" Target="../slideLayouts/slideLayout2.xml"/><Relationship Id="rId6" Type="http://schemas.openxmlformats.org/officeDocument/2006/relationships/hyperlink" Target="http://de.wikipedia.org/wiki/Verwandtschaftsbeziehung" TargetMode="External"/><Relationship Id="rId5" Type="http://schemas.openxmlformats.org/officeDocument/2006/relationships/hyperlink" Target="http://de.wikipedia.org/wiki/Ehe" TargetMode="External"/><Relationship Id="rId4" Type="http://schemas.openxmlformats.org/officeDocument/2006/relationships/hyperlink" Target="http://de.wikipedia.org/wiki/Verliebtheit" TargetMode="External"/><Relationship Id="rId9" Type="http://schemas.openxmlformats.org/officeDocument/2006/relationships/image" Target="../media/image4.wmf"/></Relationships>
</file>

<file path=ppt/slides/_rels/slide5.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w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wmf"/><Relationship Id="rId1" Type="http://schemas.openxmlformats.org/officeDocument/2006/relationships/slideLayout" Target="../slideLayouts/slideLayout2.xml"/><Relationship Id="rId4" Type="http://schemas.openxmlformats.org/officeDocument/2006/relationships/image" Target="../media/image17.wmf"/></Relationships>
</file>

<file path=ppt/slides/_rels/slide14.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wmf"/><Relationship Id="rId1" Type="http://schemas.openxmlformats.org/officeDocument/2006/relationships/slideLayout" Target="../slideLayouts/slideLayout2.xml"/><Relationship Id="rId4" Type="http://schemas.openxmlformats.org/officeDocument/2006/relationships/image" Target="../media/image17.wmf"/></Relationships>
</file>

<file path=ppt/slides/_rels/slide15.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wmf"/><Relationship Id="rId1" Type="http://schemas.openxmlformats.org/officeDocument/2006/relationships/slideLayout" Target="../slideLayouts/slideLayout2.xml"/><Relationship Id="rId4" Type="http://schemas.openxmlformats.org/officeDocument/2006/relationships/image" Target="../media/image17.wmf"/></Relationships>
</file>

<file path=ppt/slides/_rels/slide16.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wmf"/><Relationship Id="rId1" Type="http://schemas.openxmlformats.org/officeDocument/2006/relationships/slideLayout" Target="../slideLayouts/slideLayout2.xml"/><Relationship Id="rId4" Type="http://schemas.openxmlformats.org/officeDocument/2006/relationships/image" Target="../media/image17.wmf"/></Relationships>
</file>

<file path=ppt/slides/_rels/slide17.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image" Target="../media/image18.wmf"/><Relationship Id="rId1" Type="http://schemas.openxmlformats.org/officeDocument/2006/relationships/slideLayout" Target="../slideLayouts/slideLayout2.xml"/><Relationship Id="rId4" Type="http://schemas.openxmlformats.org/officeDocument/2006/relationships/image" Target="../media/image21.wmf"/></Relationships>
</file>

<file path=ppt/slides/_rels/slide18.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image" Target="../media/image18.wmf"/><Relationship Id="rId1" Type="http://schemas.openxmlformats.org/officeDocument/2006/relationships/slideLayout" Target="../slideLayouts/slideLayout2.xml"/><Relationship Id="rId4" Type="http://schemas.openxmlformats.org/officeDocument/2006/relationships/image" Target="../media/image21.w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rp-online.de/wissen/die-kosenamen-und-ihre-bedeutung-1.259628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12" name="Group 44"/>
          <p:cNvGraphicFramePr>
            <a:graphicFrameLocks noGrp="1"/>
          </p:cNvGraphicFramePr>
          <p:nvPr>
            <p:ph/>
          </p:nvPr>
        </p:nvGraphicFramePr>
        <p:xfrm>
          <a:off x="468313" y="1268413"/>
          <a:ext cx="8229600" cy="3897316"/>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dirty="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rPr>
                        <a:t>VY_32_INOVACE_</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Štěpánka </a:t>
                      </a:r>
                      <a:r>
                        <a:rPr kumimoji="0" lang="cs-CZ" sz="1800" b="0" i="0" u="none" strike="noStrike" cap="none" normalizeH="0" baseline="0" dirty="0" err="1" smtClean="0">
                          <a:ln>
                            <a:noFill/>
                          </a:ln>
                          <a:solidFill>
                            <a:srgbClr val="000000"/>
                          </a:solidFill>
                          <a:effectLst/>
                          <a:latin typeface="Arial" charset="0"/>
                          <a:cs typeface="Arial" charset="0"/>
                        </a:rPr>
                        <a:t>Čoudková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err="1" smtClean="0">
                          <a:ln>
                            <a:noFill/>
                          </a:ln>
                          <a:solidFill>
                            <a:srgbClr val="000000"/>
                          </a:solidFill>
                          <a:effectLst/>
                          <a:latin typeface="Arial" charset="0"/>
                          <a:cs typeface="Arial" charset="0"/>
                        </a:rPr>
                        <a:t>Kosenamen</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sexta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27.12.2012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Arial" charset="0"/>
                        </a:rPr>
                        <a:t>Např.: prezentace je určena jako výklad do hodiny i jako materiál k samostudiu</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Times New Roman" pitchFamily="18" charset="0"/>
                        </a:rPr>
                        <a:t>Možnosti využití: promítání, práce jednotlivců nebo dvojic u PC, vytištění pracovního listu </a:t>
                      </a:r>
                      <a:r>
                        <a:rPr kumimoji="0" lang="cs-CZ" sz="1200" b="0" i="0" u="none" strike="noStrike" cap="none" normalizeH="0" baseline="0" smtClean="0">
                          <a:ln>
                            <a:noFill/>
                          </a:ln>
                          <a:solidFill>
                            <a:schemeClr val="tx1"/>
                          </a:solidFill>
                          <a:effectLst/>
                          <a:latin typeface="Times New Roman" pitchFamily="18" charset="0"/>
                          <a:cs typeface="Times New Roman" pitchFamily="18" charset="0"/>
                        </a:rPr>
                        <a:t> </a:t>
                      </a: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5156"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5158" name="Picture 2"/>
          <p:cNvPicPr>
            <a:picLocks noChangeAspect="1" noChangeArrowheads="1"/>
          </p:cNvPicPr>
          <p:nvPr/>
        </p:nvPicPr>
        <p:blipFill>
          <a:blip r:embed="rId3" cstate="print"/>
          <a:srcRect/>
          <a:stretch>
            <a:fillRect/>
          </a:stretch>
        </p:blipFill>
        <p:spPr bwMode="auto">
          <a:xfrm>
            <a:off x="1763713" y="5229225"/>
            <a:ext cx="6081712" cy="148590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err="1" smtClean="0">
                <a:latin typeface="Broadway" pitchFamily="82" charset="0"/>
              </a:rPr>
              <a:t>Kosenamen</a:t>
            </a:r>
            <a:endParaRPr lang="cs-CZ" dirty="0">
              <a:latin typeface="Broadway" pitchFamily="82" charset="0"/>
            </a:endParaRPr>
          </a:p>
        </p:txBody>
      </p:sp>
      <p:sp>
        <p:nvSpPr>
          <p:cNvPr id="3" name="Podnadpis 2"/>
          <p:cNvSpPr>
            <a:spLocks noGrp="1"/>
          </p:cNvSpPr>
          <p:nvPr>
            <p:ph type="subTitle" idx="1"/>
          </p:nvPr>
        </p:nvSpPr>
        <p:spPr/>
        <p:txBody>
          <a:bodyPr>
            <a:normAutofit/>
          </a:bodyPr>
          <a:lstStyle/>
          <a:p>
            <a:r>
              <a:rPr lang="cs-CZ" dirty="0" err="1">
                <a:latin typeface="Broadway" pitchFamily="82" charset="0"/>
              </a:rPr>
              <a:t>u</a:t>
            </a:r>
            <a:r>
              <a:rPr lang="cs-CZ" dirty="0" err="1" smtClean="0">
                <a:latin typeface="Broadway" pitchFamily="82" charset="0"/>
              </a:rPr>
              <a:t>nd</a:t>
            </a:r>
            <a:r>
              <a:rPr lang="cs-CZ" dirty="0" smtClean="0">
                <a:latin typeface="Broadway" pitchFamily="82" charset="0"/>
              </a:rPr>
              <a:t> </a:t>
            </a:r>
          </a:p>
          <a:p>
            <a:r>
              <a:rPr lang="cs-CZ" dirty="0" err="1" smtClean="0">
                <a:latin typeface="Broadway" pitchFamily="82" charset="0"/>
              </a:rPr>
              <a:t>ihre</a:t>
            </a:r>
            <a:r>
              <a:rPr lang="cs-CZ" dirty="0" smtClean="0">
                <a:latin typeface="Broadway" pitchFamily="82" charset="0"/>
              </a:rPr>
              <a:t> </a:t>
            </a:r>
            <a:r>
              <a:rPr lang="cs-CZ" dirty="0" err="1" smtClean="0">
                <a:latin typeface="Broadway" pitchFamily="82" charset="0"/>
              </a:rPr>
              <a:t>Bedeutung</a:t>
            </a:r>
            <a:endParaRPr lang="cs-CZ" dirty="0">
              <a:latin typeface="Broadway" pitchFamily="82"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latin typeface="Broadway" pitchFamily="82" charset="0"/>
              </a:rPr>
              <a:t>Die </a:t>
            </a:r>
            <a:r>
              <a:rPr lang="cs-CZ" dirty="0" err="1" smtClean="0">
                <a:latin typeface="Broadway" pitchFamily="82" charset="0"/>
              </a:rPr>
              <a:t>Kosenamen</a:t>
            </a:r>
            <a:endParaRPr lang="cs-CZ" dirty="0">
              <a:latin typeface="Broadway" pitchFamily="82" charset="0"/>
            </a:endParaRPr>
          </a:p>
        </p:txBody>
      </p:sp>
      <p:sp>
        <p:nvSpPr>
          <p:cNvPr id="3" name="Zástupný symbol pro obsah 2"/>
          <p:cNvSpPr>
            <a:spLocks noGrp="1"/>
          </p:cNvSpPr>
          <p:nvPr>
            <p:ph idx="1"/>
          </p:nvPr>
        </p:nvSpPr>
        <p:spPr/>
        <p:txBody>
          <a:bodyPr>
            <a:normAutofit fontScale="85000" lnSpcReduction="20000"/>
          </a:bodyPr>
          <a:lstStyle/>
          <a:p>
            <a:pPr lvl="4" algn="just"/>
            <a:r>
              <a:rPr lang="de-DE" sz="3300" dirty="0" smtClean="0"/>
              <a:t>Jedes Paar verwendet seine eigenen Kosenamen, aber einige wie "Schatz", "Maus" und "Tiger" passen immer. Wir erklären, was sie bedeuten. Kosenamen wie "Schatz" und "Goldstück" drücken prinzipiell Wertschätzung aus. Damit können aber auch Besitzansprüche deutlich gemacht werden. </a:t>
            </a:r>
            <a:br>
              <a:rPr lang="de-DE" sz="3300" dirty="0" smtClean="0"/>
            </a:br>
            <a:endParaRPr lang="cs-CZ" sz="3300" dirty="0" smtClean="0"/>
          </a:p>
          <a:p>
            <a:pPr lvl="4"/>
            <a:endParaRPr lang="cs-CZ" sz="2400" dirty="0" smtClean="0"/>
          </a:p>
          <a:p>
            <a:pPr lvl="4"/>
            <a:r>
              <a:rPr lang="de-DE" sz="2400" dirty="0" smtClean="0"/>
              <a:t/>
            </a:r>
            <a:br>
              <a:rPr lang="de-DE" sz="2400" dirty="0" smtClean="0"/>
            </a:br>
            <a:r>
              <a:rPr lang="de-DE" sz="1800" dirty="0" smtClean="0"/>
              <a:t>http://www.rp-online.de/wissen/die-kosenamen-und-ihre-bedeutung-1.2596286</a:t>
            </a:r>
            <a:endParaRPr lang="de-DE" sz="18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Aufgabe</a:t>
            </a:r>
            <a:endParaRPr lang="cs-CZ" dirty="0"/>
          </a:p>
        </p:txBody>
      </p:sp>
      <p:sp>
        <p:nvSpPr>
          <p:cNvPr id="3" name="Zástupný symbol pro obsah 2"/>
          <p:cNvSpPr>
            <a:spLocks noGrp="1"/>
          </p:cNvSpPr>
          <p:nvPr>
            <p:ph idx="1"/>
          </p:nvPr>
        </p:nvSpPr>
        <p:spPr/>
        <p:txBody>
          <a:bodyPr/>
          <a:lstStyle/>
          <a:p>
            <a:r>
              <a:rPr lang="cs-CZ" dirty="0" err="1" smtClean="0"/>
              <a:t>Schlag</a:t>
            </a:r>
            <a:r>
              <a:rPr lang="cs-CZ" dirty="0" smtClean="0"/>
              <a:t> </a:t>
            </a:r>
            <a:r>
              <a:rPr lang="cs-CZ" dirty="0" err="1" smtClean="0"/>
              <a:t>im</a:t>
            </a:r>
            <a:r>
              <a:rPr lang="cs-CZ" dirty="0" smtClean="0"/>
              <a:t> </a:t>
            </a:r>
            <a:r>
              <a:rPr lang="cs-CZ" dirty="0" err="1" smtClean="0"/>
              <a:t>Wörterbuch</a:t>
            </a:r>
            <a:r>
              <a:rPr lang="cs-CZ" dirty="0" smtClean="0"/>
              <a:t> nach oder such </a:t>
            </a:r>
            <a:r>
              <a:rPr lang="cs-CZ" dirty="0" err="1" smtClean="0"/>
              <a:t>im</a:t>
            </a:r>
            <a:r>
              <a:rPr lang="cs-CZ" dirty="0" smtClean="0"/>
              <a:t> Internet……..</a:t>
            </a:r>
            <a:r>
              <a:rPr lang="cs-CZ" dirty="0" err="1" smtClean="0">
                <a:latin typeface="Harlow Solid Italic" pitchFamily="82" charset="0"/>
              </a:rPr>
              <a:t>Was</a:t>
            </a:r>
            <a:r>
              <a:rPr lang="cs-CZ" dirty="0" smtClean="0">
                <a:latin typeface="Harlow Solid Italic" pitchFamily="82" charset="0"/>
              </a:rPr>
              <a:t> </a:t>
            </a:r>
            <a:r>
              <a:rPr lang="cs-CZ" dirty="0" err="1" smtClean="0">
                <a:latin typeface="Harlow Solid Italic" pitchFamily="82" charset="0"/>
              </a:rPr>
              <a:t>heißt</a:t>
            </a:r>
            <a:r>
              <a:rPr lang="cs-CZ" dirty="0" smtClean="0">
                <a:latin typeface="Harlow Solid Italic" pitchFamily="82" charset="0"/>
              </a:rPr>
              <a:t> </a:t>
            </a:r>
            <a:r>
              <a:rPr lang="cs-CZ" dirty="0" err="1" smtClean="0">
                <a:latin typeface="Harlow Solid Italic" pitchFamily="82" charset="0"/>
              </a:rPr>
              <a:t>eigentlich</a:t>
            </a:r>
            <a:r>
              <a:rPr lang="cs-CZ" dirty="0" smtClean="0">
                <a:latin typeface="Harlow Solid Italic" pitchFamily="82" charset="0"/>
              </a:rPr>
              <a:t> der </a:t>
            </a:r>
            <a:r>
              <a:rPr lang="cs-CZ" dirty="0" err="1" smtClean="0">
                <a:latin typeface="Harlow Solid Italic" pitchFamily="82" charset="0"/>
              </a:rPr>
              <a:t>Kosename</a:t>
            </a:r>
            <a:r>
              <a:rPr lang="cs-CZ" dirty="0" smtClean="0">
                <a:latin typeface="Harlow Solid Italic" pitchFamily="82" charset="0"/>
              </a:rPr>
              <a:t>??? </a:t>
            </a:r>
          </a:p>
          <a:p>
            <a:pPr>
              <a:buNone/>
            </a:pPr>
            <a:endParaRPr lang="cs-CZ" dirty="0" smtClean="0">
              <a:latin typeface="Harlow Solid Italic" pitchFamily="82" charset="0"/>
            </a:endParaRPr>
          </a:p>
          <a:p>
            <a:r>
              <a:rPr lang="cs-CZ" b="1" dirty="0" err="1" smtClean="0"/>
              <a:t>Lösung</a:t>
            </a:r>
            <a:r>
              <a:rPr lang="cs-CZ" dirty="0" smtClean="0"/>
              <a:t> : </a:t>
            </a:r>
            <a:r>
              <a:rPr lang="de-DE" sz="2400" b="1" dirty="0" smtClean="0"/>
              <a:t>Kosenamen</a:t>
            </a:r>
            <a:r>
              <a:rPr lang="de-DE" sz="2400" dirty="0" smtClean="0"/>
              <a:t> werden meist unter </a:t>
            </a:r>
            <a:r>
              <a:rPr lang="de-DE" sz="2400" dirty="0" smtClean="0">
                <a:hlinkClick r:id="rId2" tooltip="Person"/>
              </a:rPr>
              <a:t>Personen</a:t>
            </a:r>
            <a:r>
              <a:rPr lang="de-DE" sz="2400" dirty="0" smtClean="0"/>
              <a:t> vergeben, die in einer engen </a:t>
            </a:r>
            <a:r>
              <a:rPr lang="de-DE" sz="2400" dirty="0" smtClean="0">
                <a:hlinkClick r:id="rId3" tooltip="Soziale Beziehung"/>
              </a:rPr>
              <a:t>Beziehung</a:t>
            </a:r>
            <a:r>
              <a:rPr lang="de-DE" sz="2400" dirty="0" smtClean="0"/>
              <a:t> zueinander stehen (wie </a:t>
            </a:r>
            <a:r>
              <a:rPr lang="de-DE" sz="2400" dirty="0" smtClean="0">
                <a:hlinkClick r:id="rId4" tooltip="Verliebtheit"/>
              </a:rPr>
              <a:t>Verliebte</a:t>
            </a:r>
            <a:r>
              <a:rPr lang="de-DE" sz="2400" dirty="0" smtClean="0"/>
              <a:t>, </a:t>
            </a:r>
            <a:r>
              <a:rPr lang="de-DE" sz="2400" dirty="0" smtClean="0">
                <a:hlinkClick r:id="rId5" tooltip="Ehe"/>
              </a:rPr>
              <a:t>Ehepaare</a:t>
            </a:r>
            <a:r>
              <a:rPr lang="de-DE" sz="2400" dirty="0" smtClean="0"/>
              <a:t> oder </a:t>
            </a:r>
            <a:r>
              <a:rPr lang="de-DE" sz="2400" dirty="0" smtClean="0">
                <a:hlinkClick r:id="rId6" tooltip="Verwandtschaftsbeziehung"/>
              </a:rPr>
              <a:t>Eltern</a:t>
            </a:r>
            <a:r>
              <a:rPr lang="de-DE" sz="2400" dirty="0" smtClean="0"/>
              <a:t>, </a:t>
            </a:r>
            <a:r>
              <a:rPr lang="de-DE" sz="2400" dirty="0" smtClean="0">
                <a:hlinkClick r:id="rId7" tooltip="Freundschaft"/>
              </a:rPr>
              <a:t>Freunde</a:t>
            </a:r>
            <a:r>
              <a:rPr lang="de-DE" sz="2400" dirty="0" smtClean="0"/>
              <a:t> und </a:t>
            </a:r>
            <a:r>
              <a:rPr lang="de-DE" sz="2400" dirty="0" smtClean="0">
                <a:hlinkClick r:id="rId8" tooltip="Kind"/>
              </a:rPr>
              <a:t>Kinder</a:t>
            </a:r>
            <a:r>
              <a:rPr lang="de-DE" sz="2400" dirty="0" smtClean="0"/>
              <a:t>).</a:t>
            </a:r>
            <a:endParaRPr lang="cs-CZ" dirty="0" smtClean="0">
              <a:latin typeface="Harlow Solid Italic" pitchFamily="82" charset="0"/>
            </a:endParaRPr>
          </a:p>
          <a:p>
            <a:r>
              <a:rPr lang="cs-CZ" sz="1800" dirty="0" smtClean="0">
                <a:latin typeface="+mj-lt"/>
              </a:rPr>
              <a:t>http://de.</a:t>
            </a:r>
            <a:r>
              <a:rPr lang="cs-CZ" sz="1800" dirty="0" err="1" smtClean="0">
                <a:latin typeface="+mj-lt"/>
              </a:rPr>
              <a:t>wikipedia.org</a:t>
            </a:r>
            <a:r>
              <a:rPr lang="cs-CZ" sz="1800" dirty="0" smtClean="0">
                <a:latin typeface="+mj-lt"/>
              </a:rPr>
              <a:t>/</a:t>
            </a:r>
            <a:r>
              <a:rPr lang="cs-CZ" sz="1800" dirty="0" err="1" smtClean="0">
                <a:latin typeface="+mj-lt"/>
              </a:rPr>
              <a:t>wiki</a:t>
            </a:r>
            <a:r>
              <a:rPr lang="cs-CZ" sz="1800" dirty="0" smtClean="0">
                <a:latin typeface="+mj-lt"/>
              </a:rPr>
              <a:t>/</a:t>
            </a:r>
            <a:r>
              <a:rPr lang="cs-CZ" sz="1800" dirty="0" err="1" smtClean="0">
                <a:latin typeface="+mj-lt"/>
              </a:rPr>
              <a:t>Kosename</a:t>
            </a:r>
            <a:endParaRPr lang="cs-CZ" sz="1800" dirty="0">
              <a:latin typeface="+mj-lt"/>
            </a:endParaRPr>
          </a:p>
        </p:txBody>
      </p:sp>
      <p:pic>
        <p:nvPicPr>
          <p:cNvPr id="1028" name="Picture 4" descr="C:\Documents and Settings\oem\Local Settings\Temporary Internet Files\Content.IE5\L7BP1150\MC900397490[1].wmf"/>
          <p:cNvPicPr>
            <a:picLocks noChangeAspect="1" noChangeArrowheads="1"/>
          </p:cNvPicPr>
          <p:nvPr/>
        </p:nvPicPr>
        <p:blipFill>
          <a:blip r:embed="rId9" cstate="print"/>
          <a:srcRect/>
          <a:stretch>
            <a:fillRect/>
          </a:stretch>
        </p:blipFill>
        <p:spPr bwMode="auto">
          <a:xfrm>
            <a:off x="5364088" y="1196752"/>
            <a:ext cx="1825625" cy="9779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dirty="0" smtClean="0"/>
              <a:t>WAS MEINST DU?</a:t>
            </a:r>
            <a:endParaRPr lang="cs-CZ" dirty="0"/>
          </a:p>
        </p:txBody>
      </p:sp>
      <p:sp>
        <p:nvSpPr>
          <p:cNvPr id="4" name="Zástupný symbol pro obsah 3"/>
          <p:cNvSpPr>
            <a:spLocks noGrp="1"/>
          </p:cNvSpPr>
          <p:nvPr>
            <p:ph idx="1"/>
          </p:nvPr>
        </p:nvSpPr>
        <p:spPr/>
        <p:txBody>
          <a:bodyPr/>
          <a:lstStyle/>
          <a:p>
            <a:r>
              <a:rPr lang="cs-CZ" dirty="0" smtClean="0"/>
              <a:t>WELCHE MENNSCHLICHEN</a:t>
            </a:r>
          </a:p>
          <a:p>
            <a:endParaRPr lang="cs-CZ" u="sng" dirty="0" smtClean="0">
              <a:latin typeface="Broadway" pitchFamily="82" charset="0"/>
            </a:endParaRPr>
          </a:p>
          <a:p>
            <a:r>
              <a:rPr lang="cs-CZ" u="sng" dirty="0" smtClean="0">
                <a:latin typeface="Broadway" pitchFamily="82" charset="0"/>
              </a:rPr>
              <a:t>EIGENSCHAFTEN</a:t>
            </a:r>
            <a:r>
              <a:rPr lang="cs-CZ" dirty="0" smtClean="0">
                <a:latin typeface="Broadway" pitchFamily="82" charset="0"/>
              </a:rPr>
              <a:t> </a:t>
            </a:r>
          </a:p>
          <a:p>
            <a:endParaRPr lang="cs-CZ" dirty="0" smtClean="0"/>
          </a:p>
          <a:p>
            <a:r>
              <a:rPr lang="cs-CZ" dirty="0" smtClean="0"/>
              <a:t>SOLLEN FOLGENDE </a:t>
            </a:r>
            <a:r>
              <a:rPr lang="cs-CZ" u="sng" dirty="0" smtClean="0"/>
              <a:t>TIERE</a:t>
            </a:r>
            <a:r>
              <a:rPr lang="cs-CZ" dirty="0" smtClean="0"/>
              <a:t> UND </a:t>
            </a:r>
            <a:r>
              <a:rPr lang="cs-CZ" u="sng" dirty="0" smtClean="0"/>
              <a:t>SACHEN </a:t>
            </a:r>
          </a:p>
          <a:p>
            <a:endParaRPr lang="cs-CZ" dirty="0" smtClean="0"/>
          </a:p>
          <a:p>
            <a:r>
              <a:rPr lang="cs-CZ" dirty="0" smtClean="0"/>
              <a:t>REPRÄSENTIEREN???</a:t>
            </a:r>
            <a:endParaRPr lang="cs-CZ" dirty="0"/>
          </a:p>
        </p:txBody>
      </p:sp>
      <p:pic>
        <p:nvPicPr>
          <p:cNvPr id="9218" name="Picture 2" descr="C:\Documents and Settings\oem\Local Settings\Temporary Internet Files\Content.IE5\4IJD8VPC\MC900071192[1].wmf"/>
          <p:cNvPicPr>
            <a:picLocks noChangeAspect="1" noChangeArrowheads="1"/>
          </p:cNvPicPr>
          <p:nvPr/>
        </p:nvPicPr>
        <p:blipFill>
          <a:blip r:embed="rId2" cstate="print"/>
          <a:srcRect/>
          <a:stretch>
            <a:fillRect/>
          </a:stretch>
        </p:blipFill>
        <p:spPr bwMode="auto">
          <a:xfrm>
            <a:off x="5724128" y="692696"/>
            <a:ext cx="2319337" cy="2422525"/>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467544" y="4941168"/>
            <a:ext cx="4572000" cy="2123658"/>
          </a:xfrm>
          <a:prstGeom prst="rect">
            <a:avLst/>
          </a:prstGeom>
        </p:spPr>
        <p:txBody>
          <a:bodyPr wrap="square">
            <a:spAutoFit/>
          </a:bodyPr>
          <a:lstStyle/>
          <a:p>
            <a:r>
              <a:rPr lang="de-DE" sz="2400" dirty="0" smtClean="0"/>
              <a:t>Als "Maus" wird nur eine Frau bezeichnet. Der Mann drückt damit aus, dass seine Frau ruhig und wehrlos sein soll. </a:t>
            </a:r>
            <a:r>
              <a:rPr lang="de-DE" dirty="0" smtClean="0"/>
              <a:t/>
            </a:r>
            <a:br>
              <a:rPr lang="de-DE" dirty="0" smtClean="0"/>
            </a:br>
            <a:r>
              <a:rPr lang="de-DE" dirty="0" smtClean="0"/>
              <a:t/>
            </a:r>
            <a:br>
              <a:rPr lang="de-DE" dirty="0" smtClean="0"/>
            </a:br>
            <a:endParaRPr lang="de-DE" dirty="0"/>
          </a:p>
        </p:txBody>
      </p:sp>
      <p:pic>
        <p:nvPicPr>
          <p:cNvPr id="2052" name="Picture 4" descr="C:\Documents and Settings\oem\Local Settings\Temporary Internet Files\Content.IE5\K5HF61BF\MC900345794[1].wmf"/>
          <p:cNvPicPr>
            <a:picLocks noChangeAspect="1" noChangeArrowheads="1"/>
          </p:cNvPicPr>
          <p:nvPr/>
        </p:nvPicPr>
        <p:blipFill>
          <a:blip r:embed="rId2" cstate="print"/>
          <a:srcRect/>
          <a:stretch>
            <a:fillRect/>
          </a:stretch>
        </p:blipFill>
        <p:spPr bwMode="auto">
          <a:xfrm>
            <a:off x="2987824" y="1772816"/>
            <a:ext cx="2246312" cy="2448272"/>
          </a:xfrm>
          <a:prstGeom prst="rect">
            <a:avLst/>
          </a:prstGeom>
          <a:noFill/>
        </p:spPr>
      </p:pic>
      <p:sp>
        <p:nvSpPr>
          <p:cNvPr id="4" name="TextovéPole 3"/>
          <p:cNvSpPr txBox="1"/>
          <p:nvPr/>
        </p:nvSpPr>
        <p:spPr>
          <a:xfrm>
            <a:off x="6948264" y="3789040"/>
            <a:ext cx="2348720" cy="1938992"/>
          </a:xfrm>
          <a:prstGeom prst="rect">
            <a:avLst/>
          </a:prstGeom>
          <a:noFill/>
        </p:spPr>
        <p:txBody>
          <a:bodyPr wrap="none" rtlCol="0">
            <a:spAutoFit/>
          </a:bodyPr>
          <a:lstStyle/>
          <a:p>
            <a:r>
              <a:rPr lang="cs-CZ" sz="2400" u="sng" dirty="0" err="1" smtClean="0"/>
              <a:t>Eigenschaften</a:t>
            </a:r>
            <a:r>
              <a:rPr lang="cs-CZ" sz="2400" u="sng" dirty="0" smtClean="0"/>
              <a:t> </a:t>
            </a:r>
            <a:r>
              <a:rPr lang="cs-CZ" sz="2400" dirty="0" smtClean="0"/>
              <a:t>: </a:t>
            </a:r>
          </a:p>
          <a:p>
            <a:endParaRPr lang="cs-CZ" sz="2400" dirty="0" smtClean="0"/>
          </a:p>
          <a:p>
            <a:r>
              <a:rPr lang="cs-CZ" sz="2400" dirty="0" err="1" smtClean="0"/>
              <a:t>wehrlos</a:t>
            </a:r>
            <a:endParaRPr lang="cs-CZ" sz="2400" dirty="0" smtClean="0"/>
          </a:p>
          <a:p>
            <a:endParaRPr lang="cs-CZ" sz="2400" dirty="0" smtClean="0"/>
          </a:p>
          <a:p>
            <a:r>
              <a:rPr lang="cs-CZ" sz="2400" dirty="0" err="1" smtClean="0"/>
              <a:t>ruhig</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0" y="404664"/>
            <a:ext cx="9144000" cy="6169174"/>
          </a:xfrm>
        </p:spPr>
        <p:txBody>
          <a:bodyPr>
            <a:normAutofit lnSpcReduction="10000"/>
          </a:bodyPr>
          <a:lstStyle/>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de-DE" sz="2400" dirty="0" smtClean="0"/>
              <a:t>Wer seinen Partner oder seine Partnerin als "Engel" bezeichnet, schaut zu ihm/ihr auf. Aber dieses Anhimmeln und die Verklärung führt häufig zu Enttäuschungen</a:t>
            </a:r>
            <a:r>
              <a:rPr lang="cs-CZ" sz="2400" dirty="0" smtClean="0"/>
              <a:t>.</a:t>
            </a:r>
            <a:endParaRPr lang="cs-CZ" sz="2400" dirty="0"/>
          </a:p>
        </p:txBody>
      </p:sp>
      <p:pic>
        <p:nvPicPr>
          <p:cNvPr id="3074" name="Picture 2" descr="C:\Documents and Settings\oem\Local Settings\Temporary Internet Files\Content.IE5\BOEO5RFD\MC900426132[1].wmf"/>
          <p:cNvPicPr>
            <a:picLocks noChangeAspect="1" noChangeArrowheads="1"/>
          </p:cNvPicPr>
          <p:nvPr/>
        </p:nvPicPr>
        <p:blipFill>
          <a:blip r:embed="rId2" cstate="print"/>
          <a:srcRect/>
          <a:stretch>
            <a:fillRect/>
          </a:stretch>
        </p:blipFill>
        <p:spPr bwMode="auto">
          <a:xfrm>
            <a:off x="3079750" y="1433513"/>
            <a:ext cx="1333500" cy="2000250"/>
          </a:xfrm>
          <a:prstGeom prst="rect">
            <a:avLst/>
          </a:prstGeom>
          <a:noFill/>
        </p:spPr>
      </p:pic>
      <p:pic>
        <p:nvPicPr>
          <p:cNvPr id="3098" name="Picture 26" descr="C:\Documents and Settings\oem\Local Settings\Temporary Internet Files\Content.IE5\NGQ6NBR6\MP900446425[1].jpg"/>
          <p:cNvPicPr>
            <a:picLocks noChangeAspect="1" noChangeArrowheads="1"/>
          </p:cNvPicPr>
          <p:nvPr/>
        </p:nvPicPr>
        <p:blipFill>
          <a:blip r:embed="rId3" cstate="print"/>
          <a:srcRect/>
          <a:stretch>
            <a:fillRect/>
          </a:stretch>
        </p:blipFill>
        <p:spPr bwMode="auto">
          <a:xfrm>
            <a:off x="251520" y="332656"/>
            <a:ext cx="5040560" cy="4680000"/>
          </a:xfrm>
          <a:prstGeom prst="rect">
            <a:avLst/>
          </a:prstGeom>
          <a:noFill/>
        </p:spPr>
      </p:pic>
      <p:sp>
        <p:nvSpPr>
          <p:cNvPr id="5" name="TextovéPole 4"/>
          <p:cNvSpPr txBox="1"/>
          <p:nvPr/>
        </p:nvSpPr>
        <p:spPr>
          <a:xfrm>
            <a:off x="5868144" y="1412776"/>
            <a:ext cx="2808312" cy="1938992"/>
          </a:xfrm>
          <a:prstGeom prst="rect">
            <a:avLst/>
          </a:prstGeom>
          <a:noFill/>
        </p:spPr>
        <p:txBody>
          <a:bodyPr wrap="square" rtlCol="0">
            <a:spAutoFit/>
          </a:bodyPr>
          <a:lstStyle/>
          <a:p>
            <a:r>
              <a:rPr lang="cs-CZ" sz="2400" u="sng" dirty="0" err="1" smtClean="0"/>
              <a:t>Eigenschaften</a:t>
            </a:r>
            <a:r>
              <a:rPr lang="cs-CZ" sz="2400" u="sng" dirty="0" smtClean="0"/>
              <a:t> </a:t>
            </a:r>
            <a:r>
              <a:rPr lang="cs-CZ" sz="2400" dirty="0" smtClean="0"/>
              <a:t>:</a:t>
            </a:r>
          </a:p>
          <a:p>
            <a:endParaRPr lang="cs-CZ" sz="2400" dirty="0" smtClean="0"/>
          </a:p>
          <a:p>
            <a:r>
              <a:rPr lang="cs-CZ" sz="2400" dirty="0" err="1" smtClean="0"/>
              <a:t>Anhimmeln</a:t>
            </a:r>
            <a:endParaRPr lang="cs-CZ" sz="2400" dirty="0" smtClean="0"/>
          </a:p>
          <a:p>
            <a:endParaRPr lang="cs-CZ" sz="2400" dirty="0" smtClean="0"/>
          </a:p>
          <a:p>
            <a:r>
              <a:rPr lang="cs-CZ" sz="2400" dirty="0" err="1" smtClean="0"/>
              <a:t>Verklärung</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 calcmode="lin" valueType="num">
                                      <p:cBhvr additive="base">
                                        <p:cTn id="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0" y="260648"/>
            <a:ext cx="9144000" cy="6313190"/>
          </a:xfrm>
        </p:spPr>
        <p:txBody>
          <a:bodyPr>
            <a:normAutofit/>
          </a:bodyPr>
          <a:lstStyle/>
          <a:p>
            <a:pPr>
              <a:buNone/>
            </a:pPr>
            <a:r>
              <a:rPr lang="de-DE" dirty="0" smtClean="0"/>
              <a:t/>
            </a:r>
            <a:br>
              <a:rPr lang="de-DE" dirty="0" smtClean="0"/>
            </a:b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de-DE" dirty="0" smtClean="0"/>
              <a:t>"Bären" oder "Bärchen" sind Männer. Die Frau erwartet von ihrem Partner Schutz, Geborgenheit und Trost.</a:t>
            </a:r>
            <a:endParaRPr lang="de-DE" dirty="0"/>
          </a:p>
        </p:txBody>
      </p:sp>
      <p:pic>
        <p:nvPicPr>
          <p:cNvPr id="4098" name="Picture 2" descr="C:\Documents and Settings\oem\Local Settings\Temporary Internet Files\Content.IE5\J1JE1MTZ\MP900406857[1].jpg"/>
          <p:cNvPicPr>
            <a:picLocks noChangeAspect="1" noChangeArrowheads="1"/>
          </p:cNvPicPr>
          <p:nvPr/>
        </p:nvPicPr>
        <p:blipFill>
          <a:blip r:embed="rId2" cstate="print"/>
          <a:srcRect/>
          <a:stretch>
            <a:fillRect/>
          </a:stretch>
        </p:blipFill>
        <p:spPr bwMode="auto">
          <a:xfrm>
            <a:off x="644525" y="1206500"/>
            <a:ext cx="3902075" cy="3230612"/>
          </a:xfrm>
          <a:prstGeom prst="rect">
            <a:avLst/>
          </a:prstGeom>
          <a:noFill/>
        </p:spPr>
      </p:pic>
      <p:sp>
        <p:nvSpPr>
          <p:cNvPr id="4" name="TextovéPole 3"/>
          <p:cNvSpPr txBox="1"/>
          <p:nvPr/>
        </p:nvSpPr>
        <p:spPr>
          <a:xfrm>
            <a:off x="6300192" y="1556792"/>
            <a:ext cx="2846237" cy="2677656"/>
          </a:xfrm>
          <a:prstGeom prst="rect">
            <a:avLst/>
          </a:prstGeom>
          <a:noFill/>
        </p:spPr>
        <p:txBody>
          <a:bodyPr wrap="square" rtlCol="0">
            <a:spAutoFit/>
          </a:bodyPr>
          <a:lstStyle/>
          <a:p>
            <a:r>
              <a:rPr lang="cs-CZ" sz="2400" u="sng" dirty="0" smtClean="0"/>
              <a:t>Man </a:t>
            </a:r>
            <a:r>
              <a:rPr lang="cs-CZ" sz="2400" u="sng" dirty="0" err="1" smtClean="0"/>
              <a:t>erwartet</a:t>
            </a:r>
            <a:r>
              <a:rPr lang="cs-CZ" sz="2400" u="sng" dirty="0" smtClean="0"/>
              <a:t> : </a:t>
            </a:r>
          </a:p>
          <a:p>
            <a:endParaRPr lang="cs-CZ" sz="2400" dirty="0" smtClean="0"/>
          </a:p>
          <a:p>
            <a:r>
              <a:rPr lang="cs-CZ" sz="2400" dirty="0" err="1" smtClean="0"/>
              <a:t>Schutz</a:t>
            </a:r>
            <a:endParaRPr lang="cs-CZ" sz="2400" dirty="0" smtClean="0"/>
          </a:p>
          <a:p>
            <a:endParaRPr lang="cs-CZ" sz="2400" dirty="0" smtClean="0"/>
          </a:p>
          <a:p>
            <a:r>
              <a:rPr lang="cs-CZ" sz="2400" dirty="0" err="1" smtClean="0"/>
              <a:t>Geborgenheit</a:t>
            </a:r>
            <a:endParaRPr lang="cs-CZ" sz="2400" dirty="0" smtClean="0"/>
          </a:p>
          <a:p>
            <a:endParaRPr lang="cs-CZ" sz="2400" dirty="0" smtClean="0"/>
          </a:p>
          <a:p>
            <a:r>
              <a:rPr lang="cs-CZ" sz="2400" dirty="0" err="1" smtClean="0"/>
              <a:t>Trost</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 calcmode="lin" valueType="num">
                                      <p:cBhvr additive="base">
                                        <p:cTn id="3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0" y="404664"/>
            <a:ext cx="8229600" cy="6169174"/>
          </a:xfrm>
        </p:spPr>
        <p:txBody>
          <a:bodyPr>
            <a:normAutofit lnSpcReduction="10000"/>
          </a:bodyPr>
          <a:lstStyle/>
          <a:p>
            <a:pPr>
              <a:buNone/>
            </a:pPr>
            <a:r>
              <a:rPr lang="de-DE" dirty="0" smtClean="0"/>
              <a:t/>
            </a:r>
            <a:br>
              <a:rPr lang="de-DE" dirty="0" smtClean="0"/>
            </a:br>
            <a:r>
              <a:rPr lang="de-DE" dirty="0" smtClean="0"/>
              <a:t/>
            </a:r>
            <a:br>
              <a:rPr lang="de-DE" dirty="0" smtClean="0"/>
            </a:b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de-DE" dirty="0" smtClean="0"/>
              <a:t>Wer als "Sonnenschein" bezeichnet wird, schenkt seinem Partner Licht und Wärme im harten und kalten Alltag.</a:t>
            </a:r>
            <a:endParaRPr lang="cs-CZ" dirty="0" smtClean="0"/>
          </a:p>
        </p:txBody>
      </p:sp>
      <p:pic>
        <p:nvPicPr>
          <p:cNvPr id="5122" name="Picture 2" descr="C:\Documents and Settings\oem\Local Settings\Temporary Internet Files\Content.IE5\4IJD8VPC\MP900091159[1].jpg"/>
          <p:cNvPicPr>
            <a:picLocks noChangeAspect="1" noChangeArrowheads="1"/>
          </p:cNvPicPr>
          <p:nvPr/>
        </p:nvPicPr>
        <p:blipFill>
          <a:blip r:embed="rId2" cstate="print"/>
          <a:srcRect/>
          <a:stretch>
            <a:fillRect/>
          </a:stretch>
        </p:blipFill>
        <p:spPr bwMode="auto">
          <a:xfrm>
            <a:off x="1259632" y="944562"/>
            <a:ext cx="4032448" cy="3780581"/>
          </a:xfrm>
          <a:prstGeom prst="rect">
            <a:avLst/>
          </a:prstGeom>
          <a:noFill/>
        </p:spPr>
      </p:pic>
      <p:sp>
        <p:nvSpPr>
          <p:cNvPr id="4" name="TextovéPole 3"/>
          <p:cNvSpPr txBox="1"/>
          <p:nvPr/>
        </p:nvSpPr>
        <p:spPr>
          <a:xfrm>
            <a:off x="6660232" y="1556792"/>
            <a:ext cx="2274982" cy="1938992"/>
          </a:xfrm>
          <a:prstGeom prst="rect">
            <a:avLst/>
          </a:prstGeom>
          <a:noFill/>
        </p:spPr>
        <p:txBody>
          <a:bodyPr wrap="none" rtlCol="0">
            <a:spAutoFit/>
          </a:bodyPr>
          <a:lstStyle/>
          <a:p>
            <a:r>
              <a:rPr lang="cs-CZ" sz="2400" u="sng" dirty="0" err="1" smtClean="0"/>
              <a:t>Eigenschaften</a:t>
            </a:r>
            <a:r>
              <a:rPr lang="cs-CZ" sz="2400" u="sng" dirty="0" smtClean="0"/>
              <a:t> :</a:t>
            </a:r>
          </a:p>
          <a:p>
            <a:endParaRPr lang="cs-CZ" sz="2400" dirty="0" smtClean="0"/>
          </a:p>
          <a:p>
            <a:r>
              <a:rPr lang="cs-CZ" sz="2400" dirty="0" err="1" smtClean="0"/>
              <a:t>Licht</a:t>
            </a:r>
            <a:endParaRPr lang="cs-CZ" sz="2400" dirty="0" smtClean="0"/>
          </a:p>
          <a:p>
            <a:endParaRPr lang="cs-CZ" sz="2400" dirty="0" smtClean="0"/>
          </a:p>
          <a:p>
            <a:r>
              <a:rPr lang="cs-CZ" sz="2400" dirty="0" err="1" smtClean="0"/>
              <a:t>Wärme</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0" y="476672"/>
            <a:ext cx="9144000" cy="6097166"/>
          </a:xfrm>
        </p:spPr>
        <p:txBody>
          <a:bodyPr>
            <a:normAutofit/>
          </a:bodyPr>
          <a:lstStyle/>
          <a:p>
            <a:pPr>
              <a:buNone/>
            </a:pPr>
            <a:r>
              <a:rPr lang="de-DE" dirty="0" smtClean="0"/>
              <a:t/>
            </a:r>
            <a:br>
              <a:rPr lang="de-DE" dirty="0" smtClean="0"/>
            </a:b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de-DE" dirty="0" smtClean="0"/>
              <a:t>"Hase" ist ein universeller Kosename, es schwingt aber Erotik und Sex mit. Denn die Assoziationen sind "Playboy-</a:t>
            </a:r>
            <a:r>
              <a:rPr lang="de-DE" dirty="0" err="1" smtClean="0"/>
              <a:t>Bunnys</a:t>
            </a:r>
            <a:r>
              <a:rPr lang="de-DE" dirty="0" smtClean="0"/>
              <a:t>" und "Ski-</a:t>
            </a:r>
            <a:r>
              <a:rPr lang="de-DE" dirty="0" err="1" smtClean="0"/>
              <a:t>Haserl</a:t>
            </a:r>
            <a:r>
              <a:rPr lang="de-DE" dirty="0" smtClean="0"/>
              <a:t>".</a:t>
            </a:r>
            <a:endParaRPr lang="de-DE" dirty="0"/>
          </a:p>
        </p:txBody>
      </p:sp>
      <p:pic>
        <p:nvPicPr>
          <p:cNvPr id="6148" name="Picture 4" descr="C:\Documents and Settings\oem\Local Settings\Temporary Internet Files\Content.IE5\NGQ6NBR6\MP900406667[1].jpg"/>
          <p:cNvPicPr>
            <a:picLocks noChangeAspect="1" noChangeArrowheads="1"/>
          </p:cNvPicPr>
          <p:nvPr/>
        </p:nvPicPr>
        <p:blipFill>
          <a:blip r:embed="rId2" cstate="print"/>
          <a:srcRect/>
          <a:stretch>
            <a:fillRect/>
          </a:stretch>
        </p:blipFill>
        <p:spPr bwMode="auto">
          <a:xfrm>
            <a:off x="1547664" y="1340768"/>
            <a:ext cx="4608512" cy="3121025"/>
          </a:xfrm>
          <a:prstGeom prst="rect">
            <a:avLst/>
          </a:prstGeom>
          <a:noFill/>
        </p:spPr>
      </p:pic>
      <p:sp>
        <p:nvSpPr>
          <p:cNvPr id="4" name="TextovéPole 3"/>
          <p:cNvSpPr txBox="1"/>
          <p:nvPr/>
        </p:nvSpPr>
        <p:spPr>
          <a:xfrm>
            <a:off x="6588224" y="1628800"/>
            <a:ext cx="2304256" cy="1938992"/>
          </a:xfrm>
          <a:prstGeom prst="rect">
            <a:avLst/>
          </a:prstGeom>
          <a:noFill/>
        </p:spPr>
        <p:txBody>
          <a:bodyPr wrap="square" rtlCol="0">
            <a:spAutoFit/>
          </a:bodyPr>
          <a:lstStyle/>
          <a:p>
            <a:r>
              <a:rPr lang="cs-CZ" sz="2400" u="sng" dirty="0" err="1" smtClean="0"/>
              <a:t>Eigenschfaten</a:t>
            </a:r>
            <a:r>
              <a:rPr lang="cs-CZ" sz="2400" u="sng" dirty="0" smtClean="0"/>
              <a:t> :</a:t>
            </a:r>
          </a:p>
          <a:p>
            <a:endParaRPr lang="cs-CZ" sz="2400" u="sng" dirty="0" smtClean="0"/>
          </a:p>
          <a:p>
            <a:r>
              <a:rPr lang="cs-CZ" sz="2400" dirty="0" smtClean="0"/>
              <a:t>Erotik</a:t>
            </a:r>
          </a:p>
          <a:p>
            <a:endParaRPr lang="cs-CZ" sz="2400" dirty="0" smtClean="0"/>
          </a:p>
          <a:p>
            <a:r>
              <a:rPr lang="cs-CZ" sz="2400" dirty="0" smtClean="0"/>
              <a:t>Sex</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0" y="260648"/>
            <a:ext cx="9144000" cy="6597352"/>
          </a:xfrm>
        </p:spPr>
        <p:txBody>
          <a:bodyPr>
            <a:normAutofit fontScale="92500" lnSpcReduction="10000"/>
          </a:bodyPr>
          <a:lstStyle/>
          <a:p>
            <a:pPr>
              <a:buNone/>
            </a:pPr>
            <a:r>
              <a:rPr lang="de-DE" dirty="0" smtClean="0"/>
              <a:t/>
            </a:r>
            <a:br>
              <a:rPr lang="de-DE" dirty="0" smtClean="0"/>
            </a:b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de-DE" dirty="0" smtClean="0"/>
              <a:t>Wird ein Mann als "Hengst" oder "Stier" bezeichnet, soll er stark sein, kräftig gebaut und zielstrebig. Er darf keine Schwächen zeigen. </a:t>
            </a:r>
            <a:br>
              <a:rPr lang="de-DE" dirty="0" smtClean="0"/>
            </a:br>
            <a:endParaRPr lang="de-DE" dirty="0"/>
          </a:p>
        </p:txBody>
      </p:sp>
      <p:pic>
        <p:nvPicPr>
          <p:cNvPr id="7174" name="Picture 6" descr="C:\Documents and Settings\oem\Local Settings\Temporary Internet Files\Content.IE5\XWO3JVOB\MC900382609[1].jpg"/>
          <p:cNvPicPr>
            <a:picLocks noChangeAspect="1" noChangeArrowheads="1"/>
          </p:cNvPicPr>
          <p:nvPr/>
        </p:nvPicPr>
        <p:blipFill>
          <a:blip r:embed="rId2" cstate="print"/>
          <a:srcRect/>
          <a:stretch>
            <a:fillRect/>
          </a:stretch>
        </p:blipFill>
        <p:spPr bwMode="auto">
          <a:xfrm>
            <a:off x="4572000" y="332656"/>
            <a:ext cx="4417076" cy="4392000"/>
          </a:xfrm>
          <a:prstGeom prst="rect">
            <a:avLst/>
          </a:prstGeom>
          <a:noFill/>
        </p:spPr>
      </p:pic>
      <p:pic>
        <p:nvPicPr>
          <p:cNvPr id="7175" name="Picture 7" descr="C:\Documents and Settings\oem\Local Settings\Temporary Internet Files\Content.IE5\ZVEYWQE5\MC900415678[1].wmf"/>
          <p:cNvPicPr>
            <a:picLocks noChangeAspect="1" noChangeArrowheads="1"/>
          </p:cNvPicPr>
          <p:nvPr/>
        </p:nvPicPr>
        <p:blipFill>
          <a:blip r:embed="rId3" cstate="print"/>
          <a:srcRect/>
          <a:stretch>
            <a:fillRect/>
          </a:stretch>
        </p:blipFill>
        <p:spPr bwMode="auto">
          <a:xfrm>
            <a:off x="0" y="764704"/>
            <a:ext cx="4824175" cy="3446462"/>
          </a:xfrm>
          <a:prstGeom prst="rect">
            <a:avLst/>
          </a:prstGeom>
          <a:noFill/>
        </p:spPr>
      </p:pic>
      <p:sp>
        <p:nvSpPr>
          <p:cNvPr id="5" name="TextovéPole 4"/>
          <p:cNvSpPr txBox="1"/>
          <p:nvPr/>
        </p:nvSpPr>
        <p:spPr>
          <a:xfrm>
            <a:off x="971600" y="6488668"/>
            <a:ext cx="6636753" cy="461665"/>
          </a:xfrm>
          <a:prstGeom prst="rect">
            <a:avLst/>
          </a:prstGeom>
          <a:noFill/>
        </p:spPr>
        <p:txBody>
          <a:bodyPr wrap="none" rtlCol="0">
            <a:spAutoFit/>
          </a:bodyPr>
          <a:lstStyle/>
          <a:p>
            <a:r>
              <a:rPr lang="cs-CZ" sz="2400" u="sng" dirty="0" err="1" smtClean="0"/>
              <a:t>Eigenschaften</a:t>
            </a:r>
            <a:r>
              <a:rPr lang="cs-CZ" sz="2400" dirty="0" smtClean="0"/>
              <a:t> : </a:t>
            </a:r>
            <a:r>
              <a:rPr lang="cs-CZ" sz="2400" dirty="0" err="1" smtClean="0"/>
              <a:t>stark</a:t>
            </a:r>
            <a:r>
              <a:rPr lang="cs-CZ" sz="2400" dirty="0" smtClean="0"/>
              <a:t>, </a:t>
            </a:r>
            <a:r>
              <a:rPr lang="cs-CZ" sz="2400" dirty="0" err="1" smtClean="0"/>
              <a:t>kräftig</a:t>
            </a:r>
            <a:r>
              <a:rPr lang="cs-CZ" sz="2400" dirty="0" smtClean="0"/>
              <a:t> </a:t>
            </a:r>
            <a:r>
              <a:rPr lang="cs-CZ" sz="2400" dirty="0" err="1" smtClean="0"/>
              <a:t>gebaut</a:t>
            </a:r>
            <a:r>
              <a:rPr lang="cs-CZ" sz="2400" dirty="0" smtClean="0"/>
              <a:t>, </a:t>
            </a:r>
            <a:r>
              <a:rPr lang="cs-CZ" sz="2400" dirty="0" err="1" smtClean="0"/>
              <a:t>zielstrebig</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1" end="11"/>
                                            </p:txEl>
                                          </p:spTgt>
                                        </p:tgtEl>
                                        <p:attrNameLst>
                                          <p:attrName>style.visibility</p:attrName>
                                        </p:attrNameLst>
                                      </p:cBhvr>
                                      <p:to>
                                        <p:strVal val="visible"/>
                                      </p:to>
                                    </p:set>
                                    <p:anim calcmode="lin" valueType="num">
                                      <p:cBhvr additive="base">
                                        <p:cTn id="1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0" y="260648"/>
            <a:ext cx="9144000" cy="6313190"/>
          </a:xfrm>
        </p:spPr>
        <p:txBody>
          <a:bodyPr>
            <a:normAutofit lnSpcReduction="10000"/>
          </a:bodyPr>
          <a:lstStyle/>
          <a:p>
            <a:pPr>
              <a:buNone/>
            </a:pPr>
            <a:r>
              <a:rPr lang="de-DE" dirty="0" smtClean="0"/>
              <a:t/>
            </a:r>
            <a:br>
              <a:rPr lang="de-DE" dirty="0" smtClean="0"/>
            </a:br>
            <a:r>
              <a:rPr lang="de-DE" dirty="0" smtClean="0"/>
              <a:t/>
            </a:r>
            <a:br>
              <a:rPr lang="de-DE" dirty="0" smtClean="0"/>
            </a:b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de-DE" dirty="0" smtClean="0"/>
              <a:t>Nennt die Frau ihren Partner "Tiger" wünscht sie sich einen Partner, der Macht ausübt. </a:t>
            </a:r>
            <a:br>
              <a:rPr lang="de-DE" dirty="0" smtClean="0"/>
            </a:br>
            <a:endParaRPr lang="de-DE" dirty="0"/>
          </a:p>
        </p:txBody>
      </p:sp>
      <p:pic>
        <p:nvPicPr>
          <p:cNvPr id="8194" name="Picture 2" descr="C:\Documents and Settings\oem\Local Settings\Temporary Internet Files\Content.IE5\7EBNGEEY\MP900262539[1].jpg"/>
          <p:cNvPicPr>
            <a:picLocks noChangeAspect="1" noChangeArrowheads="1"/>
          </p:cNvPicPr>
          <p:nvPr/>
        </p:nvPicPr>
        <p:blipFill>
          <a:blip r:embed="rId2" cstate="print"/>
          <a:srcRect/>
          <a:stretch>
            <a:fillRect/>
          </a:stretch>
        </p:blipFill>
        <p:spPr bwMode="auto">
          <a:xfrm>
            <a:off x="683568" y="1287462"/>
            <a:ext cx="5400600" cy="3437681"/>
          </a:xfrm>
          <a:prstGeom prst="rect">
            <a:avLst/>
          </a:prstGeom>
          <a:noFill/>
        </p:spPr>
      </p:pic>
      <p:sp>
        <p:nvSpPr>
          <p:cNvPr id="4" name="TextovéPole 3"/>
          <p:cNvSpPr txBox="1"/>
          <p:nvPr/>
        </p:nvSpPr>
        <p:spPr>
          <a:xfrm>
            <a:off x="6588224" y="1556792"/>
            <a:ext cx="2304256" cy="1200329"/>
          </a:xfrm>
          <a:prstGeom prst="rect">
            <a:avLst/>
          </a:prstGeom>
          <a:noFill/>
        </p:spPr>
        <p:txBody>
          <a:bodyPr wrap="square" rtlCol="0">
            <a:spAutoFit/>
          </a:bodyPr>
          <a:lstStyle/>
          <a:p>
            <a:r>
              <a:rPr lang="cs-CZ" sz="2400" u="sng" dirty="0" err="1" smtClean="0"/>
              <a:t>Eigenschaften</a:t>
            </a:r>
            <a:r>
              <a:rPr lang="cs-CZ" sz="2400" u="sng" dirty="0" smtClean="0"/>
              <a:t> </a:t>
            </a:r>
            <a:r>
              <a:rPr lang="cs-CZ" sz="2400" dirty="0" smtClean="0"/>
              <a:t>:</a:t>
            </a:r>
          </a:p>
          <a:p>
            <a:endParaRPr lang="cs-CZ" sz="2400" dirty="0" smtClean="0"/>
          </a:p>
          <a:p>
            <a:r>
              <a:rPr lang="cs-CZ" sz="2400" dirty="0" err="1" smtClean="0"/>
              <a:t>Macht</a:t>
            </a:r>
            <a:r>
              <a:rPr lang="cs-CZ" sz="2400" dirty="0" smtClean="0"/>
              <a:t> </a:t>
            </a:r>
            <a:r>
              <a:rPr lang="cs-CZ" sz="2400" dirty="0" err="1" smtClean="0"/>
              <a:t>ausüben</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Was</a:t>
            </a:r>
            <a:r>
              <a:rPr lang="cs-CZ" dirty="0" smtClean="0"/>
              <a:t> </a:t>
            </a:r>
            <a:r>
              <a:rPr lang="cs-CZ" dirty="0" err="1" smtClean="0"/>
              <a:t>passt</a:t>
            </a:r>
            <a:r>
              <a:rPr lang="cs-CZ" dirty="0" smtClean="0"/>
              <a:t>?</a:t>
            </a:r>
            <a:endParaRPr lang="cs-CZ" dirty="0"/>
          </a:p>
        </p:txBody>
      </p:sp>
      <p:sp>
        <p:nvSpPr>
          <p:cNvPr id="3" name="Zástupný symbol pro obsah 2"/>
          <p:cNvSpPr>
            <a:spLocks noGrp="1"/>
          </p:cNvSpPr>
          <p:nvPr>
            <p:ph idx="1"/>
          </p:nvPr>
        </p:nvSpPr>
        <p:spPr/>
        <p:txBody>
          <a:bodyPr/>
          <a:lstStyle/>
          <a:p>
            <a:r>
              <a:rPr lang="cs-CZ" dirty="0" smtClean="0"/>
              <a:t>                                                                     </a:t>
            </a:r>
            <a:r>
              <a:rPr lang="cs-CZ" dirty="0" err="1" smtClean="0"/>
              <a:t>Schutz</a:t>
            </a:r>
            <a:endParaRPr lang="cs-CZ" dirty="0" smtClean="0"/>
          </a:p>
          <a:p>
            <a:endParaRPr lang="cs-CZ" dirty="0" smtClean="0"/>
          </a:p>
          <a:p>
            <a:endParaRPr lang="cs-CZ" dirty="0" smtClean="0"/>
          </a:p>
          <a:p>
            <a:r>
              <a:rPr lang="cs-CZ" dirty="0" smtClean="0"/>
              <a:t>                                                                  </a:t>
            </a:r>
            <a:r>
              <a:rPr lang="cs-CZ" dirty="0" err="1" smtClean="0"/>
              <a:t>Anhimmeln</a:t>
            </a:r>
            <a:endParaRPr lang="cs-CZ" dirty="0" smtClean="0"/>
          </a:p>
          <a:p>
            <a:endParaRPr lang="cs-CZ" dirty="0" smtClean="0"/>
          </a:p>
          <a:p>
            <a:endParaRPr lang="cs-CZ" dirty="0" smtClean="0"/>
          </a:p>
          <a:p>
            <a:endParaRPr lang="cs-CZ" dirty="0" smtClean="0"/>
          </a:p>
          <a:p>
            <a:r>
              <a:rPr lang="cs-CZ" dirty="0" smtClean="0"/>
              <a:t>                                                                      </a:t>
            </a:r>
            <a:r>
              <a:rPr lang="cs-CZ" dirty="0" err="1" smtClean="0"/>
              <a:t>wehrlos</a:t>
            </a:r>
            <a:endParaRPr lang="cs-CZ" dirty="0" smtClean="0"/>
          </a:p>
        </p:txBody>
      </p:sp>
      <p:pic>
        <p:nvPicPr>
          <p:cNvPr id="1026" name="Picture 2" descr="C:\Documents and Settings\oem\Local Settings\Temporary Internet Files\Content.IE5\0O5GF9DT\MC900329658[1].wmf"/>
          <p:cNvPicPr>
            <a:picLocks noChangeAspect="1" noChangeArrowheads="1"/>
          </p:cNvPicPr>
          <p:nvPr/>
        </p:nvPicPr>
        <p:blipFill>
          <a:blip r:embed="rId2" cstate="print"/>
          <a:srcRect/>
          <a:stretch>
            <a:fillRect/>
          </a:stretch>
        </p:blipFill>
        <p:spPr bwMode="auto">
          <a:xfrm>
            <a:off x="611560" y="2276872"/>
            <a:ext cx="1798638" cy="855662"/>
          </a:xfrm>
          <a:prstGeom prst="rect">
            <a:avLst/>
          </a:prstGeom>
          <a:noFill/>
        </p:spPr>
      </p:pic>
      <p:pic>
        <p:nvPicPr>
          <p:cNvPr id="1027" name="Picture 3" descr="C:\Documents and Settings\oem\Local Settings\Temporary Internet Files\Content.IE5\ZN1LH2C4\MC900409867[1].wmf"/>
          <p:cNvPicPr>
            <a:picLocks noChangeAspect="1" noChangeArrowheads="1"/>
          </p:cNvPicPr>
          <p:nvPr/>
        </p:nvPicPr>
        <p:blipFill>
          <a:blip r:embed="rId3" cstate="print"/>
          <a:srcRect/>
          <a:stretch>
            <a:fillRect/>
          </a:stretch>
        </p:blipFill>
        <p:spPr bwMode="auto">
          <a:xfrm>
            <a:off x="467544" y="4725144"/>
            <a:ext cx="1457325" cy="1866900"/>
          </a:xfrm>
          <a:prstGeom prst="rect">
            <a:avLst/>
          </a:prstGeom>
          <a:noFill/>
        </p:spPr>
      </p:pic>
      <p:pic>
        <p:nvPicPr>
          <p:cNvPr id="1029" name="Picture 5" descr="C:\Documents and Settings\oem\Local Settings\Temporary Internet Files\Content.IE5\4IJD8VPC\MC900088444[1].wmf"/>
          <p:cNvPicPr>
            <a:picLocks noChangeAspect="1" noChangeArrowheads="1"/>
          </p:cNvPicPr>
          <p:nvPr/>
        </p:nvPicPr>
        <p:blipFill>
          <a:blip r:embed="rId4" cstate="print"/>
          <a:srcRect/>
          <a:stretch>
            <a:fillRect/>
          </a:stretch>
        </p:blipFill>
        <p:spPr bwMode="auto">
          <a:xfrm>
            <a:off x="982663" y="3073400"/>
            <a:ext cx="1782762" cy="175895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Lösung</a:t>
            </a:r>
            <a:endParaRPr lang="cs-CZ" dirty="0"/>
          </a:p>
        </p:txBody>
      </p:sp>
      <p:sp>
        <p:nvSpPr>
          <p:cNvPr id="3" name="Zástupný symbol pro obsah 2"/>
          <p:cNvSpPr>
            <a:spLocks noGrp="1"/>
          </p:cNvSpPr>
          <p:nvPr>
            <p:ph idx="1"/>
          </p:nvPr>
        </p:nvSpPr>
        <p:spPr/>
        <p:txBody>
          <a:bodyPr/>
          <a:lstStyle/>
          <a:p>
            <a:r>
              <a:rPr lang="cs-CZ" dirty="0" smtClean="0"/>
              <a:t>                                                                     </a:t>
            </a:r>
            <a:r>
              <a:rPr lang="cs-CZ" dirty="0" err="1" smtClean="0"/>
              <a:t>Schutz</a:t>
            </a:r>
            <a:endParaRPr lang="cs-CZ" dirty="0" smtClean="0"/>
          </a:p>
          <a:p>
            <a:endParaRPr lang="cs-CZ" dirty="0" smtClean="0"/>
          </a:p>
          <a:p>
            <a:endParaRPr lang="cs-CZ" dirty="0" smtClean="0"/>
          </a:p>
          <a:p>
            <a:r>
              <a:rPr lang="cs-CZ" dirty="0" smtClean="0"/>
              <a:t>                                                                  </a:t>
            </a:r>
            <a:r>
              <a:rPr lang="cs-CZ" dirty="0" err="1" smtClean="0"/>
              <a:t>Anhimmeln</a:t>
            </a:r>
            <a:endParaRPr lang="cs-CZ" dirty="0" smtClean="0"/>
          </a:p>
          <a:p>
            <a:endParaRPr lang="cs-CZ" dirty="0" smtClean="0"/>
          </a:p>
          <a:p>
            <a:endParaRPr lang="cs-CZ" dirty="0" smtClean="0"/>
          </a:p>
          <a:p>
            <a:endParaRPr lang="cs-CZ" dirty="0" smtClean="0"/>
          </a:p>
          <a:p>
            <a:r>
              <a:rPr lang="cs-CZ" dirty="0" smtClean="0"/>
              <a:t>                                                                      </a:t>
            </a:r>
            <a:r>
              <a:rPr lang="cs-CZ" dirty="0" err="1" smtClean="0"/>
              <a:t>wehrlos</a:t>
            </a:r>
            <a:endParaRPr lang="cs-CZ" dirty="0" smtClean="0"/>
          </a:p>
        </p:txBody>
      </p:sp>
      <p:pic>
        <p:nvPicPr>
          <p:cNvPr id="1026" name="Picture 2" descr="C:\Documents and Settings\oem\Local Settings\Temporary Internet Files\Content.IE5\0O5GF9DT\MC900329658[1].wmf"/>
          <p:cNvPicPr>
            <a:picLocks noChangeAspect="1" noChangeArrowheads="1"/>
          </p:cNvPicPr>
          <p:nvPr/>
        </p:nvPicPr>
        <p:blipFill>
          <a:blip r:embed="rId2" cstate="print"/>
          <a:srcRect/>
          <a:stretch>
            <a:fillRect/>
          </a:stretch>
        </p:blipFill>
        <p:spPr bwMode="auto">
          <a:xfrm>
            <a:off x="611560" y="2276872"/>
            <a:ext cx="1798638" cy="855662"/>
          </a:xfrm>
          <a:prstGeom prst="rect">
            <a:avLst/>
          </a:prstGeom>
          <a:noFill/>
        </p:spPr>
      </p:pic>
      <p:pic>
        <p:nvPicPr>
          <p:cNvPr id="1027" name="Picture 3" descr="C:\Documents and Settings\oem\Local Settings\Temporary Internet Files\Content.IE5\ZN1LH2C4\MC900409867[1].wmf"/>
          <p:cNvPicPr>
            <a:picLocks noChangeAspect="1" noChangeArrowheads="1"/>
          </p:cNvPicPr>
          <p:nvPr/>
        </p:nvPicPr>
        <p:blipFill>
          <a:blip r:embed="rId3" cstate="print"/>
          <a:srcRect/>
          <a:stretch>
            <a:fillRect/>
          </a:stretch>
        </p:blipFill>
        <p:spPr bwMode="auto">
          <a:xfrm>
            <a:off x="467544" y="4725144"/>
            <a:ext cx="1457325" cy="1866900"/>
          </a:xfrm>
          <a:prstGeom prst="rect">
            <a:avLst/>
          </a:prstGeom>
          <a:noFill/>
        </p:spPr>
      </p:pic>
      <p:pic>
        <p:nvPicPr>
          <p:cNvPr id="1029" name="Picture 5" descr="C:\Documents and Settings\oem\Local Settings\Temporary Internet Files\Content.IE5\4IJD8VPC\MC900088444[1].wmf"/>
          <p:cNvPicPr>
            <a:picLocks noChangeAspect="1" noChangeArrowheads="1"/>
          </p:cNvPicPr>
          <p:nvPr/>
        </p:nvPicPr>
        <p:blipFill>
          <a:blip r:embed="rId4" cstate="print"/>
          <a:srcRect/>
          <a:stretch>
            <a:fillRect/>
          </a:stretch>
        </p:blipFill>
        <p:spPr bwMode="auto">
          <a:xfrm>
            <a:off x="539552" y="3068960"/>
            <a:ext cx="1782762" cy="1758950"/>
          </a:xfrm>
          <a:prstGeom prst="rect">
            <a:avLst/>
          </a:prstGeom>
          <a:noFill/>
        </p:spPr>
      </p:pic>
      <p:cxnSp>
        <p:nvCxnSpPr>
          <p:cNvPr id="8" name="Přímá spojovací šipka 7"/>
          <p:cNvCxnSpPr/>
          <p:nvPr/>
        </p:nvCxnSpPr>
        <p:spPr>
          <a:xfrm>
            <a:off x="1979712" y="2564904"/>
            <a:ext cx="5040560" cy="31683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Přímá spojovací šipka 9"/>
          <p:cNvCxnSpPr/>
          <p:nvPr/>
        </p:nvCxnSpPr>
        <p:spPr>
          <a:xfrm flipV="1">
            <a:off x="2195736" y="2564904"/>
            <a:ext cx="4824536" cy="12241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Přímá spojovací šipka 11"/>
          <p:cNvCxnSpPr/>
          <p:nvPr/>
        </p:nvCxnSpPr>
        <p:spPr>
          <a:xfrm flipV="1">
            <a:off x="1835696" y="3933056"/>
            <a:ext cx="4680520" cy="19442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Was</a:t>
            </a:r>
            <a:r>
              <a:rPr lang="cs-CZ" dirty="0" smtClean="0"/>
              <a:t> </a:t>
            </a:r>
            <a:r>
              <a:rPr lang="cs-CZ" dirty="0" err="1" smtClean="0"/>
              <a:t>passt</a:t>
            </a:r>
            <a:r>
              <a:rPr lang="cs-CZ" dirty="0" smtClean="0"/>
              <a:t> ?</a:t>
            </a:r>
            <a:endParaRPr lang="cs-CZ" dirty="0"/>
          </a:p>
        </p:txBody>
      </p:sp>
      <p:pic>
        <p:nvPicPr>
          <p:cNvPr id="4" name="Picture 5" descr="C:\Documents and Settings\oem\Local Settings\Temporary Internet Files\Content.IE5\TEGE6M08\MC900295768[1].wmf"/>
          <p:cNvPicPr>
            <a:picLocks noGrp="1" noChangeAspect="1" noChangeArrowheads="1"/>
          </p:cNvPicPr>
          <p:nvPr>
            <p:ph idx="1"/>
          </p:nvPr>
        </p:nvPicPr>
        <p:blipFill>
          <a:blip r:embed="rId2" cstate="print"/>
          <a:stretch>
            <a:fillRect/>
          </a:stretch>
        </p:blipFill>
        <p:spPr bwMode="auto">
          <a:xfrm>
            <a:off x="0" y="1988840"/>
            <a:ext cx="2207537" cy="2231679"/>
          </a:xfrm>
          <a:prstGeom prst="rect">
            <a:avLst/>
          </a:prstGeom>
          <a:noFill/>
        </p:spPr>
      </p:pic>
      <p:pic>
        <p:nvPicPr>
          <p:cNvPr id="1027" name="Picture 3" descr="C:\Documents and Settings\oem\Local Settings\Temporary Internet Files\Content.IE5\ZVEYWQE5\MC900356121[1].wmf"/>
          <p:cNvPicPr>
            <a:picLocks noChangeAspect="1" noChangeArrowheads="1"/>
          </p:cNvPicPr>
          <p:nvPr/>
        </p:nvPicPr>
        <p:blipFill>
          <a:blip r:embed="rId3" cstate="print"/>
          <a:srcRect/>
          <a:stretch>
            <a:fillRect/>
          </a:stretch>
        </p:blipFill>
        <p:spPr bwMode="auto">
          <a:xfrm>
            <a:off x="0" y="3933056"/>
            <a:ext cx="1600200" cy="1689100"/>
          </a:xfrm>
          <a:prstGeom prst="rect">
            <a:avLst/>
          </a:prstGeom>
          <a:noFill/>
        </p:spPr>
      </p:pic>
      <p:pic>
        <p:nvPicPr>
          <p:cNvPr id="1028" name="Picture 4" descr="C:\Documents and Settings\oem\Local Settings\Temporary Internet Files\Content.IE5\LPTMRW4V\MC900088444[1].wmf"/>
          <p:cNvPicPr>
            <a:picLocks noChangeAspect="1" noChangeArrowheads="1"/>
          </p:cNvPicPr>
          <p:nvPr/>
        </p:nvPicPr>
        <p:blipFill>
          <a:blip r:embed="rId4" cstate="print"/>
          <a:srcRect/>
          <a:stretch>
            <a:fillRect/>
          </a:stretch>
        </p:blipFill>
        <p:spPr bwMode="auto">
          <a:xfrm>
            <a:off x="1259632" y="5099050"/>
            <a:ext cx="1782762" cy="1758950"/>
          </a:xfrm>
          <a:prstGeom prst="rect">
            <a:avLst/>
          </a:prstGeom>
          <a:noFill/>
        </p:spPr>
      </p:pic>
      <p:sp>
        <p:nvSpPr>
          <p:cNvPr id="8" name="TextovéPole 7"/>
          <p:cNvSpPr txBox="1"/>
          <p:nvPr/>
        </p:nvSpPr>
        <p:spPr>
          <a:xfrm>
            <a:off x="5724128" y="2636912"/>
            <a:ext cx="907621" cy="461665"/>
          </a:xfrm>
          <a:prstGeom prst="rect">
            <a:avLst/>
          </a:prstGeom>
          <a:noFill/>
        </p:spPr>
        <p:txBody>
          <a:bodyPr wrap="none" rtlCol="0">
            <a:spAutoFit/>
          </a:bodyPr>
          <a:lstStyle/>
          <a:p>
            <a:r>
              <a:rPr lang="cs-CZ" sz="2400" dirty="0" err="1" smtClean="0"/>
              <a:t>Trost</a:t>
            </a:r>
            <a:endParaRPr lang="cs-CZ" sz="2400" dirty="0"/>
          </a:p>
        </p:txBody>
      </p:sp>
      <p:sp>
        <p:nvSpPr>
          <p:cNvPr id="9" name="TextovéPole 8"/>
          <p:cNvSpPr txBox="1"/>
          <p:nvPr/>
        </p:nvSpPr>
        <p:spPr>
          <a:xfrm>
            <a:off x="5724128" y="4437112"/>
            <a:ext cx="1186543" cy="461665"/>
          </a:xfrm>
          <a:prstGeom prst="rect">
            <a:avLst/>
          </a:prstGeom>
          <a:noFill/>
        </p:spPr>
        <p:txBody>
          <a:bodyPr wrap="none" rtlCol="0">
            <a:spAutoFit/>
          </a:bodyPr>
          <a:lstStyle/>
          <a:p>
            <a:r>
              <a:rPr lang="cs-CZ" sz="2400" dirty="0" err="1" smtClean="0"/>
              <a:t>Wärme</a:t>
            </a:r>
            <a:endParaRPr lang="cs-CZ" sz="2400" dirty="0"/>
          </a:p>
        </p:txBody>
      </p:sp>
      <p:sp>
        <p:nvSpPr>
          <p:cNvPr id="10" name="TextovéPole 9"/>
          <p:cNvSpPr txBox="1"/>
          <p:nvPr/>
        </p:nvSpPr>
        <p:spPr>
          <a:xfrm>
            <a:off x="6012160" y="6093296"/>
            <a:ext cx="1039067" cy="461665"/>
          </a:xfrm>
          <a:prstGeom prst="rect">
            <a:avLst/>
          </a:prstGeom>
          <a:noFill/>
        </p:spPr>
        <p:txBody>
          <a:bodyPr wrap="none" rtlCol="0">
            <a:spAutoFit/>
          </a:bodyPr>
          <a:lstStyle/>
          <a:p>
            <a:r>
              <a:rPr lang="cs-CZ" sz="2400" dirty="0" smtClean="0"/>
              <a:t>Erotik</a:t>
            </a:r>
            <a:endParaRPr lang="cs-CZ" sz="24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Lösung</a:t>
            </a:r>
            <a:r>
              <a:rPr lang="cs-CZ" dirty="0" smtClean="0"/>
              <a:t> : </a:t>
            </a:r>
            <a:endParaRPr lang="cs-CZ" dirty="0"/>
          </a:p>
        </p:txBody>
      </p:sp>
      <p:pic>
        <p:nvPicPr>
          <p:cNvPr id="4" name="Picture 5" descr="C:\Documents and Settings\oem\Local Settings\Temporary Internet Files\Content.IE5\TEGE6M08\MC900295768[1].wmf"/>
          <p:cNvPicPr>
            <a:picLocks noGrp="1" noChangeAspect="1" noChangeArrowheads="1"/>
          </p:cNvPicPr>
          <p:nvPr>
            <p:ph idx="1"/>
          </p:nvPr>
        </p:nvPicPr>
        <p:blipFill>
          <a:blip r:embed="rId2" cstate="print"/>
          <a:stretch>
            <a:fillRect/>
          </a:stretch>
        </p:blipFill>
        <p:spPr bwMode="auto">
          <a:xfrm>
            <a:off x="0" y="1988840"/>
            <a:ext cx="2207537" cy="2231679"/>
          </a:xfrm>
          <a:prstGeom prst="rect">
            <a:avLst/>
          </a:prstGeom>
          <a:noFill/>
        </p:spPr>
      </p:pic>
      <p:pic>
        <p:nvPicPr>
          <p:cNvPr id="1027" name="Picture 3" descr="C:\Documents and Settings\oem\Local Settings\Temporary Internet Files\Content.IE5\ZVEYWQE5\MC900356121[1].wmf"/>
          <p:cNvPicPr>
            <a:picLocks noChangeAspect="1" noChangeArrowheads="1"/>
          </p:cNvPicPr>
          <p:nvPr/>
        </p:nvPicPr>
        <p:blipFill>
          <a:blip r:embed="rId3" cstate="print"/>
          <a:srcRect/>
          <a:stretch>
            <a:fillRect/>
          </a:stretch>
        </p:blipFill>
        <p:spPr bwMode="auto">
          <a:xfrm>
            <a:off x="0" y="3933056"/>
            <a:ext cx="1600200" cy="1689100"/>
          </a:xfrm>
          <a:prstGeom prst="rect">
            <a:avLst/>
          </a:prstGeom>
          <a:noFill/>
        </p:spPr>
      </p:pic>
      <p:pic>
        <p:nvPicPr>
          <p:cNvPr id="1028" name="Picture 4" descr="C:\Documents and Settings\oem\Local Settings\Temporary Internet Files\Content.IE5\LPTMRW4V\MC900088444[1].wmf"/>
          <p:cNvPicPr>
            <a:picLocks noChangeAspect="1" noChangeArrowheads="1"/>
          </p:cNvPicPr>
          <p:nvPr/>
        </p:nvPicPr>
        <p:blipFill>
          <a:blip r:embed="rId4" cstate="print"/>
          <a:srcRect/>
          <a:stretch>
            <a:fillRect/>
          </a:stretch>
        </p:blipFill>
        <p:spPr bwMode="auto">
          <a:xfrm>
            <a:off x="1259632" y="5099050"/>
            <a:ext cx="1782762" cy="1758950"/>
          </a:xfrm>
          <a:prstGeom prst="rect">
            <a:avLst/>
          </a:prstGeom>
          <a:noFill/>
        </p:spPr>
      </p:pic>
      <p:sp>
        <p:nvSpPr>
          <p:cNvPr id="8" name="TextovéPole 7"/>
          <p:cNvSpPr txBox="1"/>
          <p:nvPr/>
        </p:nvSpPr>
        <p:spPr>
          <a:xfrm>
            <a:off x="5724128" y="2636912"/>
            <a:ext cx="907621" cy="461665"/>
          </a:xfrm>
          <a:prstGeom prst="rect">
            <a:avLst/>
          </a:prstGeom>
          <a:noFill/>
        </p:spPr>
        <p:txBody>
          <a:bodyPr wrap="none" rtlCol="0">
            <a:spAutoFit/>
          </a:bodyPr>
          <a:lstStyle/>
          <a:p>
            <a:r>
              <a:rPr lang="cs-CZ" sz="2400" dirty="0" err="1" smtClean="0"/>
              <a:t>Trost</a:t>
            </a:r>
            <a:endParaRPr lang="cs-CZ" sz="2400" dirty="0"/>
          </a:p>
        </p:txBody>
      </p:sp>
      <p:sp>
        <p:nvSpPr>
          <p:cNvPr id="9" name="TextovéPole 8"/>
          <p:cNvSpPr txBox="1"/>
          <p:nvPr/>
        </p:nvSpPr>
        <p:spPr>
          <a:xfrm>
            <a:off x="5724128" y="4437112"/>
            <a:ext cx="1186543" cy="461665"/>
          </a:xfrm>
          <a:prstGeom prst="rect">
            <a:avLst/>
          </a:prstGeom>
          <a:noFill/>
        </p:spPr>
        <p:txBody>
          <a:bodyPr wrap="none" rtlCol="0">
            <a:spAutoFit/>
          </a:bodyPr>
          <a:lstStyle/>
          <a:p>
            <a:r>
              <a:rPr lang="cs-CZ" sz="2400" dirty="0" err="1" smtClean="0"/>
              <a:t>Wärme</a:t>
            </a:r>
            <a:endParaRPr lang="cs-CZ" sz="2400" dirty="0"/>
          </a:p>
        </p:txBody>
      </p:sp>
      <p:sp>
        <p:nvSpPr>
          <p:cNvPr id="10" name="TextovéPole 9"/>
          <p:cNvSpPr txBox="1"/>
          <p:nvPr/>
        </p:nvSpPr>
        <p:spPr>
          <a:xfrm>
            <a:off x="6012160" y="6093296"/>
            <a:ext cx="1039067" cy="461665"/>
          </a:xfrm>
          <a:prstGeom prst="rect">
            <a:avLst/>
          </a:prstGeom>
          <a:noFill/>
        </p:spPr>
        <p:txBody>
          <a:bodyPr wrap="none" rtlCol="0">
            <a:spAutoFit/>
          </a:bodyPr>
          <a:lstStyle/>
          <a:p>
            <a:r>
              <a:rPr lang="cs-CZ" sz="2400" dirty="0" smtClean="0"/>
              <a:t>Erotik</a:t>
            </a:r>
            <a:endParaRPr lang="cs-CZ" sz="2400" dirty="0"/>
          </a:p>
        </p:txBody>
      </p:sp>
      <p:cxnSp>
        <p:nvCxnSpPr>
          <p:cNvPr id="12" name="Přímá spojovací šipka 11"/>
          <p:cNvCxnSpPr>
            <a:stCxn id="4" idx="3"/>
          </p:cNvCxnSpPr>
          <p:nvPr/>
        </p:nvCxnSpPr>
        <p:spPr>
          <a:xfrm>
            <a:off x="2207537" y="3104680"/>
            <a:ext cx="3660607" cy="15484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Přímá spojovací šipka 13"/>
          <p:cNvCxnSpPr>
            <a:endCxn id="8" idx="1"/>
          </p:cNvCxnSpPr>
          <p:nvPr/>
        </p:nvCxnSpPr>
        <p:spPr>
          <a:xfrm flipV="1">
            <a:off x="2627784" y="2867745"/>
            <a:ext cx="3096344" cy="336956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Přímá spojovací šipka 15"/>
          <p:cNvCxnSpPr/>
          <p:nvPr/>
        </p:nvCxnSpPr>
        <p:spPr>
          <a:xfrm>
            <a:off x="1475656" y="4725144"/>
            <a:ext cx="4680520" cy="151216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err="1" smtClean="0"/>
              <a:t>Was</a:t>
            </a:r>
            <a:r>
              <a:rPr lang="cs-CZ" dirty="0" smtClean="0"/>
              <a:t> </a:t>
            </a:r>
            <a:r>
              <a:rPr lang="cs-CZ" dirty="0" err="1" smtClean="0"/>
              <a:t>passt</a:t>
            </a:r>
            <a:r>
              <a:rPr lang="cs-CZ" dirty="0" smtClean="0"/>
              <a:t>?</a:t>
            </a:r>
            <a:endParaRPr lang="cs-CZ" dirty="0"/>
          </a:p>
        </p:txBody>
      </p:sp>
      <p:sp>
        <p:nvSpPr>
          <p:cNvPr id="12" name="Zástupný symbol pro obsah 11"/>
          <p:cNvSpPr>
            <a:spLocks noGrp="1"/>
          </p:cNvSpPr>
          <p:nvPr>
            <p:ph idx="1"/>
          </p:nvPr>
        </p:nvSpPr>
        <p:spPr/>
        <p:txBody>
          <a:bodyPr/>
          <a:lstStyle/>
          <a:p>
            <a:r>
              <a:rPr lang="cs-CZ" dirty="0" smtClean="0"/>
              <a:t>                                                              </a:t>
            </a:r>
            <a:r>
              <a:rPr lang="cs-CZ" dirty="0" err="1" smtClean="0"/>
              <a:t>stark</a:t>
            </a:r>
            <a:endParaRPr lang="cs-CZ" dirty="0" smtClean="0"/>
          </a:p>
          <a:p>
            <a:r>
              <a:rPr lang="cs-CZ" dirty="0" smtClean="0"/>
              <a:t>1</a:t>
            </a:r>
          </a:p>
          <a:p>
            <a:endParaRPr lang="cs-CZ" dirty="0" smtClean="0"/>
          </a:p>
          <a:p>
            <a:endParaRPr lang="cs-CZ" dirty="0" smtClean="0"/>
          </a:p>
          <a:p>
            <a:endParaRPr lang="cs-CZ" dirty="0" smtClean="0"/>
          </a:p>
          <a:p>
            <a:r>
              <a:rPr lang="cs-CZ" dirty="0" smtClean="0"/>
              <a:t>                                                              </a:t>
            </a:r>
            <a:r>
              <a:rPr lang="cs-CZ" dirty="0" err="1" smtClean="0"/>
              <a:t>Licht</a:t>
            </a:r>
            <a:endParaRPr lang="cs-CZ" dirty="0" smtClean="0"/>
          </a:p>
          <a:p>
            <a:endParaRPr lang="cs-CZ" dirty="0" smtClean="0"/>
          </a:p>
          <a:p>
            <a:endParaRPr lang="cs-CZ" dirty="0" smtClean="0"/>
          </a:p>
          <a:p>
            <a:r>
              <a:rPr lang="cs-CZ" dirty="0" smtClean="0"/>
              <a:t>                                                              </a:t>
            </a:r>
            <a:r>
              <a:rPr lang="cs-CZ" dirty="0" err="1" smtClean="0"/>
              <a:t>Macht</a:t>
            </a:r>
            <a:endParaRPr lang="cs-CZ" dirty="0"/>
          </a:p>
        </p:txBody>
      </p:sp>
      <p:pic>
        <p:nvPicPr>
          <p:cNvPr id="2053" name="Picture 5" descr="C:\Documents and Settings\oem\Local Settings\Temporary Internet Files\Content.IE5\TEGE6M08\MC900295768[1].wmf"/>
          <p:cNvPicPr>
            <a:picLocks noChangeAspect="1" noChangeArrowheads="1"/>
          </p:cNvPicPr>
          <p:nvPr/>
        </p:nvPicPr>
        <p:blipFill>
          <a:blip r:embed="rId2" cstate="print"/>
          <a:srcRect/>
          <a:stretch>
            <a:fillRect/>
          </a:stretch>
        </p:blipFill>
        <p:spPr bwMode="auto">
          <a:xfrm>
            <a:off x="539552" y="1916832"/>
            <a:ext cx="2208212" cy="2232025"/>
          </a:xfrm>
          <a:prstGeom prst="rect">
            <a:avLst/>
          </a:prstGeom>
          <a:noFill/>
        </p:spPr>
      </p:pic>
      <p:pic>
        <p:nvPicPr>
          <p:cNvPr id="2054" name="Picture 6" descr="C:\Documents and Settings\oem\Local Settings\Temporary Internet Files\Content.IE5\L7BP1150\MC900356165[1].wmf"/>
          <p:cNvPicPr>
            <a:picLocks noChangeAspect="1" noChangeArrowheads="1"/>
          </p:cNvPicPr>
          <p:nvPr/>
        </p:nvPicPr>
        <p:blipFill>
          <a:blip r:embed="rId3" cstate="print"/>
          <a:srcRect/>
          <a:stretch>
            <a:fillRect/>
          </a:stretch>
        </p:blipFill>
        <p:spPr bwMode="auto">
          <a:xfrm>
            <a:off x="179512" y="4149080"/>
            <a:ext cx="1817687" cy="1138416"/>
          </a:xfrm>
          <a:prstGeom prst="rect">
            <a:avLst/>
          </a:prstGeom>
          <a:noFill/>
        </p:spPr>
      </p:pic>
      <p:pic>
        <p:nvPicPr>
          <p:cNvPr id="2056" name="Picture 8" descr="C:\Documents and Settings\oem\Local Settings\Temporary Internet Files\Content.IE5\XWO3JVOB\MC900299447[1].wmf"/>
          <p:cNvPicPr>
            <a:picLocks noChangeAspect="1" noChangeArrowheads="1"/>
          </p:cNvPicPr>
          <p:nvPr/>
        </p:nvPicPr>
        <p:blipFill>
          <a:blip r:embed="rId4" cstate="print"/>
          <a:srcRect/>
          <a:stretch>
            <a:fillRect/>
          </a:stretch>
        </p:blipFill>
        <p:spPr bwMode="auto">
          <a:xfrm>
            <a:off x="611560" y="5229200"/>
            <a:ext cx="1941512" cy="1340768"/>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err="1" smtClean="0"/>
              <a:t>Lösung</a:t>
            </a:r>
            <a:endParaRPr lang="cs-CZ" dirty="0"/>
          </a:p>
        </p:txBody>
      </p:sp>
      <p:sp>
        <p:nvSpPr>
          <p:cNvPr id="12" name="Zástupný symbol pro obsah 11"/>
          <p:cNvSpPr>
            <a:spLocks noGrp="1"/>
          </p:cNvSpPr>
          <p:nvPr>
            <p:ph idx="1"/>
          </p:nvPr>
        </p:nvSpPr>
        <p:spPr/>
        <p:txBody>
          <a:bodyPr/>
          <a:lstStyle/>
          <a:p>
            <a:r>
              <a:rPr lang="cs-CZ" dirty="0" smtClean="0"/>
              <a:t>                                                              </a:t>
            </a:r>
            <a:r>
              <a:rPr lang="cs-CZ" dirty="0" err="1" smtClean="0"/>
              <a:t>stark</a:t>
            </a:r>
            <a:endParaRPr lang="cs-CZ" dirty="0" smtClean="0"/>
          </a:p>
          <a:p>
            <a:r>
              <a:rPr lang="cs-CZ" dirty="0" smtClean="0"/>
              <a:t>1</a:t>
            </a:r>
          </a:p>
          <a:p>
            <a:endParaRPr lang="cs-CZ" dirty="0" smtClean="0"/>
          </a:p>
          <a:p>
            <a:endParaRPr lang="cs-CZ" dirty="0" smtClean="0"/>
          </a:p>
          <a:p>
            <a:endParaRPr lang="cs-CZ" dirty="0" smtClean="0"/>
          </a:p>
          <a:p>
            <a:r>
              <a:rPr lang="cs-CZ" dirty="0" smtClean="0"/>
              <a:t>                                                              </a:t>
            </a:r>
            <a:r>
              <a:rPr lang="cs-CZ" dirty="0" err="1" smtClean="0"/>
              <a:t>Licht</a:t>
            </a:r>
            <a:endParaRPr lang="cs-CZ" dirty="0" smtClean="0"/>
          </a:p>
          <a:p>
            <a:endParaRPr lang="cs-CZ" dirty="0" smtClean="0"/>
          </a:p>
          <a:p>
            <a:endParaRPr lang="cs-CZ" dirty="0" smtClean="0"/>
          </a:p>
          <a:p>
            <a:r>
              <a:rPr lang="cs-CZ" dirty="0" smtClean="0"/>
              <a:t>                                                              </a:t>
            </a:r>
            <a:r>
              <a:rPr lang="cs-CZ" dirty="0" err="1" smtClean="0"/>
              <a:t>Macht</a:t>
            </a:r>
            <a:endParaRPr lang="cs-CZ" dirty="0"/>
          </a:p>
        </p:txBody>
      </p:sp>
      <p:pic>
        <p:nvPicPr>
          <p:cNvPr id="2053" name="Picture 5" descr="C:\Documents and Settings\oem\Local Settings\Temporary Internet Files\Content.IE5\TEGE6M08\MC900295768[1].wmf"/>
          <p:cNvPicPr>
            <a:picLocks noChangeAspect="1" noChangeArrowheads="1"/>
          </p:cNvPicPr>
          <p:nvPr/>
        </p:nvPicPr>
        <p:blipFill>
          <a:blip r:embed="rId2" cstate="print"/>
          <a:srcRect/>
          <a:stretch>
            <a:fillRect/>
          </a:stretch>
        </p:blipFill>
        <p:spPr bwMode="auto">
          <a:xfrm>
            <a:off x="539552" y="1916832"/>
            <a:ext cx="2208212" cy="2232025"/>
          </a:xfrm>
          <a:prstGeom prst="rect">
            <a:avLst/>
          </a:prstGeom>
          <a:noFill/>
        </p:spPr>
      </p:pic>
      <p:pic>
        <p:nvPicPr>
          <p:cNvPr id="2054" name="Picture 6" descr="C:\Documents and Settings\oem\Local Settings\Temporary Internet Files\Content.IE5\L7BP1150\MC900356165[1].wmf"/>
          <p:cNvPicPr>
            <a:picLocks noChangeAspect="1" noChangeArrowheads="1"/>
          </p:cNvPicPr>
          <p:nvPr/>
        </p:nvPicPr>
        <p:blipFill>
          <a:blip r:embed="rId3" cstate="print"/>
          <a:srcRect/>
          <a:stretch>
            <a:fillRect/>
          </a:stretch>
        </p:blipFill>
        <p:spPr bwMode="auto">
          <a:xfrm>
            <a:off x="179512" y="4149080"/>
            <a:ext cx="1817687" cy="1138416"/>
          </a:xfrm>
          <a:prstGeom prst="rect">
            <a:avLst/>
          </a:prstGeom>
          <a:noFill/>
        </p:spPr>
      </p:pic>
      <p:pic>
        <p:nvPicPr>
          <p:cNvPr id="2056" name="Picture 8" descr="C:\Documents and Settings\oem\Local Settings\Temporary Internet Files\Content.IE5\XWO3JVOB\MC900299447[1].wmf"/>
          <p:cNvPicPr>
            <a:picLocks noChangeAspect="1" noChangeArrowheads="1"/>
          </p:cNvPicPr>
          <p:nvPr/>
        </p:nvPicPr>
        <p:blipFill>
          <a:blip r:embed="rId4" cstate="print"/>
          <a:srcRect/>
          <a:stretch>
            <a:fillRect/>
          </a:stretch>
        </p:blipFill>
        <p:spPr bwMode="auto">
          <a:xfrm>
            <a:off x="611560" y="5229200"/>
            <a:ext cx="1941512" cy="1340768"/>
          </a:xfrm>
          <a:prstGeom prst="rect">
            <a:avLst/>
          </a:prstGeom>
          <a:noFill/>
        </p:spPr>
      </p:pic>
      <p:cxnSp>
        <p:nvCxnSpPr>
          <p:cNvPr id="8" name="Přímá spojovací šipka 7"/>
          <p:cNvCxnSpPr/>
          <p:nvPr/>
        </p:nvCxnSpPr>
        <p:spPr>
          <a:xfrm>
            <a:off x="2555776" y="3284984"/>
            <a:ext cx="3744416" cy="165618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Přímá spojovací šipka 12"/>
          <p:cNvCxnSpPr/>
          <p:nvPr/>
        </p:nvCxnSpPr>
        <p:spPr>
          <a:xfrm>
            <a:off x="1475656" y="4797152"/>
            <a:ext cx="4752528" cy="14401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Přímá spojovací šipka 14"/>
          <p:cNvCxnSpPr/>
          <p:nvPr/>
        </p:nvCxnSpPr>
        <p:spPr>
          <a:xfrm flipV="1">
            <a:off x="2051720" y="2636912"/>
            <a:ext cx="4104456" cy="30963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NEUE </a:t>
            </a:r>
            <a:r>
              <a:rPr lang="cs-CZ" dirty="0" err="1" smtClean="0"/>
              <a:t>Wörter</a:t>
            </a:r>
            <a:endParaRPr lang="cs-CZ" dirty="0"/>
          </a:p>
        </p:txBody>
      </p:sp>
      <p:sp>
        <p:nvSpPr>
          <p:cNvPr id="3" name="Zástupný symbol pro obsah 2"/>
          <p:cNvSpPr>
            <a:spLocks noGrp="1"/>
          </p:cNvSpPr>
          <p:nvPr>
            <p:ph idx="1"/>
          </p:nvPr>
        </p:nvSpPr>
        <p:spPr/>
        <p:txBody>
          <a:bodyPr/>
          <a:lstStyle/>
          <a:p>
            <a:r>
              <a:rPr lang="cs-CZ" dirty="0" smtClean="0">
                <a:latin typeface="Algerian" pitchFamily="82" charset="0"/>
              </a:rPr>
              <a:t>Substantiva  </a:t>
            </a:r>
            <a:r>
              <a:rPr lang="cs-CZ" dirty="0" smtClean="0"/>
              <a:t>                                </a:t>
            </a:r>
            <a:r>
              <a:rPr lang="cs-CZ" dirty="0" smtClean="0">
                <a:latin typeface="Algerian" pitchFamily="82" charset="0"/>
              </a:rPr>
              <a:t>Adjektiva</a:t>
            </a:r>
          </a:p>
          <a:p>
            <a:r>
              <a:rPr lang="cs-CZ" dirty="0" smtClean="0"/>
              <a:t> </a:t>
            </a:r>
            <a:r>
              <a:rPr lang="cs-CZ" sz="2400" dirty="0" err="1" smtClean="0"/>
              <a:t>Anhimmeln</a:t>
            </a:r>
            <a:r>
              <a:rPr lang="cs-CZ" sz="2400" dirty="0" smtClean="0"/>
              <a:t>                                                </a:t>
            </a:r>
            <a:r>
              <a:rPr lang="cs-CZ" sz="2400" dirty="0" err="1" smtClean="0"/>
              <a:t>wehrlos</a:t>
            </a:r>
            <a:endParaRPr lang="cs-CZ" sz="2400" dirty="0" smtClean="0"/>
          </a:p>
          <a:p>
            <a:r>
              <a:rPr lang="cs-CZ" sz="2400" dirty="0" err="1" smtClean="0"/>
              <a:t>Verklärung</a:t>
            </a:r>
            <a:r>
              <a:rPr lang="cs-CZ" sz="2400" dirty="0" smtClean="0"/>
              <a:t>                                                  </a:t>
            </a:r>
            <a:r>
              <a:rPr lang="cs-CZ" sz="2400" dirty="0" err="1" smtClean="0"/>
              <a:t>kräftig</a:t>
            </a:r>
            <a:endParaRPr lang="cs-CZ" sz="2400" dirty="0" smtClean="0"/>
          </a:p>
          <a:p>
            <a:r>
              <a:rPr lang="cs-CZ" sz="2400" dirty="0" err="1" smtClean="0"/>
              <a:t>Schutz</a:t>
            </a:r>
            <a:r>
              <a:rPr lang="cs-CZ" sz="2400" dirty="0" smtClean="0"/>
              <a:t>                                                          </a:t>
            </a:r>
            <a:r>
              <a:rPr lang="cs-CZ" sz="2400" dirty="0" err="1" smtClean="0"/>
              <a:t>zielstrebig</a:t>
            </a:r>
            <a:endParaRPr lang="cs-CZ" sz="2400" dirty="0" smtClean="0"/>
          </a:p>
          <a:p>
            <a:r>
              <a:rPr lang="cs-CZ" sz="2400" dirty="0" err="1" smtClean="0"/>
              <a:t>Trost</a:t>
            </a:r>
            <a:r>
              <a:rPr lang="cs-CZ" sz="2400" dirty="0" smtClean="0"/>
              <a:t>                                                 </a:t>
            </a:r>
          </a:p>
          <a:p>
            <a:r>
              <a:rPr lang="cs-CZ" sz="2400" dirty="0" err="1" smtClean="0"/>
              <a:t>Geborgenheit</a:t>
            </a:r>
            <a:r>
              <a:rPr lang="cs-CZ" sz="2400" dirty="0" smtClean="0">
                <a:latin typeface="Algerian" pitchFamily="82" charset="0"/>
              </a:rPr>
              <a:t>                                              VERBEN </a:t>
            </a:r>
          </a:p>
          <a:p>
            <a:r>
              <a:rPr lang="cs-CZ" sz="2400" dirty="0" err="1" smtClean="0"/>
              <a:t>Schwäche</a:t>
            </a:r>
            <a:r>
              <a:rPr lang="cs-CZ" sz="2400" dirty="0" smtClean="0"/>
              <a:t>                                                       </a:t>
            </a:r>
            <a:r>
              <a:rPr lang="cs-CZ" sz="2400" dirty="0" err="1" smtClean="0"/>
              <a:t>bedeuten</a:t>
            </a:r>
            <a:endParaRPr lang="cs-CZ" sz="2400" dirty="0" smtClean="0"/>
          </a:p>
          <a:p>
            <a:r>
              <a:rPr lang="cs-CZ" sz="2400" dirty="0" err="1" smtClean="0"/>
              <a:t>Macht</a:t>
            </a:r>
            <a:r>
              <a:rPr lang="cs-CZ" sz="2400" dirty="0" smtClean="0"/>
              <a:t>                                                              </a:t>
            </a:r>
            <a:r>
              <a:rPr lang="cs-CZ" sz="2400" dirty="0" err="1" smtClean="0"/>
              <a:t>verwenden</a:t>
            </a:r>
            <a:endParaRPr lang="cs-CZ" sz="2400" dirty="0" smtClean="0"/>
          </a:p>
          <a:p>
            <a:r>
              <a:rPr lang="cs-CZ" sz="2400" dirty="0" err="1" smtClean="0"/>
              <a:t>Enttäuschung</a:t>
            </a:r>
            <a:r>
              <a:rPr lang="cs-CZ" sz="2400" dirty="0" smtClean="0"/>
              <a:t>                                                </a:t>
            </a:r>
            <a:r>
              <a:rPr lang="cs-CZ" sz="2400" dirty="0" err="1" smtClean="0"/>
              <a:t>bezeichnen</a:t>
            </a:r>
            <a:r>
              <a:rPr lang="cs-CZ" sz="2400" dirty="0" smtClean="0"/>
              <a:t>             </a:t>
            </a:r>
            <a:endParaRPr lang="cs-CZ" sz="2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a:r>
              <a:rPr lang="cs-CZ" sz="3400" b="1" smtClean="0"/>
              <a:t>Zdroje:</a:t>
            </a:r>
          </a:p>
        </p:txBody>
      </p:sp>
      <p:sp>
        <p:nvSpPr>
          <p:cNvPr id="6147" name="Rectangle 3"/>
          <p:cNvSpPr>
            <a:spLocks noGrp="1" noChangeArrowheads="1"/>
          </p:cNvSpPr>
          <p:nvPr>
            <p:ph type="body" idx="1"/>
          </p:nvPr>
        </p:nvSpPr>
        <p:spPr/>
        <p:txBody>
          <a:bodyPr/>
          <a:lstStyle/>
          <a:p>
            <a:r>
              <a:rPr lang="cs-CZ" dirty="0" smtClean="0"/>
              <a:t>Použitý text je dostupný pod webovým odkazem :</a:t>
            </a:r>
            <a:r>
              <a:rPr lang="de-DE" dirty="0" smtClean="0"/>
              <a:t> </a:t>
            </a:r>
            <a:r>
              <a:rPr lang="de-DE" dirty="0" smtClean="0">
                <a:hlinkClick r:id="rId2"/>
              </a:rPr>
              <a:t>http://www.rp-online.de/wissen/die-kosenamen-und-ihre-bedeutung-1.2596286</a:t>
            </a:r>
            <a:endParaRPr lang="cs-CZ" dirty="0" smtClean="0"/>
          </a:p>
          <a:p>
            <a:pPr>
              <a:buNone/>
            </a:pPr>
            <a:r>
              <a:rPr lang="cs-CZ" dirty="0" smtClean="0"/>
              <a:t>     ( 27.12.2012 )</a:t>
            </a:r>
          </a:p>
          <a:p>
            <a:pPr>
              <a:buNone/>
            </a:pPr>
            <a:r>
              <a:rPr lang="cs-CZ" dirty="0" smtClean="0"/>
              <a:t>Použité obrázky jsou ze souboru klipart ( 27.12.2012. a 3.1. 2013 )</a:t>
            </a:r>
          </a:p>
        </p:txBody>
      </p:sp>
      <p:pic>
        <p:nvPicPr>
          <p:cNvPr id="6148" name="Picture 46" descr="logo_pruhl"/>
          <p:cNvPicPr>
            <a:picLocks noChangeAspect="1" noChangeArrowheads="1"/>
          </p:cNvPicPr>
          <p:nvPr/>
        </p:nvPicPr>
        <p:blipFill>
          <a:blip r:embed="rId3" cstate="print"/>
          <a:srcRect/>
          <a:stretch>
            <a:fillRect/>
          </a:stretch>
        </p:blipFill>
        <p:spPr bwMode="auto">
          <a:xfrm>
            <a:off x="7956550" y="260350"/>
            <a:ext cx="857250" cy="857250"/>
          </a:xfrm>
          <a:prstGeom prst="rect">
            <a:avLst/>
          </a:prstGeom>
          <a:noFill/>
          <a:ln w="9525">
            <a:noFill/>
            <a:miter lim="800000"/>
            <a:headEnd/>
            <a:tailEnd/>
          </a:ln>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istický">
  <a:themeElements>
    <a:clrScheme name="Urbanistický">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istický">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istický">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214</TotalTime>
  <Words>378</Words>
  <Application>Microsoft Office PowerPoint</Application>
  <PresentationFormat>Předvádění na obrazovce (4:3)</PresentationFormat>
  <Paragraphs>196</Paragraphs>
  <Slides>20</Slides>
  <Notes>0</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Urbanistický</vt:lpstr>
      <vt:lpstr>Snímek 1</vt:lpstr>
      <vt:lpstr>Kosenamen</vt:lpstr>
      <vt:lpstr>Die Kosenamen</vt:lpstr>
      <vt:lpstr>Aufgabe</vt:lpstr>
      <vt:lpstr>WAS MEINST DU?</vt:lpstr>
      <vt:lpstr>Snímek 6</vt:lpstr>
      <vt:lpstr>Snímek 7</vt:lpstr>
      <vt:lpstr>Snímek 8</vt:lpstr>
      <vt:lpstr>Snímek 9</vt:lpstr>
      <vt:lpstr>Snímek 10</vt:lpstr>
      <vt:lpstr>Snímek 11</vt:lpstr>
      <vt:lpstr>Snímek 12</vt:lpstr>
      <vt:lpstr>Was passt?</vt:lpstr>
      <vt:lpstr>Lösung</vt:lpstr>
      <vt:lpstr>Was passt ?</vt:lpstr>
      <vt:lpstr>Lösung : </vt:lpstr>
      <vt:lpstr>Was passt?</vt:lpstr>
      <vt:lpstr>Lösung</vt:lpstr>
      <vt:lpstr>NEUE Wörter</vt:lpstr>
      <vt:lpstr>Zdroje: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Kosenamen</dc:title>
  <dc:creator>jmeno</dc:creator>
  <cp:lastModifiedBy>jmeno</cp:lastModifiedBy>
  <cp:revision>26</cp:revision>
  <dcterms:created xsi:type="dcterms:W3CDTF">2012-12-27T18:04:27Z</dcterms:created>
  <dcterms:modified xsi:type="dcterms:W3CDTF">2013-01-03T17:40:36Z</dcterms:modified>
</cp:coreProperties>
</file>