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3"/>
  </p:notesMasterIdLst>
  <p:handoutMasterIdLst>
    <p:handoutMasterId r:id="rId14"/>
  </p:handoutMasterIdLst>
  <p:sldIdLst>
    <p:sldId id="261" r:id="rId2"/>
    <p:sldId id="259" r:id="rId3"/>
    <p:sldId id="262" r:id="rId4"/>
    <p:sldId id="266" r:id="rId5"/>
    <p:sldId id="263" r:id="rId6"/>
    <p:sldId id="260" r:id="rId7"/>
    <p:sldId id="264" r:id="rId8"/>
    <p:sldId id="269" r:id="rId9"/>
    <p:sldId id="267" r:id="rId10"/>
    <p:sldId id="270" r:id="rId11"/>
    <p:sldId id="27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091" autoAdjust="0"/>
    <p:restoredTop sz="86380" autoAdjust="0"/>
  </p:normalViewPr>
  <p:slideViewPr>
    <p:cSldViewPr>
      <p:cViewPr varScale="1">
        <p:scale>
          <a:sx n="63" d="100"/>
          <a:sy n="63" d="100"/>
        </p:scale>
        <p:origin x="-136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46" y="99756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ovecpokladu.cz/home/historie-minci-keltove-390" TargetMode="External"/><Relationship Id="rId2" Type="http://schemas.openxmlformats.org/officeDocument/2006/relationships/hyperlink" Target="http://www.horackova.cz/pracezaku/wwwpages1112_5a/page-lunakj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Vlastivěda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IV.</a:t>
            </a:r>
          </a:p>
          <a:p>
            <a:pPr algn="l"/>
            <a:r>
              <a:rPr lang="cs-CZ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celek: Keltové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Moravcová Jana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29.3.2011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 – šablona III/2 Inovace a zkvalitnění výuky prostřednictvím ICT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BC4FF-95E9-470F-A7D2-95C1B12FE164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00100" y="1428736"/>
            <a:ext cx="7772400" cy="4572000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8" name="Obrázek 7" descr="keltovéé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81275" y="704850"/>
            <a:ext cx="3981450" cy="54483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571480"/>
            <a:ext cx="7772400" cy="5448320"/>
          </a:xfrm>
        </p:spPr>
        <p:txBody>
          <a:bodyPr>
            <a:noAutofit/>
          </a:bodyPr>
          <a:lstStyle/>
          <a:p>
            <a:r>
              <a:rPr lang="cs-CZ" sz="2800" b="1" dirty="0" smtClean="0"/>
              <a:t>Keltové</a:t>
            </a:r>
          </a:p>
          <a:p>
            <a:r>
              <a:rPr lang="cs-CZ" sz="2400" dirty="0" smtClean="0">
                <a:latin typeface="Arial Narrow" pitchFamily="34" charset="0"/>
              </a:rPr>
              <a:t>Keltové a jeden z jejich kmenů – Bójové (v překladu Strašní) – to jsou první obyvatelé naší země, které umíme pojmenovat. Objevili se u nás kolem roku 400 před naším letopočtem, během doby železné. Bývali až 170 cm vysocí, světlovlasí, modroocí. Byli především výborní bojovníci, ovšem mistrně ovládali také řemesla – kovářství, hrnčířství, šperkařství, sklářství. Znali hrnčířský kruh, používali řadu železných nástrojů – kladiva, kleště, nůžky, pily a hřebíky. Uměli emailovat kovy i vařit pivo, zejména z ječmene, byli zdatní obchodníci. Na našem území razili mince – zlaté plíšky miskovitého tvaru, kterým říkáme duhovky. Do příchodu Keltů byl na našem území běžný pouze výměnný obchod, při kterém se vyměňoval jeden výrobek za jiný.</a:t>
            </a:r>
          </a:p>
          <a:p>
            <a:r>
              <a:rPr lang="cs-CZ" sz="2400" dirty="0" smtClean="0">
                <a:latin typeface="Arial Narrow" pitchFamily="34" charset="0"/>
              </a:rPr>
              <a:t/>
            </a:r>
            <a:br>
              <a:rPr lang="cs-CZ" sz="2400" dirty="0" smtClean="0">
                <a:latin typeface="Arial Narrow" pitchFamily="34" charset="0"/>
              </a:rPr>
            </a:b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8" name="Zástupný symbol pro obsah 7" descr="viky20080104-PR_MINCE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285984" y="1037572"/>
            <a:ext cx="4429008" cy="474888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28596" y="857232"/>
            <a:ext cx="8286808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 Narrow" pitchFamily="34" charset="0"/>
              </a:rPr>
              <a:t>Podle kmene Bójů začali Římané označovat naši zemi jako zemi Bójů – Bohemii. Pod tímto jménem vešly Čechy do povědomí Evropy po mnoho následujících staletí. Keltské kmeny byly dobře organizované na principu vojenských družin. Je o nich známo, že vedle konkrétních božstev uctívali i studánky, prameny, řeky, hory a další přírodní útvary, kterým přinášeli oběti. Keltům se na našem území líbilo proto, že se tu křižovaly obchodní cesty, byla tu úrodná půda i mnohá naleziště nerostů. Po Keltech nám nezůstalo pouze pojmenování pro Čechy, nýbrž i názvy některých řek – Jizera (</a:t>
            </a:r>
            <a:r>
              <a:rPr lang="cs-CZ" sz="2800" dirty="0" err="1" smtClean="0">
                <a:latin typeface="Arial Narrow" pitchFamily="34" charset="0"/>
              </a:rPr>
              <a:t>Isara</a:t>
            </a:r>
            <a:r>
              <a:rPr lang="cs-CZ" sz="2800" dirty="0" smtClean="0">
                <a:latin typeface="Arial Narrow" pitchFamily="34" charset="0"/>
              </a:rPr>
              <a:t>), Ohře (</a:t>
            </a:r>
            <a:r>
              <a:rPr lang="cs-CZ" sz="2800" dirty="0" err="1" smtClean="0">
                <a:latin typeface="Arial Narrow" pitchFamily="34" charset="0"/>
              </a:rPr>
              <a:t>Agara</a:t>
            </a:r>
            <a:r>
              <a:rPr lang="cs-CZ" sz="2800" dirty="0" smtClean="0">
                <a:latin typeface="Arial Narrow" pitchFamily="34" charset="0"/>
              </a:rPr>
              <a:t>), Haná (</a:t>
            </a:r>
            <a:r>
              <a:rPr lang="cs-CZ" sz="2800" dirty="0" err="1" smtClean="0">
                <a:latin typeface="Arial Narrow" pitchFamily="34" charset="0"/>
              </a:rPr>
              <a:t>Ganna</a:t>
            </a:r>
            <a:r>
              <a:rPr lang="cs-CZ" sz="2800" dirty="0" smtClean="0">
                <a:latin typeface="Arial Narrow" pitchFamily="34" charset="0"/>
              </a:rPr>
              <a:t>) a Otava (</a:t>
            </a:r>
            <a:r>
              <a:rPr lang="cs-CZ" sz="2800" dirty="0" err="1" smtClean="0">
                <a:latin typeface="Arial Narrow" pitchFamily="34" charset="0"/>
              </a:rPr>
              <a:t>Atava</a:t>
            </a:r>
            <a:r>
              <a:rPr lang="cs-CZ" sz="2800" dirty="0" smtClean="0">
                <a:latin typeface="Arial Narrow" pitchFamily="34" charset="0"/>
              </a:rPr>
              <a:t>).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9" name="Zástupný symbol pro obsah 8" descr="300px-Celts_in_Europe.pn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569010" y="785794"/>
            <a:ext cx="7503451" cy="522740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928670"/>
            <a:ext cx="7772400" cy="5091130"/>
          </a:xfrm>
        </p:spPr>
        <p:txBody>
          <a:bodyPr>
            <a:noAutofit/>
          </a:bodyPr>
          <a:lstStyle/>
          <a:p>
            <a:r>
              <a:rPr lang="cs-CZ" sz="2800" b="1" dirty="0" smtClean="0">
                <a:latin typeface="Arial Narrow" pitchFamily="34" charset="0"/>
              </a:rPr>
              <a:t>Keltské oppidum</a:t>
            </a:r>
          </a:p>
          <a:p>
            <a:r>
              <a:rPr lang="cs-CZ" sz="2800" dirty="0" smtClean="0">
                <a:latin typeface="Arial Narrow" pitchFamily="34" charset="0"/>
              </a:rPr>
              <a:t>Keltové žili v opevněných sídlištích, které Římané nazývali oppida. Keltové zde uprostřed opevnění měli na kamenné podezdívce důmyslné dřevěné stavby, dokonce i studny vykládané kameny a dřevem. Celé hradiště chránily široké hradby z nasucho kladených kamenů. Druhé, vnitřní pásmo opevnění, chránilo část oppida, kde žil vládce se svou rodinou a družinou bojovníků. Obránci oppid významně napomáhali bezpečnosti cest v Čechách a na Moravě. Oppida tak pomáhala dálkovému obchodu. Byla však především centrem výroby.</a:t>
            </a:r>
          </a:p>
          <a:p>
            <a:pPr>
              <a:buNone/>
            </a:pPr>
            <a:r>
              <a:rPr lang="cs-CZ" sz="2800" dirty="0" smtClean="0">
                <a:latin typeface="Arial Narrow" pitchFamily="34" charset="0"/>
              </a:rPr>
              <a:t/>
            </a:r>
            <a:br>
              <a:rPr lang="cs-CZ" sz="2800" dirty="0" smtClean="0">
                <a:latin typeface="Arial Narrow" pitchFamily="34" charset="0"/>
              </a:rPr>
            </a:br>
            <a:endParaRPr lang="cs-CZ" sz="2800" dirty="0">
              <a:latin typeface="Arial Narrow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7" name="Zástupný symbol pro obsah 6" descr="imagesCAR7KLMD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214414" y="857232"/>
            <a:ext cx="7072362" cy="571503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42910" y="357166"/>
            <a:ext cx="7715304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 Narrow" pitchFamily="34" charset="0"/>
              </a:rPr>
              <a:t>Proslulost si získali keltští kněží – druidové. Ti rozhodovali o všech sporech a vynášeli rozsudky. Na našich územích se rozvíjelo svébytné keltské umění – Keltové tu vyráběli spony, náramky, nákrčníky. Dokladem jejich velké zručnosti jsou nálezy sošek, šperků a nástrojů, které se v podstatě neliší od nástrojů dnešních (pila, nůžky, hrábě, zavírací špendlík). Zavedli u nás první peníze. Na přelomu letopočtu se o konec vlády Keltů v Čechách přičinily germánské kmeny, na Moravě vytlačili Kelty Římané. V české kotlině se usadil germánský kmen Markomanů (v překladu Jezdci). Na Moravu dorazili germánští Kvádové. Na našem území zůstali téměř 600 let. Kolem roku 500 je začínají nahrazovat Slované.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Arial Narrow" pitchFamily="34" charset="0"/>
              </a:rPr>
              <a:t>Doplň a zapiš do sešitu</a:t>
            </a:r>
          </a:p>
          <a:p>
            <a:endParaRPr lang="cs-CZ" dirty="0" smtClean="0">
              <a:latin typeface="Arial Narrow" pitchFamily="34" charset="0"/>
            </a:endParaRPr>
          </a:p>
          <a:p>
            <a:r>
              <a:rPr lang="cs-CZ" dirty="0" smtClean="0">
                <a:latin typeface="Arial Narrow" pitchFamily="34" charset="0"/>
              </a:rPr>
              <a:t>V 5. stol. ovládli naše území  K……………………  V Čechách se usídlil kmen Bójů, který dal následně jméno naší zemi B……………………..   Vynikali řemeslnou v………………. . Při obchodování používali m………………..  Žili v o……………….. </a:t>
            </a:r>
            <a:endParaRPr lang="cs-CZ" dirty="0">
              <a:latin typeface="Arial Narrow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Přehled zdrojů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Učebnice pro </a:t>
            </a:r>
            <a:r>
              <a:rPr lang="cs-CZ" dirty="0" err="1" smtClean="0"/>
              <a:t>IV.třídu</a:t>
            </a:r>
            <a:r>
              <a:rPr lang="cs-CZ" dirty="0" smtClean="0"/>
              <a:t> </a:t>
            </a:r>
            <a:r>
              <a:rPr lang="cs-CZ" dirty="0" err="1" smtClean="0"/>
              <a:t>Prodos</a:t>
            </a:r>
            <a:r>
              <a:rPr lang="cs-CZ" dirty="0" smtClean="0"/>
              <a:t>, SPN</a:t>
            </a:r>
          </a:p>
          <a:p>
            <a:r>
              <a:rPr lang="cs-CZ" dirty="0" err="1" smtClean="0"/>
              <a:t>WWW</a:t>
            </a:r>
            <a:r>
              <a:rPr lang="cs-CZ" dirty="0" smtClean="0"/>
              <a:t>.</a:t>
            </a:r>
            <a:r>
              <a:rPr lang="cs-CZ" dirty="0" err="1" smtClean="0"/>
              <a:t>komen</a:t>
            </a:r>
            <a:r>
              <a:rPr lang="cs-CZ" dirty="0" smtClean="0"/>
              <a:t> </a:t>
            </a:r>
            <a:r>
              <a:rPr lang="cs-CZ" dirty="0" err="1" smtClean="0"/>
              <a:t>estranky.cz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horackova.cz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pracezaku</a:t>
            </a:r>
            <a:r>
              <a:rPr lang="cs-CZ" dirty="0" smtClean="0">
                <a:hlinkClick r:id="rId2"/>
              </a:rPr>
              <a:t>/wwwpages1112_5a/</a:t>
            </a:r>
            <a:r>
              <a:rPr lang="cs-CZ" dirty="0" err="1" smtClean="0">
                <a:hlinkClick r:id="rId2"/>
              </a:rPr>
              <a:t>page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lunakj.html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</a:t>
            </a:r>
            <a:r>
              <a:rPr lang="cs-CZ" dirty="0" err="1" smtClean="0">
                <a:hlinkClick r:id="rId3"/>
              </a:rPr>
              <a:t>lovecpokladu.cz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home</a:t>
            </a:r>
            <a:r>
              <a:rPr lang="cs-CZ" dirty="0" smtClean="0">
                <a:hlinkClick r:id="rId3"/>
              </a:rPr>
              <a:t>/historie-minci-</a:t>
            </a:r>
            <a:r>
              <a:rPr lang="cs-CZ" dirty="0" err="1" smtClean="0">
                <a:hlinkClick r:id="rId3"/>
              </a:rPr>
              <a:t>keltove</a:t>
            </a:r>
            <a:r>
              <a:rPr lang="cs-CZ" dirty="0" smtClean="0">
                <a:hlinkClick r:id="rId3"/>
              </a:rPr>
              <a:t>-390</a:t>
            </a:r>
            <a:endParaRPr lang="cs-CZ" dirty="0" smtClean="0"/>
          </a:p>
          <a:p>
            <a:r>
              <a:rPr lang="cs-CZ" i="1" dirty="0" err="1" smtClean="0"/>
              <a:t>cs.wikipedia.org</a:t>
            </a:r>
            <a:r>
              <a:rPr lang="cs-CZ" i="1" dirty="0" smtClean="0"/>
              <a:t>/</a:t>
            </a:r>
            <a:r>
              <a:rPr lang="cs-CZ" i="1" dirty="0" err="1" smtClean="0"/>
              <a:t>wiki</a:t>
            </a:r>
            <a:r>
              <a:rPr lang="cs-CZ" i="1" dirty="0" smtClean="0"/>
              <a:t>/</a:t>
            </a:r>
            <a:r>
              <a:rPr lang="cs-CZ" b="1" i="1" dirty="0" smtClean="0"/>
              <a:t>Keltové</a:t>
            </a:r>
          </a:p>
          <a:p>
            <a:r>
              <a:rPr lang="cs-CZ" b="1" i="1" dirty="0" smtClean="0"/>
              <a:t>http://www.</a:t>
            </a:r>
            <a:r>
              <a:rPr lang="cs-CZ" b="1" i="1" dirty="0" err="1" smtClean="0"/>
              <a:t>pohanstvi.net</a:t>
            </a:r>
            <a:r>
              <a:rPr lang="cs-CZ" b="1" i="1" dirty="0" smtClean="0"/>
              <a:t>/</a:t>
            </a:r>
            <a:r>
              <a:rPr lang="cs-CZ" b="1" i="1" dirty="0" err="1" smtClean="0"/>
              <a:t>inde.php</a:t>
            </a:r>
            <a:r>
              <a:rPr lang="cs-CZ" b="1" i="1" dirty="0" smtClean="0"/>
              <a:t>?menu=</a:t>
            </a:r>
            <a:r>
              <a:rPr lang="cs-CZ" b="1" i="1" dirty="0" err="1" smtClean="0"/>
              <a:t>keltioppida</a:t>
            </a:r>
            <a:endParaRPr lang="cs-CZ" b="1" i="1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118</TotalTime>
  <Words>646</Words>
  <Application>Microsoft Office PowerPoint</Application>
  <PresentationFormat>Předvádění na obrazovce (4:3)</PresentationFormat>
  <Paragraphs>62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Jmění</vt:lpstr>
      <vt:lpstr>Základní škola a mateřská škola Staré Město   Interaktivní škola pro žáka 21.století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Přehled zdrojů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MoravcovaJ</cp:lastModifiedBy>
  <cp:revision>20</cp:revision>
  <dcterms:created xsi:type="dcterms:W3CDTF">2010-07-04T09:26:34Z</dcterms:created>
  <dcterms:modified xsi:type="dcterms:W3CDTF">2013-01-03T18:14:53Z</dcterms:modified>
</cp:coreProperties>
</file>