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60" r:id="rId4"/>
    <p:sldId id="259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6763" autoAdjust="0"/>
  </p:normalViewPr>
  <p:slideViewPr>
    <p:cSldViewPr>
      <p:cViewPr varScale="1">
        <p:scale>
          <a:sx n="85" d="100"/>
          <a:sy n="85" d="100"/>
        </p:scale>
        <p:origin x="-552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FC2BBB5-174C-4FDC-B343-98F0587AAAD0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403A01-664C-4A9C-BC06-6F2959FDEDC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5078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403A01-664C-4A9C-BC06-6F2959FDEDC6}" type="slidenum">
              <a:rPr lang="cs-CZ" smtClean="0"/>
              <a:pPr/>
              <a:t>2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22643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9403A01-664C-4A9C-BC06-6F2959FDEDC6}" type="slidenum">
              <a:rPr lang="cs-CZ" smtClean="0"/>
              <a:pPr/>
              <a:t>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618471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64282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62715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14493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665125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16727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736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04120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6233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820874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907382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0B7D5-8AB3-4E2B-8F6E-19D0CDD954B3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57229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80B7D5-8AB3-4E2B-8F6E-19D0CDD954B3}" type="datetimeFigureOut">
              <a:rPr lang="cs-CZ" smtClean="0"/>
              <a:pPr/>
              <a:t>3.1.2013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44FD92-0FE5-4C8A-BCD2-88CA5A5D424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4881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4.wmf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606" y="548680"/>
            <a:ext cx="6081713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457507"/>
              </p:ext>
            </p:extLst>
          </p:nvPr>
        </p:nvGraphicFramePr>
        <p:xfrm>
          <a:off x="611560" y="2276870"/>
          <a:ext cx="7128792" cy="35172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7128792"/>
              </a:tblGrid>
              <a:tr h="524178">
                <a:tc>
                  <a:txBody>
                    <a:bodyPr/>
                    <a:lstStyle/>
                    <a:p>
                      <a:pPr algn="l"/>
                      <a:r>
                        <a:rPr lang="cs-CZ" sz="2400" b="1" dirty="0" smtClean="0"/>
                        <a:t>Název</a:t>
                      </a:r>
                      <a:r>
                        <a:rPr lang="cs-CZ" sz="2400" b="1" baseline="0" dirty="0" smtClean="0"/>
                        <a:t> školy: </a:t>
                      </a:r>
                      <a:r>
                        <a:rPr lang="cs-CZ" sz="2400" baseline="0" dirty="0" smtClean="0"/>
                        <a:t>Základní škola a Mateřská škola při dětské           léčebně, Janské Lázně, Horní promenáda 268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Autor: </a:t>
                      </a:r>
                      <a:r>
                        <a:rPr lang="cs-CZ" sz="2400" dirty="0" smtClean="0"/>
                        <a:t>Mgr. Dana</a:t>
                      </a:r>
                      <a:r>
                        <a:rPr lang="cs-CZ" sz="2400" baseline="0" dirty="0" smtClean="0"/>
                        <a:t> Bednářová</a:t>
                      </a:r>
                    </a:p>
                    <a:p>
                      <a:r>
                        <a:rPr lang="cs-CZ" sz="2400" b="1" baseline="0" dirty="0" smtClean="0"/>
                        <a:t>Datum</a:t>
                      </a:r>
                      <a:r>
                        <a:rPr lang="cs-CZ" sz="2400" b="1" baseline="0" dirty="0" smtClean="0"/>
                        <a:t>: </a:t>
                      </a:r>
                      <a:r>
                        <a:rPr lang="cs-CZ" sz="2400" b="0" baseline="0" dirty="0" smtClean="0"/>
                        <a:t>12.12.2012</a:t>
                      </a:r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Název: </a:t>
                      </a:r>
                      <a:r>
                        <a:rPr lang="cs-CZ" sz="2400" dirty="0" smtClean="0"/>
                        <a:t>VY_32_INOVACE_19_</a:t>
                      </a:r>
                      <a:r>
                        <a:rPr lang="cs-CZ" sz="2400" baseline="0" dirty="0" smtClean="0"/>
                        <a:t>Český </a:t>
                      </a:r>
                      <a:r>
                        <a:rPr lang="cs-CZ" sz="2400" baseline="0" dirty="0" smtClean="0"/>
                        <a:t>jazyk</a:t>
                      </a:r>
                      <a:endParaRPr lang="cs-CZ" sz="2400" dirty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Téma: </a:t>
                      </a:r>
                      <a:r>
                        <a:rPr lang="cs-CZ" sz="2400" b="0" dirty="0" smtClean="0"/>
                        <a:t>Čtení</a:t>
                      </a:r>
                      <a:r>
                        <a:rPr lang="cs-CZ" sz="2400" b="0" baseline="0" dirty="0" smtClean="0"/>
                        <a:t> s porozuměním: Cvičení ke Slabikáři 2</a:t>
                      </a:r>
                      <a:endParaRPr lang="cs-CZ" sz="2400" baseline="0" dirty="0" smtClean="0"/>
                    </a:p>
                    <a:p>
                      <a:r>
                        <a:rPr lang="cs-CZ" sz="2400" b="1" baseline="0" dirty="0" smtClean="0"/>
                        <a:t>Ročník</a:t>
                      </a:r>
                      <a:r>
                        <a:rPr lang="cs-CZ" sz="2400" b="1" baseline="0" dirty="0" smtClean="0"/>
                        <a:t>: </a:t>
                      </a:r>
                      <a:r>
                        <a:rPr lang="cs-CZ" sz="2400" b="0" baseline="0" dirty="0" smtClean="0"/>
                        <a:t>1</a:t>
                      </a:r>
                      <a:r>
                        <a:rPr lang="cs-CZ" sz="2400" b="0" baseline="0" dirty="0" smtClean="0"/>
                        <a:t>.</a:t>
                      </a:r>
                      <a:endParaRPr lang="cs-CZ" sz="2400" b="0" baseline="0" dirty="0" smtClean="0"/>
                    </a:p>
                  </a:txBody>
                  <a:tcPr/>
                </a:tc>
              </a:tr>
              <a:tr h="524178">
                <a:tc>
                  <a:txBody>
                    <a:bodyPr/>
                    <a:lstStyle/>
                    <a:p>
                      <a:r>
                        <a:rPr lang="cs-CZ" sz="2400" b="1" dirty="0" smtClean="0"/>
                        <a:t>Číslo projektu: </a:t>
                      </a:r>
                      <a:r>
                        <a:rPr lang="cs-CZ" sz="2400" b="0" dirty="0" smtClean="0"/>
                        <a:t>CZ.1.07/1.4.00/21.2979</a:t>
                      </a:r>
                      <a:endParaRPr lang="cs-CZ" sz="2400" b="1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4054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63433" y="1617131"/>
            <a:ext cx="4038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</a:t>
            </a:r>
            <a:r>
              <a:rPr lang="cs-CZ" dirty="0" smtClean="0">
                <a:solidFill>
                  <a:srgbClr val="00B0F0"/>
                </a:solidFill>
              </a:rPr>
              <a:t> jí                    </a:t>
            </a:r>
            <a:r>
              <a:rPr lang="cs-CZ" dirty="0" smtClean="0">
                <a:solidFill>
                  <a:srgbClr val="C00000"/>
                </a:solidFill>
              </a:rPr>
              <a:t>seje</a:t>
            </a:r>
          </a:p>
          <a:p>
            <a:pPr marL="0" indent="0">
              <a:buNone/>
            </a:pPr>
            <a:r>
              <a:rPr lang="cs-CZ" dirty="0">
                <a:solidFill>
                  <a:srgbClr val="00B0F0"/>
                </a:solidFill>
              </a:rPr>
              <a:t> </a:t>
            </a:r>
            <a:r>
              <a:rPr lang="cs-CZ" dirty="0" smtClean="0">
                <a:solidFill>
                  <a:srgbClr val="00B0F0"/>
                </a:solidFill>
              </a:rPr>
              <a:t>  jíme               </a:t>
            </a:r>
            <a:r>
              <a:rPr lang="cs-CZ" dirty="0" smtClean="0">
                <a:solidFill>
                  <a:srgbClr val="C00000"/>
                </a:solidFill>
              </a:rPr>
              <a:t>jelen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B0F0"/>
                </a:solidFill>
              </a:rPr>
              <a:t>   jíte                 </a:t>
            </a:r>
            <a:r>
              <a:rPr lang="cs-CZ" dirty="0" smtClean="0">
                <a:solidFill>
                  <a:srgbClr val="C00000"/>
                </a:solidFill>
              </a:rPr>
              <a:t>jásá</a:t>
            </a:r>
          </a:p>
          <a:p>
            <a:pPr marL="0" indent="0">
              <a:buNone/>
            </a:pPr>
            <a:r>
              <a:rPr lang="cs-CZ" dirty="0">
                <a:solidFill>
                  <a:srgbClr val="00B0F0"/>
                </a:solidFill>
              </a:rPr>
              <a:t> </a:t>
            </a:r>
            <a:r>
              <a:rPr lang="cs-CZ" dirty="0" smtClean="0">
                <a:solidFill>
                  <a:srgbClr val="00B0F0"/>
                </a:solidFill>
              </a:rPr>
              <a:t>  pije                </a:t>
            </a:r>
            <a:r>
              <a:rPr lang="cs-CZ" dirty="0" smtClean="0">
                <a:solidFill>
                  <a:srgbClr val="C00000"/>
                </a:solidFill>
              </a:rPr>
              <a:t>mají</a:t>
            </a:r>
          </a:p>
          <a:p>
            <a:pPr marL="0" indent="0">
              <a:buNone/>
            </a:pPr>
            <a:r>
              <a:rPr lang="cs-CZ" dirty="0">
                <a:solidFill>
                  <a:srgbClr val="00B0F0"/>
                </a:solidFill>
              </a:rPr>
              <a:t> </a:t>
            </a:r>
            <a:r>
              <a:rPr lang="cs-CZ" dirty="0" smtClean="0">
                <a:solidFill>
                  <a:srgbClr val="00B0F0"/>
                </a:solidFill>
              </a:rPr>
              <a:t>  lije                  </a:t>
            </a:r>
            <a:r>
              <a:rPr lang="cs-CZ" dirty="0" smtClean="0">
                <a:solidFill>
                  <a:srgbClr val="C00000"/>
                </a:solidFill>
              </a:rPr>
              <a:t>jela</a:t>
            </a:r>
          </a:p>
          <a:p>
            <a:pPr marL="0" indent="0">
              <a:buNone/>
            </a:pPr>
            <a:r>
              <a:rPr lang="cs-CZ" dirty="0">
                <a:solidFill>
                  <a:srgbClr val="00B0F0"/>
                </a:solidFill>
              </a:rPr>
              <a:t> </a:t>
            </a:r>
            <a:r>
              <a:rPr lang="cs-CZ" dirty="0" smtClean="0">
                <a:solidFill>
                  <a:srgbClr val="00B0F0"/>
                </a:solidFill>
              </a:rPr>
              <a:t>  jelito              </a:t>
            </a:r>
            <a:r>
              <a:rPr lang="cs-CZ" dirty="0" smtClean="0">
                <a:solidFill>
                  <a:srgbClr val="C00000"/>
                </a:solidFill>
              </a:rPr>
              <a:t>pila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j</a:t>
            </a:r>
            <a:r>
              <a:rPr lang="cs-CZ" dirty="0" smtClean="0"/>
              <a:t>áma</a:t>
            </a:r>
          </a:p>
          <a:p>
            <a:pPr marL="0" indent="0">
              <a:buNone/>
            </a:pPr>
            <a:r>
              <a:rPr lang="cs-CZ" dirty="0"/>
              <a:t>l</a:t>
            </a:r>
            <a:r>
              <a:rPr lang="cs-CZ" dirty="0" smtClean="0"/>
              <a:t>ila</a:t>
            </a:r>
          </a:p>
          <a:p>
            <a:pPr marL="0" indent="0">
              <a:buNone/>
            </a:pPr>
            <a:r>
              <a:rPr lang="cs-CZ" dirty="0" smtClean="0"/>
              <a:t>Jula</a:t>
            </a:r>
          </a:p>
          <a:p>
            <a:pPr marL="0" indent="0">
              <a:buNone/>
            </a:pPr>
            <a:r>
              <a:rPr lang="cs-CZ" dirty="0" smtClean="0"/>
              <a:t>Jola</a:t>
            </a:r>
          </a:p>
          <a:p>
            <a:pPr marL="0" indent="0">
              <a:buNone/>
            </a:pPr>
            <a:r>
              <a:rPr lang="cs-CZ" dirty="0" smtClean="0"/>
              <a:t>Jája</a:t>
            </a:r>
          </a:p>
          <a:p>
            <a:pPr marL="0" indent="0">
              <a:buNone/>
            </a:pPr>
            <a:r>
              <a:rPr lang="cs-CZ" dirty="0" err="1" smtClean="0"/>
              <a:t>Pája</a:t>
            </a:r>
            <a:endParaRPr lang="cs-CZ" dirty="0"/>
          </a:p>
        </p:txBody>
      </p:sp>
      <p:pic>
        <p:nvPicPr>
          <p:cNvPr id="1027" name="Picture 3" descr="C:\Users\pc\AppData\Local\Microsoft\Windows\Temporary Internet Files\Content.IE5\9H0MJ261\MC90041485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581128"/>
            <a:ext cx="2486685" cy="1872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c\AppData\Local\Microsoft\Windows\Temporary Internet Files\Content.IE5\DC5GIG6B\MC90035615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89861" y="4539418"/>
            <a:ext cx="1659636" cy="18132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C:\Users\pc\AppData\Local\Microsoft\Windows\Temporary Internet Files\Content.IE5\B37FVX0E\MC900280714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9950" y="2278063"/>
            <a:ext cx="2182813" cy="2608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Čti slova. Ke kterému slovu patří obrázek?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20614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Která slabika do slova nepatří?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611560" y="1520477"/>
            <a:ext cx="8229600" cy="452596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LA                           JE                      JE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JÍ                            LI                         PI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ME                       SO                        TU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TE                           LO                      SÁ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JÍ                           SE                        JÁ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PU                          JE                        PE          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</a:t>
            </a:r>
            <a:endParaRPr lang="cs-CZ" dirty="0"/>
          </a:p>
        </p:txBody>
      </p:sp>
      <p:cxnSp>
        <p:nvCxnSpPr>
          <p:cNvPr id="9" name="Přímá spojnice se šipkou 8"/>
          <p:cNvCxnSpPr/>
          <p:nvPr/>
        </p:nvCxnSpPr>
        <p:spPr>
          <a:xfrm flipV="1">
            <a:off x="3779912" y="2265758"/>
            <a:ext cx="664840" cy="53610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1187624" y="2888130"/>
            <a:ext cx="739620" cy="4572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>
            <a:off x="3779912" y="2888130"/>
            <a:ext cx="504056" cy="4572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4031940" y="4653136"/>
            <a:ext cx="781236" cy="49069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>
            <a:off x="1282370" y="4653136"/>
            <a:ext cx="841358" cy="57606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>
            <a:off x="6290466" y="2646732"/>
            <a:ext cx="664840" cy="55812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V="1">
            <a:off x="6346264" y="2214494"/>
            <a:ext cx="553244" cy="43223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V="1">
            <a:off x="1187624" y="2420888"/>
            <a:ext cx="564840" cy="22584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9" name="Přímá spojnice se šipkou 18"/>
          <p:cNvCxnSpPr/>
          <p:nvPr/>
        </p:nvCxnSpPr>
        <p:spPr>
          <a:xfrm flipV="1">
            <a:off x="1470044" y="4048432"/>
            <a:ext cx="653684" cy="45951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V="1">
            <a:off x="6516216" y="4112488"/>
            <a:ext cx="554360" cy="39545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1" name="Přímá spojnice se šipkou 20"/>
          <p:cNvCxnSpPr/>
          <p:nvPr/>
        </p:nvCxnSpPr>
        <p:spPr>
          <a:xfrm>
            <a:off x="6516216" y="4653136"/>
            <a:ext cx="554360" cy="396044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7" name="Přímá spojnice se šipkou 26"/>
          <p:cNvCxnSpPr/>
          <p:nvPr/>
        </p:nvCxnSpPr>
        <p:spPr>
          <a:xfrm flipV="1">
            <a:off x="4112332" y="4134388"/>
            <a:ext cx="531676" cy="37355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87818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7030A0"/>
                </a:solidFill>
              </a:rPr>
              <a:t>Najdi slovo.</a:t>
            </a:r>
            <a:endParaRPr lang="cs-CZ" dirty="0">
              <a:solidFill>
                <a:srgbClr val="7030A0"/>
              </a:solidFill>
            </a:endParaRPr>
          </a:p>
        </p:txBody>
      </p:sp>
      <p:pic>
        <p:nvPicPr>
          <p:cNvPr id="1026" name="Picture 2" descr="C:\Users\pc\AppData\Local\Microsoft\Windows\Temporary Internet Files\Content.IE5\K0ZB2X64\MC90032658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700808"/>
            <a:ext cx="2295991" cy="1554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c\AppData\Local\Microsoft\Windows\Temporary Internet Files\Content.IE5\4OB65CS2\MC90041485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8588" y="4138613"/>
            <a:ext cx="2486025" cy="187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</a:t>
            </a:r>
            <a:r>
              <a:rPr lang="cs-CZ" dirty="0" smtClean="0">
                <a:solidFill>
                  <a:srgbClr val="C00000"/>
                </a:solidFill>
              </a:rPr>
              <a:t>JÁMAMÁMAJÍ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TÁTAJELITOJÍME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</a:t>
            </a:r>
            <a:r>
              <a:rPr lang="cs-CZ" dirty="0" smtClean="0">
                <a:solidFill>
                  <a:srgbClr val="7030A0"/>
                </a:solidFill>
              </a:rPr>
              <a:t>JÍTEOTAJETEL</a:t>
            </a:r>
            <a:endParaRPr lang="cs-CZ" dirty="0">
              <a:solidFill>
                <a:srgbClr val="7030A0"/>
              </a:solidFill>
            </a:endParaRPr>
          </a:p>
        </p:txBody>
      </p:sp>
      <p:pic>
        <p:nvPicPr>
          <p:cNvPr id="1029" name="Picture 5" descr="C:\Users\pc\AppData\Local\Microsoft\Windows\Temporary Internet Files\Content.IE5\4OB65CS2\MC900431558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3810000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1411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rgbClr val="7030A0"/>
                </a:solidFill>
              </a:rPr>
              <a:t>ŘEŠENÍ</a:t>
            </a:r>
            <a:endParaRPr lang="cs-CZ" dirty="0">
              <a:solidFill>
                <a:srgbClr val="7030A0"/>
              </a:solidFill>
            </a:endParaRPr>
          </a:p>
        </p:txBody>
      </p:sp>
      <p:pic>
        <p:nvPicPr>
          <p:cNvPr id="1026" name="Picture 2" descr="C:\Users\pc\AppData\Local\Microsoft\Windows\Temporary Internet Files\Content.IE5\K0ZB2X64\MC90032658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700808"/>
            <a:ext cx="2295991" cy="1554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pc\AppData\Local\Microsoft\Windows\Temporary Internet Files\Content.IE5\4OB65CS2\MC90041485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8588" y="4138613"/>
            <a:ext cx="2486025" cy="187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</a:t>
            </a:r>
            <a:r>
              <a:rPr lang="cs-CZ" dirty="0" smtClean="0">
                <a:solidFill>
                  <a:srgbClr val="C00000"/>
                </a:solidFill>
              </a:rPr>
              <a:t>JÁMA MÁMA JÍ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TÁTA JELITO JÍME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</a:t>
            </a:r>
            <a:r>
              <a:rPr lang="cs-CZ" dirty="0" smtClean="0">
                <a:solidFill>
                  <a:srgbClr val="7030A0"/>
                </a:solidFill>
              </a:rPr>
              <a:t>JÍTE OTA JETEL</a:t>
            </a:r>
            <a:endParaRPr lang="cs-CZ" dirty="0">
              <a:solidFill>
                <a:srgbClr val="7030A0"/>
              </a:solidFill>
            </a:endParaRPr>
          </a:p>
        </p:txBody>
      </p:sp>
      <p:pic>
        <p:nvPicPr>
          <p:cNvPr id="1029" name="Picture 5" descr="C:\Users\pc\AppData\Local\Microsoft\Windows\Temporary Internet Files\Content.IE5\4OB65CS2\MC900431558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00" y="3810000"/>
            <a:ext cx="2286000" cy="228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17766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C00000"/>
                </a:solidFill>
              </a:rPr>
              <a:t>Vyber správnou větu.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395536" y="1268760"/>
            <a:ext cx="8424936" cy="5927056"/>
          </a:xfrm>
        </p:spPr>
        <p:txBody>
          <a:bodyPr/>
          <a:lstStyle/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                                  TO JE JÁJA.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TO JE JELITO.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TO JE JETEL.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                            TO NENÍ JETEL.</a:t>
            </a:r>
            <a:endParaRPr lang="cs-CZ" dirty="0"/>
          </a:p>
        </p:txBody>
      </p:sp>
      <p:pic>
        <p:nvPicPr>
          <p:cNvPr id="2051" name="Picture 3" descr="C:\Users\pc\AppData\Local\Microsoft\Windows\Temporary Internet Files\Content.IE5\4OB65CS2\MC900431558[1]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005064"/>
            <a:ext cx="2171403" cy="2171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pc\AppData\Local\Microsoft\Windows\Temporary Internet Files\Content.IE5\TQNVPIN2\MC90041485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113" y="1776412"/>
            <a:ext cx="2670995" cy="20126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2975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 </a:t>
            </a:r>
          </a:p>
          <a:p>
            <a:pPr marL="0" indent="0">
              <a:buNone/>
            </a:pPr>
            <a:r>
              <a:rPr lang="cs-CZ" dirty="0" smtClean="0"/>
              <a:t>      Zdroj: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Vlastní tvorba.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</a:t>
            </a:r>
            <a:r>
              <a:rPr lang="cs-CZ" dirty="0" smtClean="0">
                <a:hlinkClick r:id="rId2"/>
              </a:rPr>
              <a:t>www.office.microsoft.com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 </a:t>
            </a:r>
            <a:r>
              <a:rPr lang="cs-CZ" dirty="0" smtClean="0"/>
              <a:t>Anotace: </a:t>
            </a:r>
          </a:p>
          <a:p>
            <a:pPr marL="0" indent="0">
              <a:buNone/>
            </a:pPr>
            <a:r>
              <a:rPr lang="cs-CZ"/>
              <a:t> </a:t>
            </a:r>
            <a:r>
              <a:rPr lang="cs-CZ" smtClean="0"/>
              <a:t>      </a:t>
            </a:r>
            <a:r>
              <a:rPr lang="cs-CZ" smtClean="0"/>
              <a:t>Čtení </a:t>
            </a:r>
            <a:r>
              <a:rPr lang="cs-CZ" dirty="0" smtClean="0"/>
              <a:t>s porozuměním</a:t>
            </a:r>
          </a:p>
        </p:txBody>
      </p:sp>
    </p:spTree>
    <p:extLst>
      <p:ext uri="{BB962C8B-B14F-4D97-AF65-F5344CB8AC3E}">
        <p14:creationId xmlns:p14="http://schemas.microsoft.com/office/powerpoint/2010/main" val="1563368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701</TotalTime>
  <Words>180</Words>
  <Application>Microsoft Office PowerPoint</Application>
  <PresentationFormat>Předvádění na obrazovce (4:3)</PresentationFormat>
  <Paragraphs>61</Paragraphs>
  <Slides>7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Čti slova. Ke kterému slovu patří obrázek?</vt:lpstr>
      <vt:lpstr>Která slabika do slova nepatří?</vt:lpstr>
      <vt:lpstr>Najdi slovo.</vt:lpstr>
      <vt:lpstr>ŘEŠENÍ</vt:lpstr>
      <vt:lpstr>Vyber správnou větu.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Autor:</dc:title>
  <dc:creator>NB</dc:creator>
  <cp:lastModifiedBy>Vesna202261</cp:lastModifiedBy>
  <cp:revision>81</cp:revision>
  <dcterms:created xsi:type="dcterms:W3CDTF">2011-12-27T20:15:32Z</dcterms:created>
  <dcterms:modified xsi:type="dcterms:W3CDTF">2013-01-03T08:20:00Z</dcterms:modified>
</cp:coreProperties>
</file>