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3"/>
  </p:notesMasterIdLst>
  <p:handoutMasterIdLst>
    <p:handoutMasterId r:id="rId14"/>
  </p:handoutMasterIdLst>
  <p:sldIdLst>
    <p:sldId id="262" r:id="rId2"/>
    <p:sldId id="273" r:id="rId3"/>
    <p:sldId id="274" r:id="rId4"/>
    <p:sldId id="275" r:id="rId5"/>
    <p:sldId id="268" r:id="rId6"/>
    <p:sldId id="269" r:id="rId7"/>
    <p:sldId id="270" r:id="rId8"/>
    <p:sldId id="271" r:id="rId9"/>
    <p:sldId id="272" r:id="rId10"/>
    <p:sldId id="260" r:id="rId11"/>
    <p:sldId id="27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74092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18215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9E678-0737-43FB-B6B0-14127E158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6D951-930B-4F39-A997-1B27EF8658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://www.gify.nou.cz/r_mix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ompeje79.sweb.cz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novu.cz/ex/pompeje/index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6.jpeg"/><Relationship Id="rId7" Type="http://schemas.openxmlformats.org/officeDocument/2006/relationships/hyperlink" Target="http://i.idnes.cz/10/061/cl5/TOM339005_prf0001158339.jpg" TargetMode="External"/><Relationship Id="rId2" Type="http://schemas.openxmlformats.org/officeDocument/2006/relationships/hyperlink" Target="http://italie.kvalitne.cz/italie.htm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youtube.com/watch?v=LCcz_i-ggJI&amp;feature=related" TargetMode="External"/><Relationship Id="rId5" Type="http://schemas.openxmlformats.org/officeDocument/2006/relationships/image" Target="../media/image5.gif"/><Relationship Id="rId10" Type="http://schemas.openxmlformats.org/officeDocument/2006/relationships/image" Target="../media/image8.jpeg"/><Relationship Id="rId4" Type="http://schemas.openxmlformats.org/officeDocument/2006/relationships/hyperlink" Target="http://www.gify.nou.cz/r_mix.htm" TargetMode="External"/><Relationship Id="rId9" Type="http://schemas.openxmlformats.org/officeDocument/2006/relationships/hyperlink" Target="http://imgs.idnes.cz/igsvet/A080818_TOM_MAPKA_POMPEJE_N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cdaccess.com/gifs/screen/pompei7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doupe.zive.cz/pompeje-aneb-co-dokaze-sila-vulkanu/a-17288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hyperlink" Target="http://lammc.e-monsite.com/pages/mes-voyages-en-2010/italie-rome-naples-matera-en-prepa.html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tailormadetravel.be/baaivannapelsensorrento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://www.localidautore.it/primopiano/resort/napoli-e-il-suo-golfo-33/l-area-archeologica-di-pompei-1925.aspx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entronapoli.it/Archeologia/Scavi_di_Pompei.htm" TargetMode="External"/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2" Type="http://schemas.openxmlformats.org/officeDocument/2006/relationships/hyperlink" Target="http://teacherk.wordpress.com/2007/11/10/entombed-in-pompei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seniortip.cz/?module=article&amp;id_article=1018" TargetMode="External"/><Relationship Id="rId11" Type="http://schemas.openxmlformats.org/officeDocument/2006/relationships/image" Target="../media/image22.jpeg"/><Relationship Id="rId5" Type="http://schemas.openxmlformats.org/officeDocument/2006/relationships/image" Target="../media/image19.jpeg"/><Relationship Id="rId10" Type="http://schemas.openxmlformats.org/officeDocument/2006/relationships/hyperlink" Target="http://www.localidautore.it/primopiano/resort/napoli-e-il-suo-golfo-33/l-area-archeologica-di-pompei-1925.aspx" TargetMode="External"/><Relationship Id="rId4" Type="http://schemas.openxmlformats.org/officeDocument/2006/relationships/hyperlink" Target="http://kolesovice.webnode.cz/news/pompeje/" TargetMode="External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3.jpeg"/><Relationship Id="rId7" Type="http://schemas.openxmlformats.org/officeDocument/2006/relationships/hyperlink" Target="http://www.traveladventures.org/continents/europe/ercolanopompei02.shtml" TargetMode="External"/><Relationship Id="rId2" Type="http://schemas.openxmlformats.org/officeDocument/2006/relationships/hyperlink" Target="http://www.localidautore.it/primopiano/resort/napoli-e-il-suo-golfo-33/l-area-archeologica-di-pompei-1925.aspx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hyperlink" Target="http://simonak.eu/index.php?stranka=pages/h_k/8_24.htm" TargetMode="External"/><Relationship Id="rId9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i.idnes.cz/10/061/cl5/TOM339005_prf0001158339.jpg" TargetMode="External"/><Relationship Id="rId13" Type="http://schemas.openxmlformats.org/officeDocument/2006/relationships/hyperlink" Target="http://lammc.e-monsite.com/pages/mes-voyages-en-2010/italie-rome-naples-matera-en-prepa.html" TargetMode="External"/><Relationship Id="rId3" Type="http://schemas.openxmlformats.org/officeDocument/2006/relationships/hyperlink" Target="http://www.znovu.cz/ex/pompeje/index.htm" TargetMode="External"/><Relationship Id="rId7" Type="http://schemas.openxmlformats.org/officeDocument/2006/relationships/hyperlink" Target="http://italie.kvalitne.cz/italie.htm" TargetMode="External"/><Relationship Id="rId12" Type="http://schemas.openxmlformats.org/officeDocument/2006/relationships/hyperlink" Target="http://www.localidautore.it/primopiano/resort/napoli-e-il-suo-golfo-33/l-area-archeologica-di-pompei-1925.aspx" TargetMode="External"/><Relationship Id="rId2" Type="http://schemas.openxmlformats.org/officeDocument/2006/relationships/hyperlink" Target="http://pompeje79.sweb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ify.nou.cz/r_mix.htm" TargetMode="External"/><Relationship Id="rId11" Type="http://schemas.openxmlformats.org/officeDocument/2006/relationships/hyperlink" Target="http://www.cdaccess.com/gifs/screen/pompei7.jpg" TargetMode="External"/><Relationship Id="rId5" Type="http://schemas.openxmlformats.org/officeDocument/2006/relationships/hyperlink" Target="http://sk.detske-hry.com/na-sochy-12134.htm" TargetMode="External"/><Relationship Id="rId10" Type="http://schemas.openxmlformats.org/officeDocument/2006/relationships/hyperlink" Target="http://doupe.zive.cz/pompeje-aneb-co-dokaze-sila-vulkanu/a-17288" TargetMode="External"/><Relationship Id="rId4" Type="http://schemas.openxmlformats.org/officeDocument/2006/relationships/hyperlink" Target="http://www.youtube.com/watch?v=LCcz_i-ggJI&amp;feature=related" TargetMode="External"/><Relationship Id="rId9" Type="http://schemas.openxmlformats.org/officeDocument/2006/relationships/hyperlink" Target="http://imgs.idnes.cz/igsvet/A080818_TOM_MAPKA_POMPEJE_N.JPG" TargetMode="External"/><Relationship Id="rId14" Type="http://schemas.openxmlformats.org/officeDocument/2006/relationships/hyperlink" Target="http://www.tailormadetravel.be/baaivannapelsensorrento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niortip.cz/?module=article&amp;id_article=1018" TargetMode="External"/><Relationship Id="rId7" Type="http://schemas.openxmlformats.org/officeDocument/2006/relationships/hyperlink" Target="http://www.traveladventures.org/continents/europe/ercolanopompei02.shtml" TargetMode="External"/><Relationship Id="rId2" Type="http://schemas.openxmlformats.org/officeDocument/2006/relationships/hyperlink" Target="http://teacherk.wordpress.com/2007/11/10/entombed-in-pompei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imonak.eu/index.php?stranka=pages/h_k/8_24.htm" TargetMode="External"/><Relationship Id="rId5" Type="http://schemas.openxmlformats.org/officeDocument/2006/relationships/hyperlink" Target="http://www.dentronapoli.it/Archeologia/Scavi_di_Pompei.htm" TargetMode="External"/><Relationship Id="rId4" Type="http://schemas.openxmlformats.org/officeDocument/2006/relationships/hyperlink" Target="http://kolesovice.webnode.cz/news/pompej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755576" y="3645024"/>
            <a:ext cx="7848872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</a:t>
            </a:r>
            <a:r>
              <a:rPr lang="cs-CZ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Příběh Pompejí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v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0"/>
            <a:ext cx="2266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2" descr="v 1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1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349500"/>
            <a:ext cx="80645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STAROVĚKÝ </a:t>
            </a:r>
            <a:b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ŘÍM</a:t>
            </a:r>
          </a:p>
        </p:txBody>
      </p:sp>
      <p:sp>
        <p:nvSpPr>
          <p:cNvPr id="2" name="Obdélník 1"/>
          <p:cNvSpPr/>
          <p:nvPr/>
        </p:nvSpPr>
        <p:spPr>
          <a:xfrm>
            <a:off x="0" y="648866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712337" y="644473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6080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72401808"/>
              </p:ext>
            </p:extLst>
          </p:nvPr>
        </p:nvGraphicFramePr>
        <p:xfrm>
          <a:off x="899592" y="1238091"/>
          <a:ext cx="7488832" cy="3271029"/>
        </p:xfrm>
        <a:graphic>
          <a:graphicData uri="http://schemas.openxmlformats.org/drawingml/2006/table">
            <a:tbl>
              <a:tblPr/>
              <a:tblGrid>
                <a:gridCol w="7488832"/>
              </a:tblGrid>
              <a:tr h="2477075"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Neapolský záliv, </a:t>
                      </a:r>
                      <a:r>
                        <a:rPr lang="cs-CZ" sz="2400" b="1" dirty="0" err="1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Misenum</a:t>
                      </a:r>
                      <a:r>
                        <a:rPr lang="cs-CZ" sz="24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24. srpen 79, 13,00 hod</a:t>
                      </a:r>
                      <a:r>
                        <a:rPr lang="cs-CZ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.:       </a:t>
                      </a:r>
                      <a:r>
                        <a:rPr lang="cs-CZ" sz="2400" i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2400" i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. z různých míst Vesuvu šlehaly široké plameny a vysoké ohnivé sloupy . . . A již poletoval popel . . . Vstáváme a přes tu chvíli jej setřásáme, jinak by nás byl těžkým příkrovem umačkal. Budovy se . . . ohromnými otřesy ustavičně kývaly. Když ona hustá tma </a:t>
                      </a:r>
                      <a:r>
                        <a:rPr lang="cs-CZ" sz="2400" i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zřídla </a:t>
                      </a:r>
                      <a:r>
                        <a:rPr lang="cs-CZ" sz="2400" i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. . všechno . . . vězelo hluboko </a:t>
                      </a:r>
                      <a:r>
                        <a:rPr lang="cs-CZ" sz="2400" i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 </a:t>
                      </a:r>
                      <a:r>
                        <a:rPr lang="cs-CZ" sz="2400" i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závějích popela jako pod sněhem.</a:t>
                      </a:r>
                      <a:endParaRPr lang="cs-CZ" sz="2400" dirty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r"/>
                      <a:r>
                        <a:rPr lang="cs-CZ" sz="24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Plinius Mladší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8" name="Picture 24" descr="mi24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464286" y="4509120"/>
            <a:ext cx="1905000" cy="95250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4139952" y="6194188"/>
            <a:ext cx="35498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Čerpáno z 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://pompeje79.sweb.cz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114510" y="5111917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2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47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552728"/>
          </a:xfrm>
        </p:spPr>
        <p:txBody>
          <a:bodyPr>
            <a:noAutofit/>
          </a:bodyPr>
          <a:lstStyle/>
          <a:p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 roce 62 n.l. otřáslo Pompejemi silné zemětřesení, při kterém mnoho lidí zahynulo a byla poničena většina budov. Město však bylo ekonomicky silné a proto začalo brzy s opravami, některé však ještě nebyly dokončeny, když přišla definitivní 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káza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 Ráno 24. srpna roku 79 našeho letopočtu tlak plynu zevnitř sopky protrhl lávovou zátku v kráteru sopky. Za ohlušujícího rachotu a burácení se na město snesl déšť kamenů ze sopečné pemzy, po kterých se začal sypat popel, který se nesl od Vesuvu až sedmdesát kilometrů jihovýchodním směrem. Popel a kameny se sypaly celé další čtyři dny doprovázené neustálými otřesy půdy. V městě bylo v té době asi deset tisíc obyvatel. Většina z nich zemřela zadušením jedovatými plyny ještě dříve než byly Pompeje pokryty dva a půl metru vysokou vrstvou sopečného materiálu. Celou katastrofu popsal očitý svědek Plinius Mladší, který doprovázel svého otce, římského admirála Plinia Staršího. Ten se nechal ve veslici převést přes Neapolský záliv z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Misena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Stabie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aby mohl zblízka studovat strhující přírodní úkaz. Za svůj zájem však zaplatil životem. Byl nalezen mrtvý na pláži ve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Stabiu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snad zadušen jedovatými výpary.</a:t>
            </a:r>
          </a:p>
          <a:p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Několik dnů po katastrofě </a:t>
            </a:r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nalezla 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komise vyslaná císařem </a:t>
            </a:r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Titem 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jen prázdnou pláň pokrytou podivnou tmavou hmotou táhnoucí se od Neapole až ke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Stabiu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 Roku 80 se přijel na místo podívat sám císař a rozhodl, že se nebudou provádět žádné práce na vykopání zmizelých měst</a:t>
            </a:r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Když 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se v sedmnáctém století stavěl nový odvodňovací kanál v údolí řeky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Sarno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narazili kopáči na několik budov se </a:t>
            </a:r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zdmi 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pokrytými dekoracemi. Práce na kanálu však pokračovaly, aniž by si nálezu někdo zvlášť povšiml. Teprve roku 1748 </a:t>
            </a:r>
            <a:r>
              <a:rPr lang="cs-CZ" sz="1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byl 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dán příkaz k zahájení pompejských vykopávek. V té době již probíhaly vykopávky v nedalekém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Herculaneu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 V Pompejích však byly mnohem snazší, neboť město bylo pokryto vlastně jen sopečným popelem, na rozdíl od </a:t>
            </a:r>
            <a:r>
              <a:rPr lang="cs-CZ" sz="1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Herculanea</a:t>
            </a:r>
            <a:r>
              <a:rPr lang="cs-CZ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které bylo zalito pevnou hmotou ztuhlého bahna. </a:t>
            </a:r>
          </a:p>
        </p:txBody>
      </p:sp>
      <p:sp>
        <p:nvSpPr>
          <p:cNvPr id="7" name="Obdélník 6"/>
          <p:cNvSpPr/>
          <p:nvPr/>
        </p:nvSpPr>
        <p:spPr>
          <a:xfrm>
            <a:off x="2411760" y="6404443"/>
            <a:ext cx="5164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Čerpáno z 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www.znovu.cz/ex/pompeje/index.htm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8852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19" descr="vesuv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61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0534" name="Text Box 22"/>
          <p:cNvSpPr txBox="1">
            <a:spLocks noChangeArrowheads="1"/>
          </p:cNvSpPr>
          <p:nvPr/>
        </p:nvSpPr>
        <p:spPr bwMode="auto">
          <a:xfrm>
            <a:off x="3708400" y="282575"/>
            <a:ext cx="4946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i="1">
                <a:solidFill>
                  <a:srgbClr val="800080"/>
                </a:solidFill>
                <a:latin typeface="Book Antiqua" pitchFamily="18" charset="0"/>
              </a:rPr>
              <a:t>POMPEJE pod VESUVEM</a:t>
            </a:r>
          </a:p>
        </p:txBody>
      </p:sp>
      <p:pic>
        <p:nvPicPr>
          <p:cNvPr id="30726" name="Picture 24" descr="mi24">
            <a:hlinkClick r:id="rId4"/>
          </p:cNvPr>
          <p:cNvPicPr>
            <a:picLocks noGrp="1" noChangeAspect="1" noChangeArrowheads="1" noCrop="1"/>
          </p:cNvPicPr>
          <p:nvPr>
            <p:ph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867400" y="5734050"/>
            <a:ext cx="1905000" cy="952500"/>
          </a:xfrm>
          <a:noFill/>
        </p:spPr>
      </p:pic>
      <p:sp>
        <p:nvSpPr>
          <p:cNvPr id="30727" name="Rectangle 26"/>
          <p:cNvSpPr>
            <a:spLocks noChangeArrowheads="1"/>
          </p:cNvSpPr>
          <p:nvPr/>
        </p:nvSpPr>
        <p:spPr bwMode="auto">
          <a:xfrm>
            <a:off x="0" y="3284538"/>
            <a:ext cx="5130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>
                <a:hlinkClick r:id="rId6"/>
              </a:rPr>
              <a:t>http://www.youtube.com/watch?v=LCcz_i-ggJI&amp;feature=related</a:t>
            </a:r>
            <a:endParaRPr lang="cs-CZ" sz="1400" dirty="0"/>
          </a:p>
          <a:p>
            <a:endParaRPr lang="cs-CZ" dirty="0"/>
          </a:p>
        </p:txBody>
      </p:sp>
      <p:pic>
        <p:nvPicPr>
          <p:cNvPr id="2050" name="Picture 2" descr="Vesuv, v popředí Pompej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1666"/>
            <a:ext cx="4787900" cy="314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21" descr="A080818_TOM_MAPKA_POMPEJE_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7900" y="1196975"/>
            <a:ext cx="4356100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7884368" y="6309983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2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74145" y="227687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3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356100" y="338959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4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677280" y="5553075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5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20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20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20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pompei7">
            <a:hlinkClick r:id="rId2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45025" y="1224574"/>
            <a:ext cx="4403725" cy="5138737"/>
          </a:xfrm>
          <a:noFill/>
        </p:spPr>
      </p:pic>
      <p:pic>
        <p:nvPicPr>
          <p:cNvPr id="31747" name="Picture 9" descr="pompei1">
            <a:hlinkClick r:id="rId4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084888" y="0"/>
            <a:ext cx="3059112" cy="2293938"/>
          </a:xfrm>
          <a:noFill/>
        </p:spPr>
      </p:pic>
      <p:pic>
        <p:nvPicPr>
          <p:cNvPr id="31748" name="Picture 13" descr="pompei5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0" y="4670425"/>
            <a:ext cx="2851150" cy="2187575"/>
          </a:xfrm>
          <a:noFill/>
        </p:spPr>
      </p:pic>
      <p:pic>
        <p:nvPicPr>
          <p:cNvPr id="31749" name="Picture 17" descr="pompei4">
            <a:hlinkClick r:id="rId4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6292850" y="4868863"/>
            <a:ext cx="2851150" cy="2187575"/>
          </a:xfrm>
          <a:noFill/>
        </p:spPr>
      </p:pic>
      <p:pic>
        <p:nvPicPr>
          <p:cNvPr id="31750" name="Picture 21" descr="pompei3">
            <a:hlinkClick r:id="rId4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3276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27864" y="430238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6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7864" y="251460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676456" y="232993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755810" y="443711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72000" y="6385467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7.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2.e-monsite.com/2010/03/28/04/resize_550_550/Pompei-3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973" y="1380477"/>
            <a:ext cx="3743470" cy="249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5" descr="pompei 2.jpg (31259 byte)">
            <a:hlinkClick r:id="rId4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68497" y="4360621"/>
            <a:ext cx="3276600" cy="2462212"/>
          </a:xfrm>
        </p:spPr>
      </p:pic>
      <p:pic>
        <p:nvPicPr>
          <p:cNvPr id="32772" name="Picture 17" descr="10">
            <a:hlinkClick r:id="rId6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5440451" y="4357694"/>
            <a:ext cx="3240088" cy="2425700"/>
          </a:xfrm>
          <a:noFill/>
        </p:spPr>
      </p:pic>
      <p:pic>
        <p:nvPicPr>
          <p:cNvPr id="32773" name="Picture 20" descr="ercolanopompei05">
            <a:hlinkClick r:id="rId4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225" y="49839"/>
            <a:ext cx="521970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6679" name="Text Box 23"/>
          <p:cNvSpPr txBox="1">
            <a:spLocks noChangeArrowheads="1"/>
          </p:cNvSpPr>
          <p:nvPr/>
        </p:nvSpPr>
        <p:spPr bwMode="auto">
          <a:xfrm>
            <a:off x="6414587" y="460357"/>
            <a:ext cx="1187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 dirty="0">
                <a:solidFill>
                  <a:srgbClr val="800080"/>
                </a:solidFill>
              </a:rPr>
              <a:t>přechod</a:t>
            </a:r>
          </a:p>
        </p:txBody>
      </p:sp>
      <p:sp>
        <p:nvSpPr>
          <p:cNvPr id="326680" name="Text Box 24"/>
          <p:cNvSpPr txBox="1">
            <a:spLocks noChangeArrowheads="1"/>
          </p:cNvSpPr>
          <p:nvPr/>
        </p:nvSpPr>
        <p:spPr bwMode="auto">
          <a:xfrm>
            <a:off x="7164388" y="4005263"/>
            <a:ext cx="904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>
                <a:solidFill>
                  <a:srgbClr val="800080"/>
                </a:solidFill>
              </a:rPr>
              <a:t>kašna</a:t>
            </a:r>
          </a:p>
        </p:txBody>
      </p:sp>
      <p:sp>
        <p:nvSpPr>
          <p:cNvPr id="326681" name="Text Box 25"/>
          <p:cNvSpPr txBox="1">
            <a:spLocks noChangeArrowheads="1"/>
          </p:cNvSpPr>
          <p:nvPr/>
        </p:nvSpPr>
        <p:spPr bwMode="auto">
          <a:xfrm>
            <a:off x="3887145" y="4454525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 dirty="0">
                <a:solidFill>
                  <a:srgbClr val="800080"/>
                </a:solidFill>
              </a:rPr>
              <a:t>vývařovna</a:t>
            </a:r>
          </a:p>
        </p:txBody>
      </p:sp>
      <p:sp>
        <p:nvSpPr>
          <p:cNvPr id="326682" name="Text Box 26"/>
          <p:cNvSpPr txBox="1">
            <a:spLocks noChangeArrowheads="1"/>
          </p:cNvSpPr>
          <p:nvPr/>
        </p:nvSpPr>
        <p:spPr bwMode="auto">
          <a:xfrm>
            <a:off x="3862868" y="5733256"/>
            <a:ext cx="115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 dirty="0">
                <a:solidFill>
                  <a:srgbClr val="800080"/>
                </a:solidFill>
              </a:rPr>
              <a:t>pekárna</a:t>
            </a:r>
          </a:p>
        </p:txBody>
      </p:sp>
      <p:sp>
        <p:nvSpPr>
          <p:cNvPr id="32781" name="Text Box 27"/>
          <p:cNvSpPr txBox="1">
            <a:spLocks noChangeArrowheads="1"/>
          </p:cNvSpPr>
          <p:nvPr/>
        </p:nvSpPr>
        <p:spPr bwMode="auto">
          <a:xfrm>
            <a:off x="0" y="3933825"/>
            <a:ext cx="2300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>
                <a:solidFill>
                  <a:srgbClr val="FF0000"/>
                </a:solidFill>
              </a:rPr>
              <a:t>poznáš, co vidíš?</a:t>
            </a:r>
          </a:p>
        </p:txBody>
      </p:sp>
      <p:cxnSp>
        <p:nvCxnSpPr>
          <p:cNvPr id="17" name="Přímá spojovací šipka 16"/>
          <p:cNvCxnSpPr/>
          <p:nvPr/>
        </p:nvCxnSpPr>
        <p:spPr>
          <a:xfrm>
            <a:off x="6908800" y="857232"/>
            <a:ext cx="111472" cy="1635664"/>
          </a:xfrm>
          <a:prstGeom prst="straightConnector1">
            <a:avLst/>
          </a:prstGeom>
          <a:ln w="31750">
            <a:solidFill>
              <a:srgbClr val="800080"/>
            </a:solidFill>
            <a:tailEnd type="arrow"/>
          </a:ln>
          <a:scene3d>
            <a:camera prst="orthographicFront"/>
            <a:lightRig rig="sunset" dir="t"/>
          </a:scene3d>
          <a:sp3d z="6350" extrusionH="76200">
            <a:extrusionClr>
              <a:srgbClr val="00B0F0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326681" idx="0"/>
          </p:cNvCxnSpPr>
          <p:nvPr/>
        </p:nvCxnSpPr>
        <p:spPr>
          <a:xfrm flipH="1" flipV="1">
            <a:off x="3286116" y="1714489"/>
            <a:ext cx="1321754" cy="2740036"/>
          </a:xfrm>
          <a:prstGeom prst="straightConnector1">
            <a:avLst/>
          </a:prstGeom>
          <a:ln w="31750">
            <a:solidFill>
              <a:srgbClr val="800080"/>
            </a:solidFill>
            <a:tailEnd type="arrow"/>
          </a:ln>
          <a:scene3d>
            <a:camera prst="orthographicFront"/>
            <a:lightRig rig="sunset" dir="t"/>
          </a:scene3d>
          <a:sp3d z="6350" extrusionH="76200">
            <a:extrusionClr>
              <a:srgbClr val="00B0F0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>
            <a:off x="5940152" y="4357694"/>
            <a:ext cx="1203616" cy="1375562"/>
          </a:xfrm>
          <a:prstGeom prst="straightConnector1">
            <a:avLst/>
          </a:prstGeom>
          <a:ln w="31750">
            <a:solidFill>
              <a:srgbClr val="800080"/>
            </a:solidFill>
            <a:tailEnd type="arrow"/>
          </a:ln>
          <a:scene3d>
            <a:camera prst="orthographicFront"/>
            <a:lightRig rig="sunset" dir="t"/>
          </a:scene3d>
          <a:sp3d z="6350" extrusionH="76200">
            <a:extrusionClr>
              <a:srgbClr val="00B0F0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5230287" y="10691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440929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40451" y="99955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9.</a:t>
            </a:r>
            <a:endParaRPr lang="cs-CZ" b="1" dirty="0">
              <a:solidFill>
                <a:srgbClr val="00B050"/>
              </a:solidFill>
            </a:endParaRPr>
          </a:p>
        </p:txBody>
      </p:sp>
      <p:cxnSp>
        <p:nvCxnSpPr>
          <p:cNvPr id="33" name="Přímá spojovací šipka 26"/>
          <p:cNvCxnSpPr/>
          <p:nvPr/>
        </p:nvCxnSpPr>
        <p:spPr>
          <a:xfrm flipH="1">
            <a:off x="2790803" y="6123789"/>
            <a:ext cx="1156190" cy="0"/>
          </a:xfrm>
          <a:prstGeom prst="straightConnector1">
            <a:avLst/>
          </a:prstGeom>
          <a:ln w="31750">
            <a:solidFill>
              <a:srgbClr val="800080"/>
            </a:solidFill>
            <a:tailEnd type="arrow"/>
          </a:ln>
          <a:scene3d>
            <a:camera prst="orthographicFront"/>
            <a:lightRig rig="sunset" dir="t"/>
          </a:scene3d>
          <a:sp3d z="6350" extrusionH="76200">
            <a:extrusionClr>
              <a:srgbClr val="00B0F0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8688426" y="5945465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10.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6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6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6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6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6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6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6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6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9" grpId="0"/>
      <p:bldP spid="326680" grpId="0"/>
      <p:bldP spid="326681" grpId="0"/>
      <p:bldP spid="3266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5" descr="or_pomp_0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17650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6" descr="TOM252b58_pompeje_5094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457700"/>
            <a:ext cx="36004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7" descr="pompeje">
            <a:hlinkClick r:id="rId6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0" y="2492375"/>
            <a:ext cx="1800225" cy="1271588"/>
          </a:xfrm>
          <a:noFill/>
        </p:spPr>
      </p:pic>
      <p:sp>
        <p:nvSpPr>
          <p:cNvPr id="33799" name="Text Box 12"/>
          <p:cNvSpPr txBox="1">
            <a:spLocks noChangeArrowheads="1"/>
          </p:cNvSpPr>
          <p:nvPr/>
        </p:nvSpPr>
        <p:spPr bwMode="auto">
          <a:xfrm>
            <a:off x="3851275" y="5300663"/>
            <a:ext cx="1327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>
                <a:solidFill>
                  <a:srgbClr val="800080"/>
                </a:solidFill>
              </a:rPr>
              <a:t>Zahrada </a:t>
            </a:r>
          </a:p>
          <a:p>
            <a:r>
              <a:rPr lang="cs-CZ" sz="2000" b="1" i="1">
                <a:solidFill>
                  <a:srgbClr val="800080"/>
                </a:solidFill>
              </a:rPr>
              <a:t>uprchlíků</a:t>
            </a:r>
          </a:p>
        </p:txBody>
      </p:sp>
      <p:sp>
        <p:nvSpPr>
          <p:cNvPr id="2" name="Obdélník 1"/>
          <p:cNvSpPr/>
          <p:nvPr/>
        </p:nvSpPr>
        <p:spPr>
          <a:xfrm>
            <a:off x="1344651" y="2043113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11.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03251" y="3789040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12.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572438" y="408836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13.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540227" y="4931331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8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00550" y="4642366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14.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5122" name="Picture 2" descr="Calchi di fuggiaschi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069" y="20704"/>
            <a:ext cx="6755326" cy="443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9" descr="pompei2">
            <a:hlinkClick r:id="rId10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11" cstate="print"/>
          <a:srcRect/>
          <a:stretch>
            <a:fillRect/>
          </a:stretch>
        </p:blipFill>
        <p:spPr>
          <a:xfrm>
            <a:off x="5364163" y="4049713"/>
            <a:ext cx="3097212" cy="28082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s03.localidautore.it/dbmin/primopiano/l-area-archeologica-di-pompei-1265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71" y="4475956"/>
            <a:ext cx="2195736" cy="22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4" descr="Portret_pary_Pompej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6797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5" descr="3K90003597K@511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0"/>
            <a:ext cx="4284662" cy="319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16" descr="ercolanopompei02">
            <a:hlinkClick r:id="rId7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6710318" y="3509687"/>
            <a:ext cx="2193925" cy="2924175"/>
          </a:xfrm>
          <a:noFill/>
        </p:spPr>
      </p:pic>
      <p:sp>
        <p:nvSpPr>
          <p:cNvPr id="321555" name="Text Box 19"/>
          <p:cNvSpPr txBox="1">
            <a:spLocks noChangeArrowheads="1"/>
          </p:cNvSpPr>
          <p:nvPr/>
        </p:nvSpPr>
        <p:spPr bwMode="auto">
          <a:xfrm>
            <a:off x="3184525" y="614363"/>
            <a:ext cx="1003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>
                <a:solidFill>
                  <a:schemeClr val="accent2"/>
                </a:solidFill>
              </a:rPr>
              <a:t>Fresky</a:t>
            </a:r>
          </a:p>
        </p:txBody>
      </p:sp>
      <p:sp>
        <p:nvSpPr>
          <p:cNvPr id="321556" name="Text Box 20"/>
          <p:cNvSpPr txBox="1">
            <a:spLocks noChangeArrowheads="1"/>
          </p:cNvSpPr>
          <p:nvPr/>
        </p:nvSpPr>
        <p:spPr bwMode="auto">
          <a:xfrm>
            <a:off x="4746888" y="6036987"/>
            <a:ext cx="1171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i="1" dirty="0">
                <a:solidFill>
                  <a:schemeClr val="accent2"/>
                </a:solidFill>
              </a:rPr>
              <a:t>Mozaiky</a:t>
            </a:r>
          </a:p>
        </p:txBody>
      </p:sp>
      <p:sp>
        <p:nvSpPr>
          <p:cNvPr id="321557" name="Text Box 21"/>
          <p:cNvSpPr txBox="1">
            <a:spLocks noChangeArrowheads="1"/>
          </p:cNvSpPr>
          <p:nvPr/>
        </p:nvSpPr>
        <p:spPr bwMode="auto">
          <a:xfrm>
            <a:off x="611188" y="3763963"/>
            <a:ext cx="172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CAVE CANEM</a:t>
            </a:r>
          </a:p>
        </p:txBody>
      </p:sp>
      <p:sp>
        <p:nvSpPr>
          <p:cNvPr id="321558" name="Text Box 22"/>
          <p:cNvSpPr txBox="1">
            <a:spLocks noChangeArrowheads="1"/>
          </p:cNvSpPr>
          <p:nvPr/>
        </p:nvSpPr>
        <p:spPr bwMode="auto">
          <a:xfrm>
            <a:off x="912408" y="4109243"/>
            <a:ext cx="171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/>
              <a:t>= POZOR PES</a:t>
            </a:r>
          </a:p>
        </p:txBody>
      </p:sp>
      <p:sp>
        <p:nvSpPr>
          <p:cNvPr id="321559" name="Line 23"/>
          <p:cNvSpPr>
            <a:spLocks noChangeShapeType="1"/>
          </p:cNvSpPr>
          <p:nvPr/>
        </p:nvSpPr>
        <p:spPr bwMode="auto">
          <a:xfrm flipH="1">
            <a:off x="2843213" y="1052513"/>
            <a:ext cx="576262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21560" name="Line 24"/>
          <p:cNvSpPr>
            <a:spLocks noChangeShapeType="1"/>
          </p:cNvSpPr>
          <p:nvPr/>
        </p:nvSpPr>
        <p:spPr bwMode="auto">
          <a:xfrm>
            <a:off x="3419475" y="1052512"/>
            <a:ext cx="266700" cy="115235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21561" name="Line 25"/>
          <p:cNvSpPr>
            <a:spLocks noChangeShapeType="1"/>
          </p:cNvSpPr>
          <p:nvPr/>
        </p:nvSpPr>
        <p:spPr bwMode="auto">
          <a:xfrm>
            <a:off x="3419475" y="1052513"/>
            <a:ext cx="11525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21562" name="Line 26"/>
          <p:cNvSpPr>
            <a:spLocks noChangeShapeType="1"/>
          </p:cNvSpPr>
          <p:nvPr/>
        </p:nvSpPr>
        <p:spPr bwMode="auto">
          <a:xfrm flipV="1">
            <a:off x="5724128" y="6036988"/>
            <a:ext cx="1079177" cy="205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21563" name="Line 27"/>
          <p:cNvSpPr>
            <a:spLocks noChangeShapeType="1"/>
          </p:cNvSpPr>
          <p:nvPr/>
        </p:nvSpPr>
        <p:spPr bwMode="auto">
          <a:xfrm flipH="1" flipV="1">
            <a:off x="2447924" y="6139532"/>
            <a:ext cx="2298964" cy="159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pic>
        <p:nvPicPr>
          <p:cNvPr id="3076" name="Picture 4" descr="http://images01.localidautore.it/dbmin/primopiano/l-area-archeologica-di-pompei-1266.jpg">
            <a:hlinkClick r:id="rId2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747" y="2563447"/>
            <a:ext cx="2975655" cy="309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397112" y="152909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239" y="4396859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18463" y="413067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38748" y="167254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15.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676456" y="6402820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16.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1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1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1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1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1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1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1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1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1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21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1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1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1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1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21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1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1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21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3215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3215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3215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3215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3215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3215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555" grpId="0"/>
      <p:bldP spid="321556" grpId="0"/>
      <p:bldP spid="321557" grpId="0"/>
      <p:bldP spid="321558" grpId="0"/>
      <p:bldP spid="321559" grpId="0" animBg="1"/>
      <p:bldP spid="321560" grpId="0" animBg="1"/>
      <p:bldP spid="321561" grpId="0" animBg="1"/>
      <p:bldP spid="321562" grpId="0" animBg="1"/>
      <p:bldP spid="3215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971600" y="28636"/>
            <a:ext cx="7772400" cy="808076"/>
          </a:xfrm>
        </p:spPr>
        <p:txBody>
          <a:bodyPr>
            <a:normAutofit/>
          </a:bodyPr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0" y="836712"/>
            <a:ext cx="9144000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TEXT - 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Není-li uvedeno jinak, je materiál dílem autorky podle učebních osnov odpovídajících ŠVP vyučovaných podle učebnic:</a:t>
            </a:r>
          </a:p>
          <a:p>
            <a:pPr marL="0" indent="0">
              <a:buNone/>
            </a:pP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UČEBNICE</a:t>
            </a:r>
          </a:p>
          <a:p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Fraus – Dějepis pro 6.ročník</a:t>
            </a:r>
          </a:p>
          <a:p>
            <a:r>
              <a:rPr lang="cs-CZ" sz="1300" dirty="0" err="1">
                <a:latin typeface="Times New Roman" pitchFamily="18" charset="0"/>
                <a:cs typeface="Times New Roman" pitchFamily="18" charset="0"/>
              </a:rPr>
              <a:t>V.Michovský</a:t>
            </a: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 „Pravěk a starověk pro ZŠ“, SPN 1. a 2. díl</a:t>
            </a:r>
          </a:p>
          <a:p>
            <a:r>
              <a:rPr lang="cs-CZ" sz="1300" dirty="0" err="1">
                <a:latin typeface="Times New Roman" pitchFamily="18" charset="0"/>
                <a:cs typeface="Times New Roman" pitchFamily="18" charset="0"/>
              </a:rPr>
              <a:t>J.Rulf</a:t>
            </a: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300" dirty="0" err="1">
                <a:latin typeface="Times New Roman" pitchFamily="18" charset="0"/>
                <a:cs typeface="Times New Roman" pitchFamily="18" charset="0"/>
              </a:rPr>
              <a:t>V.Válková</a:t>
            </a: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  „Pravěk a starověk pro 6.ročník ZŠ“, SPN</a:t>
            </a:r>
          </a:p>
          <a:p>
            <a:pPr marL="0" lvl="0" indent="0">
              <a:buNone/>
            </a:pP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13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 - viz odkazy v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prezentaci</a:t>
            </a:r>
          </a:p>
          <a:p>
            <a:pPr marL="0" lvl="0" indent="0">
              <a:buNone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2"/>
              </a:rPr>
              <a:t>http://pompeje79.sweb.cz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www.znovu.cz/ex/pompeje/index.htm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300" dirty="0" smtClean="0">
                <a:hlinkClick r:id="rId4"/>
              </a:rPr>
              <a:t>http</a:t>
            </a:r>
            <a:r>
              <a:rPr lang="cs-CZ" sz="1300" dirty="0">
                <a:hlinkClick r:id="rId4"/>
              </a:rPr>
              <a:t>://www.youtube.com/watch?v=LCcz_i-ggJI&amp;feature=related</a:t>
            </a:r>
            <a:endParaRPr lang="cs-CZ" sz="1300" dirty="0"/>
          </a:p>
          <a:p>
            <a:pPr marL="0" indent="0">
              <a:buNone/>
            </a:pP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OBRÁZKY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5"/>
              </a:rPr>
              <a:t>sk.detske-hry.com/na-sochy-12134.htm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6"/>
              </a:rPr>
              <a:t>www.gify.nou.cz/r_mix.htm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7"/>
              </a:rPr>
              <a:t>italie.kvalitne.cz/italie.htm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8"/>
              </a:rPr>
              <a:t>i.idnes.cz/10/061/cl5/TOM339005_prf0001158339.jpg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9"/>
              </a:rPr>
              <a:t>imgs.idnes.cz/igsvet/A080818_TOM_MAPKA_POMPEJE_N.JPG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10"/>
              </a:rPr>
              <a:t>doupe.zive.cz/pompeje-aneb-co-dokaze-sila-vulkanu/a-17288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11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11"/>
              </a:rPr>
              <a:t>www.cdaccess.com/gifs/screen/pompei7.jpg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12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12"/>
              </a:rPr>
              <a:t>www.localidautore.it/primopiano/resort/napoli-e-il-suo-golfo-33/l-area-archeologica-di-pompei-1925.aspx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13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13"/>
              </a:rPr>
              <a:t>lammc.e-monsite.com/pages/mes-voyages-en-2010/italie-rome-naples-matera-en-prepa.html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300" dirty="0">
                <a:latin typeface="Times New Roman" pitchFamily="18" charset="0"/>
                <a:cs typeface="Times New Roman" pitchFamily="18" charset="0"/>
                <a:hlinkClick r:id="rId14"/>
              </a:rPr>
              <a:t>http://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  <a:hlinkClick r:id="rId14"/>
              </a:rPr>
              <a:t>www.tailormadetravel.be/baaivannapelsensorrento</a:t>
            </a: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395536" y="620688"/>
            <a:ext cx="756084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://teacherk.wordpress.com/2007/11/10/entombed-in-pompei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3"/>
              </a:rPr>
              <a:t>http://www.seniortip.cz/?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module=article&amp;id_article=1018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http://kolesovice.webnode.cz/news/pompeje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www.dentronapoli.it/Archeologia/Scavi_di_Pompei.htm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simonak.eu/index.php?stranka=pages/h_k/8_24.htm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www.traveladventures.org/continents/europe/ercolanopompei02.shtml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200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315</TotalTime>
  <Words>713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Základní škola a mateřská škola Staré Město   Interaktivní škola pro žáka 21.století</vt:lpstr>
      <vt:lpstr>STAROVĚKÝ  ŘÍM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42</cp:revision>
  <dcterms:created xsi:type="dcterms:W3CDTF">2010-07-04T09:26:34Z</dcterms:created>
  <dcterms:modified xsi:type="dcterms:W3CDTF">2013-01-03T22:17:31Z</dcterms:modified>
</cp:coreProperties>
</file>